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 snapToObjects="1">
      <p:cViewPr varScale="1">
        <p:scale>
          <a:sx n="10" d="100"/>
          <a:sy n="10" d="100"/>
        </p:scale>
        <p:origin x="220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27E08-75B5-6247-9231-E19437C85032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D89D8A-81B9-EF41-9EED-C3A616EC3A0E}">
      <dgm:prSet/>
      <dgm:spPr/>
      <dgm:t>
        <a:bodyPr/>
        <a:lstStyle/>
        <a:p>
          <a:r>
            <a:rPr lang="en-US"/>
            <a:t>Cheek cells were collected and depostited into a tube containing sterile water</a:t>
          </a:r>
        </a:p>
      </dgm:t>
    </dgm:pt>
    <dgm:pt modelId="{07EAB7E8-E463-DC4C-A5F6-A732C83CCBA1}" type="parTrans" cxnId="{7A8B302C-F500-9547-A6F8-27D60DF7A8CD}">
      <dgm:prSet/>
      <dgm:spPr/>
      <dgm:t>
        <a:bodyPr/>
        <a:lstStyle/>
        <a:p>
          <a:endParaRPr lang="en-US"/>
        </a:p>
      </dgm:t>
    </dgm:pt>
    <dgm:pt modelId="{791248B9-E31D-B848-97EF-14D006465526}" type="sibTrans" cxnId="{7A8B302C-F500-9547-A6F8-27D60DF7A8CD}">
      <dgm:prSet/>
      <dgm:spPr/>
      <dgm:t>
        <a:bodyPr/>
        <a:lstStyle/>
        <a:p>
          <a:endParaRPr lang="en-US"/>
        </a:p>
      </dgm:t>
    </dgm:pt>
    <dgm:pt modelId="{719989EC-16FF-974C-BEE4-895DB0673417}">
      <dgm:prSet/>
      <dgm:spPr/>
      <dgm:t>
        <a:bodyPr/>
        <a:lstStyle/>
        <a:p>
          <a:r>
            <a:rPr lang="en-US"/>
            <a:t>Primers CTGTGAAGTGAGGTCTGCTAAA  and ATCCGTGATGCTGTGCTATG and Inivtrogen PCR master mix were added to the same tube.</a:t>
          </a:r>
        </a:p>
      </dgm:t>
    </dgm:pt>
    <dgm:pt modelId="{D2AB9C7E-4EC4-B44A-B659-F29824A0019D}" type="parTrans" cxnId="{80B92D0F-14F4-5340-A92D-FE04A311021C}">
      <dgm:prSet/>
      <dgm:spPr/>
      <dgm:t>
        <a:bodyPr/>
        <a:lstStyle/>
        <a:p>
          <a:endParaRPr lang="en-US"/>
        </a:p>
      </dgm:t>
    </dgm:pt>
    <dgm:pt modelId="{20FD482D-6EAE-6C41-90AB-0E40519AFEF3}" type="sibTrans" cxnId="{80B92D0F-14F4-5340-A92D-FE04A311021C}">
      <dgm:prSet/>
      <dgm:spPr/>
      <dgm:t>
        <a:bodyPr/>
        <a:lstStyle/>
        <a:p>
          <a:endParaRPr lang="en-US"/>
        </a:p>
      </dgm:t>
    </dgm:pt>
    <dgm:pt modelId="{92E3A2D7-ED63-2D46-B66A-9E3C2D5B5A50}">
      <dgm:prSet/>
      <dgm:spPr/>
      <dgm:t>
        <a:bodyPr/>
        <a:lstStyle/>
        <a:p>
          <a:r>
            <a:rPr lang="en-US" dirty="0"/>
            <a:t>The sample underwent thermocycling of the following profile:5 minutes at 98ºC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30 cycles of 98ºC for 5 seconds, 62ºC for 30 seconds, and 72ºC for 30 seconds. 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72ºC for one minute and then held at 4ºC </a:t>
          </a:r>
        </a:p>
      </dgm:t>
    </dgm:pt>
    <dgm:pt modelId="{9A13D46A-E913-5F4A-99A3-E84939F125B7}" type="parTrans" cxnId="{6AD46C7E-A74D-6143-95EF-42CAAA77D0B5}">
      <dgm:prSet/>
      <dgm:spPr/>
      <dgm:t>
        <a:bodyPr/>
        <a:lstStyle/>
        <a:p>
          <a:endParaRPr lang="en-US"/>
        </a:p>
      </dgm:t>
    </dgm:pt>
    <dgm:pt modelId="{58B14160-C11D-7842-87E0-4F19CF58123B}" type="sibTrans" cxnId="{6AD46C7E-A74D-6143-95EF-42CAAA77D0B5}">
      <dgm:prSet/>
      <dgm:spPr/>
      <dgm:t>
        <a:bodyPr/>
        <a:lstStyle/>
        <a:p>
          <a:endParaRPr lang="en-US"/>
        </a:p>
      </dgm:t>
    </dgm:pt>
    <dgm:pt modelId="{B5FF11B4-58A3-E346-B3BA-96F4E701E825}">
      <dgm:prSet/>
      <dgm:spPr/>
      <dgm:t>
        <a:bodyPr/>
        <a:lstStyle/>
        <a:p>
          <a:r>
            <a:rPr lang="en-US" dirty="0"/>
            <a:t>A gel electrophoresis was ran with a 2% agarose gel and a .25X TAE Buffer for 20 minutes at 300V</a:t>
          </a:r>
        </a:p>
      </dgm:t>
    </dgm:pt>
    <dgm:pt modelId="{268FFD25-AD2E-104F-A39A-55FB74813821}" type="parTrans" cxnId="{98BF5A18-22E9-E54A-B040-5B6C7D4A2E43}">
      <dgm:prSet/>
      <dgm:spPr/>
      <dgm:t>
        <a:bodyPr/>
        <a:lstStyle/>
        <a:p>
          <a:endParaRPr lang="en-US"/>
        </a:p>
      </dgm:t>
    </dgm:pt>
    <dgm:pt modelId="{20E16665-1F7F-E948-A464-8F1E81108AD6}" type="sibTrans" cxnId="{98BF5A18-22E9-E54A-B040-5B6C7D4A2E43}">
      <dgm:prSet/>
      <dgm:spPr/>
      <dgm:t>
        <a:bodyPr/>
        <a:lstStyle/>
        <a:p>
          <a:endParaRPr lang="en-US"/>
        </a:p>
      </dgm:t>
    </dgm:pt>
    <dgm:pt modelId="{23F49E46-D9A1-064A-90AB-AE227A509354}">
      <dgm:prSet/>
      <dgm:spPr/>
      <dgm:t>
        <a:bodyPr/>
        <a:lstStyle/>
        <a:p>
          <a:r>
            <a:rPr lang="en-US"/>
            <a:t>5. The DNA was then isolated in a spin column by adding and centrifuging with a binding followed by a washer buffer</a:t>
          </a:r>
        </a:p>
      </dgm:t>
    </dgm:pt>
    <dgm:pt modelId="{ECB43AD3-CE6A-F647-8C30-91F1E9364B6A}" type="parTrans" cxnId="{484C4B01-2857-654B-A784-B02A163A392C}">
      <dgm:prSet/>
      <dgm:spPr/>
      <dgm:t>
        <a:bodyPr/>
        <a:lstStyle/>
        <a:p>
          <a:endParaRPr lang="en-US"/>
        </a:p>
      </dgm:t>
    </dgm:pt>
    <dgm:pt modelId="{1EC31D72-3F6A-A84A-8492-7DA7C5B6B05A}" type="sibTrans" cxnId="{484C4B01-2857-654B-A784-B02A163A392C}">
      <dgm:prSet/>
      <dgm:spPr/>
      <dgm:t>
        <a:bodyPr/>
        <a:lstStyle/>
        <a:p>
          <a:endParaRPr lang="en-US"/>
        </a:p>
      </dgm:t>
    </dgm:pt>
    <dgm:pt modelId="{C9F8237A-33CF-6946-8334-66D076E2A4AE}">
      <dgm:prSet/>
      <dgm:spPr/>
      <dgm:t>
        <a:bodyPr/>
        <a:lstStyle/>
        <a:p>
          <a:r>
            <a:rPr lang="en-US"/>
            <a:t>6. An elution buffer was used to collect the DNA and its purity was verified with a Nanodrop before it was sent for sequencing.</a:t>
          </a:r>
        </a:p>
      </dgm:t>
    </dgm:pt>
    <dgm:pt modelId="{54F6E489-232C-9E48-88A1-6CC43C8BEA91}" type="parTrans" cxnId="{8113FCF7-4AE9-DD48-9C84-4AC1627C7ACD}">
      <dgm:prSet/>
      <dgm:spPr/>
      <dgm:t>
        <a:bodyPr/>
        <a:lstStyle/>
        <a:p>
          <a:endParaRPr lang="en-US"/>
        </a:p>
      </dgm:t>
    </dgm:pt>
    <dgm:pt modelId="{02A84D07-F938-B64A-AD71-6259F8704887}" type="sibTrans" cxnId="{8113FCF7-4AE9-DD48-9C84-4AC1627C7ACD}">
      <dgm:prSet/>
      <dgm:spPr/>
      <dgm:t>
        <a:bodyPr/>
        <a:lstStyle/>
        <a:p>
          <a:endParaRPr lang="en-US"/>
        </a:p>
      </dgm:t>
    </dgm:pt>
    <dgm:pt modelId="{D86F2876-950A-BF41-995C-2374C34C0D00}" type="pres">
      <dgm:prSet presAssocID="{46227E08-75B5-6247-9231-E19437C850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3AFC6F-0F47-954A-A1CF-E56F1DB0EA69}" type="pres">
      <dgm:prSet presAssocID="{D4D89D8A-81B9-EF41-9EED-C3A616EC3A0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1A667-AAF6-C543-BE43-9657EAF41E4C}" type="pres">
      <dgm:prSet presAssocID="{791248B9-E31D-B848-97EF-14D00646552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C051FAD-6CAA-8945-B667-A4ED896368B2}" type="pres">
      <dgm:prSet presAssocID="{791248B9-E31D-B848-97EF-14D006465526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42132562-BC15-FE42-9D33-8F9339FBB134}" type="pres">
      <dgm:prSet presAssocID="{719989EC-16FF-974C-BEE4-895DB067341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94702-D980-EE45-90BB-6856117CAE3C}" type="pres">
      <dgm:prSet presAssocID="{20FD482D-6EAE-6C41-90AB-0E40519AFEF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212B33FB-902E-C346-B690-C8C04EE7054A}" type="pres">
      <dgm:prSet presAssocID="{20FD482D-6EAE-6C41-90AB-0E40519AFEF3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E27D9129-88A7-144D-AECB-AD6EC707941C}" type="pres">
      <dgm:prSet presAssocID="{92E3A2D7-ED63-2D46-B66A-9E3C2D5B5A5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521C7-6289-1646-B1E2-E953D5AEAB5E}" type="pres">
      <dgm:prSet presAssocID="{58B14160-C11D-7842-87E0-4F19CF58123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BF0CBFA4-5064-9946-9540-470C6CAB3F64}" type="pres">
      <dgm:prSet presAssocID="{58B14160-C11D-7842-87E0-4F19CF58123B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1AA10C94-F261-7747-80F7-86C071E80EB1}" type="pres">
      <dgm:prSet presAssocID="{B5FF11B4-58A3-E346-B3BA-96F4E701E82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4970C-8444-B142-B5CE-DC190B88126F}" type="pres">
      <dgm:prSet presAssocID="{20E16665-1F7F-E948-A464-8F1E81108AD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AEC7021B-32AC-B44E-8F3B-2BE24EC5A609}" type="pres">
      <dgm:prSet presAssocID="{20E16665-1F7F-E948-A464-8F1E81108AD6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28EFDAF6-7B32-1543-94AF-A29ABF1A6297}" type="pres">
      <dgm:prSet presAssocID="{23F49E46-D9A1-064A-90AB-AE227A50935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E7539-99C1-ED4F-B2B6-F3EB1AC82820}" type="pres">
      <dgm:prSet presAssocID="{1EC31D72-3F6A-A84A-8492-7DA7C5B6B05A}" presName="sibTrans" presStyleLbl="sibTrans1D1" presStyleIdx="4" presStyleCnt="5"/>
      <dgm:spPr/>
      <dgm:t>
        <a:bodyPr/>
        <a:lstStyle/>
        <a:p>
          <a:endParaRPr lang="en-US"/>
        </a:p>
      </dgm:t>
    </dgm:pt>
    <dgm:pt modelId="{A8A2D43D-BD41-C447-B80B-6424D859FF56}" type="pres">
      <dgm:prSet presAssocID="{1EC31D72-3F6A-A84A-8492-7DA7C5B6B05A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4145C8AA-983D-994C-8067-F0EEEACF2CD8}" type="pres">
      <dgm:prSet presAssocID="{C9F8237A-33CF-6946-8334-66D076E2A4A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8B302C-F500-9547-A6F8-27D60DF7A8CD}" srcId="{46227E08-75B5-6247-9231-E19437C85032}" destId="{D4D89D8A-81B9-EF41-9EED-C3A616EC3A0E}" srcOrd="0" destOrd="0" parTransId="{07EAB7E8-E463-DC4C-A5F6-A732C83CCBA1}" sibTransId="{791248B9-E31D-B848-97EF-14D006465526}"/>
    <dgm:cxn modelId="{2511C617-EF6D-B648-9D93-9A871CD84048}" type="presOf" srcId="{791248B9-E31D-B848-97EF-14D006465526}" destId="{1A51A667-AAF6-C543-BE43-9657EAF41E4C}" srcOrd="0" destOrd="0" presId="urn:microsoft.com/office/officeart/2005/8/layout/bProcess3"/>
    <dgm:cxn modelId="{2829640E-0046-2348-A017-811DAA30DF76}" type="presOf" srcId="{1EC31D72-3F6A-A84A-8492-7DA7C5B6B05A}" destId="{0D0E7539-99C1-ED4F-B2B6-F3EB1AC82820}" srcOrd="0" destOrd="0" presId="urn:microsoft.com/office/officeart/2005/8/layout/bProcess3"/>
    <dgm:cxn modelId="{2E8D45F6-3623-5A4D-81F9-838C78BBEAF5}" type="presOf" srcId="{92E3A2D7-ED63-2D46-B66A-9E3C2D5B5A50}" destId="{E27D9129-88A7-144D-AECB-AD6EC707941C}" srcOrd="0" destOrd="0" presId="urn:microsoft.com/office/officeart/2005/8/layout/bProcess3"/>
    <dgm:cxn modelId="{D58DB27F-79A9-E445-950E-C06D4EC95D1C}" type="presOf" srcId="{23F49E46-D9A1-064A-90AB-AE227A509354}" destId="{28EFDAF6-7B32-1543-94AF-A29ABF1A6297}" srcOrd="0" destOrd="0" presId="urn:microsoft.com/office/officeart/2005/8/layout/bProcess3"/>
    <dgm:cxn modelId="{484C4B01-2857-654B-A784-B02A163A392C}" srcId="{46227E08-75B5-6247-9231-E19437C85032}" destId="{23F49E46-D9A1-064A-90AB-AE227A509354}" srcOrd="4" destOrd="0" parTransId="{ECB43AD3-CE6A-F647-8C30-91F1E9364B6A}" sibTransId="{1EC31D72-3F6A-A84A-8492-7DA7C5B6B05A}"/>
    <dgm:cxn modelId="{EB061C21-F682-5E48-AF8C-2D2264C8E848}" type="presOf" srcId="{B5FF11B4-58A3-E346-B3BA-96F4E701E825}" destId="{1AA10C94-F261-7747-80F7-86C071E80EB1}" srcOrd="0" destOrd="0" presId="urn:microsoft.com/office/officeart/2005/8/layout/bProcess3"/>
    <dgm:cxn modelId="{B2FDC0A9-D87D-D64E-B4F9-77712851DB83}" type="presOf" srcId="{719989EC-16FF-974C-BEE4-895DB0673417}" destId="{42132562-BC15-FE42-9D33-8F9339FBB134}" srcOrd="0" destOrd="0" presId="urn:microsoft.com/office/officeart/2005/8/layout/bProcess3"/>
    <dgm:cxn modelId="{561C5045-01FC-7E4A-A8E1-7DA358AA2330}" type="presOf" srcId="{20E16665-1F7F-E948-A464-8F1E81108AD6}" destId="{AEC7021B-32AC-B44E-8F3B-2BE24EC5A609}" srcOrd="1" destOrd="0" presId="urn:microsoft.com/office/officeart/2005/8/layout/bProcess3"/>
    <dgm:cxn modelId="{0E1202ED-F391-C343-A095-D469EA436E31}" type="presOf" srcId="{1EC31D72-3F6A-A84A-8492-7DA7C5B6B05A}" destId="{A8A2D43D-BD41-C447-B80B-6424D859FF56}" srcOrd="1" destOrd="0" presId="urn:microsoft.com/office/officeart/2005/8/layout/bProcess3"/>
    <dgm:cxn modelId="{BED33AA9-F368-2247-8B0F-1F514F70E31F}" type="presOf" srcId="{20FD482D-6EAE-6C41-90AB-0E40519AFEF3}" destId="{212B33FB-902E-C346-B690-C8C04EE7054A}" srcOrd="1" destOrd="0" presId="urn:microsoft.com/office/officeart/2005/8/layout/bProcess3"/>
    <dgm:cxn modelId="{35BE0D66-CC06-A44D-93C8-A2C8ACA9AADF}" type="presOf" srcId="{46227E08-75B5-6247-9231-E19437C85032}" destId="{D86F2876-950A-BF41-995C-2374C34C0D00}" srcOrd="0" destOrd="0" presId="urn:microsoft.com/office/officeart/2005/8/layout/bProcess3"/>
    <dgm:cxn modelId="{D177C396-2073-1440-AAFD-779B76AA6ED1}" type="presOf" srcId="{58B14160-C11D-7842-87E0-4F19CF58123B}" destId="{BF0CBFA4-5064-9946-9540-470C6CAB3F64}" srcOrd="1" destOrd="0" presId="urn:microsoft.com/office/officeart/2005/8/layout/bProcess3"/>
    <dgm:cxn modelId="{80B92D0F-14F4-5340-A92D-FE04A311021C}" srcId="{46227E08-75B5-6247-9231-E19437C85032}" destId="{719989EC-16FF-974C-BEE4-895DB0673417}" srcOrd="1" destOrd="0" parTransId="{D2AB9C7E-4EC4-B44A-B659-F29824A0019D}" sibTransId="{20FD482D-6EAE-6C41-90AB-0E40519AFEF3}"/>
    <dgm:cxn modelId="{613852E4-5E8A-DE4A-B41F-D374C2D07EA0}" type="presOf" srcId="{58B14160-C11D-7842-87E0-4F19CF58123B}" destId="{91C521C7-6289-1646-B1E2-E953D5AEAB5E}" srcOrd="0" destOrd="0" presId="urn:microsoft.com/office/officeart/2005/8/layout/bProcess3"/>
    <dgm:cxn modelId="{DF47D79D-F040-2A48-97E7-0789E21FE8AA}" type="presOf" srcId="{C9F8237A-33CF-6946-8334-66D076E2A4AE}" destId="{4145C8AA-983D-994C-8067-F0EEEACF2CD8}" srcOrd="0" destOrd="0" presId="urn:microsoft.com/office/officeart/2005/8/layout/bProcess3"/>
    <dgm:cxn modelId="{2333E0AA-26C3-ED4E-A305-EBCA449C228E}" type="presOf" srcId="{D4D89D8A-81B9-EF41-9EED-C3A616EC3A0E}" destId="{2D3AFC6F-0F47-954A-A1CF-E56F1DB0EA69}" srcOrd="0" destOrd="0" presId="urn:microsoft.com/office/officeart/2005/8/layout/bProcess3"/>
    <dgm:cxn modelId="{8113FCF7-4AE9-DD48-9C84-4AC1627C7ACD}" srcId="{46227E08-75B5-6247-9231-E19437C85032}" destId="{C9F8237A-33CF-6946-8334-66D076E2A4AE}" srcOrd="5" destOrd="0" parTransId="{54F6E489-232C-9E48-88A1-6CC43C8BEA91}" sibTransId="{02A84D07-F938-B64A-AD71-6259F8704887}"/>
    <dgm:cxn modelId="{26FE9FF3-C8B6-EE41-83E7-70DEDDB9EFE7}" type="presOf" srcId="{791248B9-E31D-B848-97EF-14D006465526}" destId="{BC051FAD-6CAA-8945-B667-A4ED896368B2}" srcOrd="1" destOrd="0" presId="urn:microsoft.com/office/officeart/2005/8/layout/bProcess3"/>
    <dgm:cxn modelId="{886AB9D2-AEC0-B243-8E0E-098C9823B467}" type="presOf" srcId="{20FD482D-6EAE-6C41-90AB-0E40519AFEF3}" destId="{89D94702-D980-EE45-90BB-6856117CAE3C}" srcOrd="0" destOrd="0" presId="urn:microsoft.com/office/officeart/2005/8/layout/bProcess3"/>
    <dgm:cxn modelId="{98BF5A18-22E9-E54A-B040-5B6C7D4A2E43}" srcId="{46227E08-75B5-6247-9231-E19437C85032}" destId="{B5FF11B4-58A3-E346-B3BA-96F4E701E825}" srcOrd="3" destOrd="0" parTransId="{268FFD25-AD2E-104F-A39A-55FB74813821}" sibTransId="{20E16665-1F7F-E948-A464-8F1E81108AD6}"/>
    <dgm:cxn modelId="{6AD46C7E-A74D-6143-95EF-42CAAA77D0B5}" srcId="{46227E08-75B5-6247-9231-E19437C85032}" destId="{92E3A2D7-ED63-2D46-B66A-9E3C2D5B5A50}" srcOrd="2" destOrd="0" parTransId="{9A13D46A-E913-5F4A-99A3-E84939F125B7}" sibTransId="{58B14160-C11D-7842-87E0-4F19CF58123B}"/>
    <dgm:cxn modelId="{4FA5E4A7-852B-3E45-919D-65D0993A92AF}" type="presOf" srcId="{20E16665-1F7F-E948-A464-8F1E81108AD6}" destId="{9EE4970C-8444-B142-B5CE-DC190B88126F}" srcOrd="0" destOrd="0" presId="urn:microsoft.com/office/officeart/2005/8/layout/bProcess3"/>
    <dgm:cxn modelId="{2EA6D4F7-C5BB-8C47-908E-E04A3086D038}" type="presParOf" srcId="{D86F2876-950A-BF41-995C-2374C34C0D00}" destId="{2D3AFC6F-0F47-954A-A1CF-E56F1DB0EA69}" srcOrd="0" destOrd="0" presId="urn:microsoft.com/office/officeart/2005/8/layout/bProcess3"/>
    <dgm:cxn modelId="{9092A55C-20E7-3041-B3BA-1EF8234B25ED}" type="presParOf" srcId="{D86F2876-950A-BF41-995C-2374C34C0D00}" destId="{1A51A667-AAF6-C543-BE43-9657EAF41E4C}" srcOrd="1" destOrd="0" presId="urn:microsoft.com/office/officeart/2005/8/layout/bProcess3"/>
    <dgm:cxn modelId="{DF2EB9EF-5AC5-3A4F-8C91-F22F441F3875}" type="presParOf" srcId="{1A51A667-AAF6-C543-BE43-9657EAF41E4C}" destId="{BC051FAD-6CAA-8945-B667-A4ED896368B2}" srcOrd="0" destOrd="0" presId="urn:microsoft.com/office/officeart/2005/8/layout/bProcess3"/>
    <dgm:cxn modelId="{DD33F84E-BE97-E74F-A9E1-A3BAF3ED1807}" type="presParOf" srcId="{D86F2876-950A-BF41-995C-2374C34C0D00}" destId="{42132562-BC15-FE42-9D33-8F9339FBB134}" srcOrd="2" destOrd="0" presId="urn:microsoft.com/office/officeart/2005/8/layout/bProcess3"/>
    <dgm:cxn modelId="{132C82EF-31D9-9646-90C9-7E252B085EC6}" type="presParOf" srcId="{D86F2876-950A-BF41-995C-2374C34C0D00}" destId="{89D94702-D980-EE45-90BB-6856117CAE3C}" srcOrd="3" destOrd="0" presId="urn:microsoft.com/office/officeart/2005/8/layout/bProcess3"/>
    <dgm:cxn modelId="{5991B74C-726F-3148-B2EE-BED0A31A0123}" type="presParOf" srcId="{89D94702-D980-EE45-90BB-6856117CAE3C}" destId="{212B33FB-902E-C346-B690-C8C04EE7054A}" srcOrd="0" destOrd="0" presId="urn:microsoft.com/office/officeart/2005/8/layout/bProcess3"/>
    <dgm:cxn modelId="{C8907311-DF77-B547-984F-E478832A843D}" type="presParOf" srcId="{D86F2876-950A-BF41-995C-2374C34C0D00}" destId="{E27D9129-88A7-144D-AECB-AD6EC707941C}" srcOrd="4" destOrd="0" presId="urn:microsoft.com/office/officeart/2005/8/layout/bProcess3"/>
    <dgm:cxn modelId="{51C8B57E-D71E-4C48-9EE3-50F85DE20640}" type="presParOf" srcId="{D86F2876-950A-BF41-995C-2374C34C0D00}" destId="{91C521C7-6289-1646-B1E2-E953D5AEAB5E}" srcOrd="5" destOrd="0" presId="urn:microsoft.com/office/officeart/2005/8/layout/bProcess3"/>
    <dgm:cxn modelId="{EC3EF693-D3F5-F244-8617-CB4ABF24A712}" type="presParOf" srcId="{91C521C7-6289-1646-B1E2-E953D5AEAB5E}" destId="{BF0CBFA4-5064-9946-9540-470C6CAB3F64}" srcOrd="0" destOrd="0" presId="urn:microsoft.com/office/officeart/2005/8/layout/bProcess3"/>
    <dgm:cxn modelId="{E0F089C2-CE49-BD4A-9E7A-9144A82B91A6}" type="presParOf" srcId="{D86F2876-950A-BF41-995C-2374C34C0D00}" destId="{1AA10C94-F261-7747-80F7-86C071E80EB1}" srcOrd="6" destOrd="0" presId="urn:microsoft.com/office/officeart/2005/8/layout/bProcess3"/>
    <dgm:cxn modelId="{626CA64F-3828-174A-94EA-03E629FC0CB8}" type="presParOf" srcId="{D86F2876-950A-BF41-995C-2374C34C0D00}" destId="{9EE4970C-8444-B142-B5CE-DC190B88126F}" srcOrd="7" destOrd="0" presId="urn:microsoft.com/office/officeart/2005/8/layout/bProcess3"/>
    <dgm:cxn modelId="{21B9DDD6-0156-9649-A8F2-82BE95B50F9A}" type="presParOf" srcId="{9EE4970C-8444-B142-B5CE-DC190B88126F}" destId="{AEC7021B-32AC-B44E-8F3B-2BE24EC5A609}" srcOrd="0" destOrd="0" presId="urn:microsoft.com/office/officeart/2005/8/layout/bProcess3"/>
    <dgm:cxn modelId="{1941FE88-8FC4-5547-AC3E-CA1BEA920192}" type="presParOf" srcId="{D86F2876-950A-BF41-995C-2374C34C0D00}" destId="{28EFDAF6-7B32-1543-94AF-A29ABF1A6297}" srcOrd="8" destOrd="0" presId="urn:microsoft.com/office/officeart/2005/8/layout/bProcess3"/>
    <dgm:cxn modelId="{62F2DFEB-7AA6-164B-A05D-97403235032D}" type="presParOf" srcId="{D86F2876-950A-BF41-995C-2374C34C0D00}" destId="{0D0E7539-99C1-ED4F-B2B6-F3EB1AC82820}" srcOrd="9" destOrd="0" presId="urn:microsoft.com/office/officeart/2005/8/layout/bProcess3"/>
    <dgm:cxn modelId="{95DBC07C-7B61-684E-854F-480090504FF7}" type="presParOf" srcId="{0D0E7539-99C1-ED4F-B2B6-F3EB1AC82820}" destId="{A8A2D43D-BD41-C447-B80B-6424D859FF56}" srcOrd="0" destOrd="0" presId="urn:microsoft.com/office/officeart/2005/8/layout/bProcess3"/>
    <dgm:cxn modelId="{6F6AD34C-5621-EA4F-A7DC-C9705D15DC32}" type="presParOf" srcId="{D86F2876-950A-BF41-995C-2374C34C0D00}" destId="{4145C8AA-983D-994C-8067-F0EEEACF2CD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1A667-AAF6-C543-BE43-9657EAF41E4C}">
      <dsp:nvSpPr>
        <dsp:cNvPr id="0" name=""/>
        <dsp:cNvSpPr/>
      </dsp:nvSpPr>
      <dsp:spPr>
        <a:xfrm>
          <a:off x="5004407" y="1653061"/>
          <a:ext cx="11202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2028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5779" y="1693026"/>
        <a:ext cx="57544" cy="11508"/>
      </dsp:txXfrm>
    </dsp:sp>
    <dsp:sp modelId="{2D3AFC6F-0F47-954A-A1CF-E56F1DB0EA69}">
      <dsp:nvSpPr>
        <dsp:cNvPr id="0" name=""/>
        <dsp:cNvSpPr/>
      </dsp:nvSpPr>
      <dsp:spPr>
        <a:xfrm>
          <a:off x="2343" y="197622"/>
          <a:ext cx="5003863" cy="3002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Cheek cells were collected and depostited into a tube containing sterile water</a:t>
          </a:r>
        </a:p>
      </dsp:txBody>
      <dsp:txXfrm>
        <a:off x="2343" y="197622"/>
        <a:ext cx="5003863" cy="3002318"/>
      </dsp:txXfrm>
    </dsp:sp>
    <dsp:sp modelId="{89D94702-D980-EE45-90BB-6856117CAE3C}">
      <dsp:nvSpPr>
        <dsp:cNvPr id="0" name=""/>
        <dsp:cNvSpPr/>
      </dsp:nvSpPr>
      <dsp:spPr>
        <a:xfrm>
          <a:off x="2504275" y="3198140"/>
          <a:ext cx="6154751" cy="1120288"/>
        </a:xfrm>
        <a:custGeom>
          <a:avLst/>
          <a:gdLst/>
          <a:ahLst/>
          <a:cxnLst/>
          <a:rect l="0" t="0" r="0" b="0"/>
          <a:pathLst>
            <a:path>
              <a:moveTo>
                <a:pt x="6154751" y="0"/>
              </a:moveTo>
              <a:lnTo>
                <a:pt x="6154751" y="577244"/>
              </a:lnTo>
              <a:lnTo>
                <a:pt x="0" y="577244"/>
              </a:lnTo>
              <a:lnTo>
                <a:pt x="0" y="112028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25115" y="3752530"/>
        <a:ext cx="313071" cy="11508"/>
      </dsp:txXfrm>
    </dsp:sp>
    <dsp:sp modelId="{42132562-BC15-FE42-9D33-8F9339FBB134}">
      <dsp:nvSpPr>
        <dsp:cNvPr id="0" name=""/>
        <dsp:cNvSpPr/>
      </dsp:nvSpPr>
      <dsp:spPr>
        <a:xfrm>
          <a:off x="6157095" y="197622"/>
          <a:ext cx="5003863" cy="3002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Primers CTGTGAAGTGAGGTCTGCTAAA  and ATCCGTGATGCTGTGCTATG and Inivtrogen PCR master mix were added to the same tube.</a:t>
          </a:r>
        </a:p>
      </dsp:txBody>
      <dsp:txXfrm>
        <a:off x="6157095" y="197622"/>
        <a:ext cx="5003863" cy="3002318"/>
      </dsp:txXfrm>
    </dsp:sp>
    <dsp:sp modelId="{91C521C7-6289-1646-B1E2-E953D5AEAB5E}">
      <dsp:nvSpPr>
        <dsp:cNvPr id="0" name=""/>
        <dsp:cNvSpPr/>
      </dsp:nvSpPr>
      <dsp:spPr>
        <a:xfrm>
          <a:off x="5004407" y="5806268"/>
          <a:ext cx="11202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2028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5779" y="5846233"/>
        <a:ext cx="57544" cy="11508"/>
      </dsp:txXfrm>
    </dsp:sp>
    <dsp:sp modelId="{E27D9129-88A7-144D-AECB-AD6EC707941C}">
      <dsp:nvSpPr>
        <dsp:cNvPr id="0" name=""/>
        <dsp:cNvSpPr/>
      </dsp:nvSpPr>
      <dsp:spPr>
        <a:xfrm>
          <a:off x="2343" y="4350828"/>
          <a:ext cx="5003863" cy="3002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The sample underwent thermocycling of the following profile:5 minutes at 98ºC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2200" kern="1200" dirty="0"/>
            <a:t>30 cycles of 98ºC for 5 seconds, 62ºC for 30 seconds, and 72ºC for 30 seconds.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2200" kern="1200" dirty="0"/>
            <a:t>72ºC for one minute and then held at 4ºC </a:t>
          </a:r>
        </a:p>
      </dsp:txBody>
      <dsp:txXfrm>
        <a:off x="2343" y="4350828"/>
        <a:ext cx="5003863" cy="3002318"/>
      </dsp:txXfrm>
    </dsp:sp>
    <dsp:sp modelId="{9EE4970C-8444-B142-B5CE-DC190B88126F}">
      <dsp:nvSpPr>
        <dsp:cNvPr id="0" name=""/>
        <dsp:cNvSpPr/>
      </dsp:nvSpPr>
      <dsp:spPr>
        <a:xfrm>
          <a:off x="2504275" y="7351347"/>
          <a:ext cx="6154751" cy="1120288"/>
        </a:xfrm>
        <a:custGeom>
          <a:avLst/>
          <a:gdLst/>
          <a:ahLst/>
          <a:cxnLst/>
          <a:rect l="0" t="0" r="0" b="0"/>
          <a:pathLst>
            <a:path>
              <a:moveTo>
                <a:pt x="6154751" y="0"/>
              </a:moveTo>
              <a:lnTo>
                <a:pt x="6154751" y="577244"/>
              </a:lnTo>
              <a:lnTo>
                <a:pt x="0" y="577244"/>
              </a:lnTo>
              <a:lnTo>
                <a:pt x="0" y="112028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25115" y="7905736"/>
        <a:ext cx="313071" cy="11508"/>
      </dsp:txXfrm>
    </dsp:sp>
    <dsp:sp modelId="{1AA10C94-F261-7747-80F7-86C071E80EB1}">
      <dsp:nvSpPr>
        <dsp:cNvPr id="0" name=""/>
        <dsp:cNvSpPr/>
      </dsp:nvSpPr>
      <dsp:spPr>
        <a:xfrm>
          <a:off x="6157095" y="4350828"/>
          <a:ext cx="5003863" cy="3002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A gel electrophoresis was ran with a 2% agarose gel and a .25X TAE Buffer for 20 minutes at 300V</a:t>
          </a:r>
        </a:p>
      </dsp:txBody>
      <dsp:txXfrm>
        <a:off x="6157095" y="4350828"/>
        <a:ext cx="5003863" cy="3002318"/>
      </dsp:txXfrm>
    </dsp:sp>
    <dsp:sp modelId="{0D0E7539-99C1-ED4F-B2B6-F3EB1AC82820}">
      <dsp:nvSpPr>
        <dsp:cNvPr id="0" name=""/>
        <dsp:cNvSpPr/>
      </dsp:nvSpPr>
      <dsp:spPr>
        <a:xfrm>
          <a:off x="5004407" y="9959474"/>
          <a:ext cx="11202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2028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5779" y="9999440"/>
        <a:ext cx="57544" cy="11508"/>
      </dsp:txXfrm>
    </dsp:sp>
    <dsp:sp modelId="{28EFDAF6-7B32-1543-94AF-A29ABF1A6297}">
      <dsp:nvSpPr>
        <dsp:cNvPr id="0" name=""/>
        <dsp:cNvSpPr/>
      </dsp:nvSpPr>
      <dsp:spPr>
        <a:xfrm>
          <a:off x="2343" y="8504035"/>
          <a:ext cx="5003863" cy="3002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5. The DNA was then isolated in a spin column by adding and centrifuging with a binding followed by a washer buffer</a:t>
          </a:r>
        </a:p>
      </dsp:txBody>
      <dsp:txXfrm>
        <a:off x="2343" y="8504035"/>
        <a:ext cx="5003863" cy="3002318"/>
      </dsp:txXfrm>
    </dsp:sp>
    <dsp:sp modelId="{4145C8AA-983D-994C-8067-F0EEEACF2CD8}">
      <dsp:nvSpPr>
        <dsp:cNvPr id="0" name=""/>
        <dsp:cNvSpPr/>
      </dsp:nvSpPr>
      <dsp:spPr>
        <a:xfrm>
          <a:off x="6157095" y="8504035"/>
          <a:ext cx="5003863" cy="3002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6. An elution buffer was used to collect the DNA and its purity was verified with a Nanodrop before it was sent for sequencing.</a:t>
          </a:r>
        </a:p>
      </dsp:txBody>
      <dsp:txXfrm>
        <a:off x="6157095" y="8504035"/>
        <a:ext cx="5003863" cy="3002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66A09-90F9-2A48-9C51-7FEAF65E3D5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4162-4D2D-5548-A5AE-929B84FF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4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985936"/>
            <a:ext cx="23317200" cy="12733867"/>
          </a:xfrm>
        </p:spPr>
        <p:txBody>
          <a:bodyPr anchor="b"/>
          <a:lstStyle>
            <a:lvl1pPr algn="ctr">
              <a:defRPr sz="1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19210869"/>
            <a:ext cx="20574000" cy="8830731"/>
          </a:xfrm>
        </p:spPr>
        <p:txBody>
          <a:bodyPr/>
          <a:lstStyle>
            <a:lvl1pPr marL="0" indent="0" algn="ctr">
              <a:buNone/>
              <a:defRPr sz="7200"/>
            </a:lvl1pPr>
            <a:lvl2pPr marL="1371600" indent="0" algn="ctr">
              <a:buNone/>
              <a:defRPr sz="6000"/>
            </a:lvl2pPr>
            <a:lvl3pPr marL="2743200" indent="0" algn="ctr">
              <a:buNone/>
              <a:defRPr sz="5400"/>
            </a:lvl3pPr>
            <a:lvl4pPr marL="4114800" indent="0" algn="ctr">
              <a:buNone/>
              <a:defRPr sz="4800"/>
            </a:lvl4pPr>
            <a:lvl5pPr marL="5486400" indent="0" algn="ctr">
              <a:buNone/>
              <a:defRPr sz="4800"/>
            </a:lvl5pPr>
            <a:lvl6pPr marL="6858000" indent="0" algn="ctr">
              <a:buNone/>
              <a:defRPr sz="4800"/>
            </a:lvl6pPr>
            <a:lvl7pPr marL="8229600" indent="0" algn="ctr">
              <a:buNone/>
              <a:defRPr sz="4800"/>
            </a:lvl7pPr>
            <a:lvl8pPr marL="9601200" indent="0" algn="ctr">
              <a:buNone/>
              <a:defRPr sz="4800"/>
            </a:lvl8pPr>
            <a:lvl9pPr marL="10972800" indent="0" algn="ctr">
              <a:buNone/>
              <a:defRPr sz="4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26DE-1D01-3F46-AFB7-B5BF147B7172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8D84-DEA4-C14B-A9C2-C884795A4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26DE-1D01-3F46-AFB7-B5BF147B7172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8D84-DEA4-C14B-A9C2-C884795A4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7" y="1947334"/>
            <a:ext cx="5915025" cy="309964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2" y="1947334"/>
            <a:ext cx="17402175" cy="309964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26DE-1D01-3F46-AFB7-B5BF147B7172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8D84-DEA4-C14B-A9C2-C884795A4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26DE-1D01-3F46-AFB7-B5BF147B7172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8D84-DEA4-C14B-A9C2-C884795A4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4" y="9118611"/>
            <a:ext cx="23660100" cy="15214597"/>
          </a:xfrm>
        </p:spPr>
        <p:txBody>
          <a:bodyPr anchor="b"/>
          <a:lstStyle>
            <a:lvl1pPr>
              <a:defRPr sz="1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4" y="24477144"/>
            <a:ext cx="23660100" cy="8000997"/>
          </a:xfrm>
        </p:spPr>
        <p:txBody>
          <a:bodyPr/>
          <a:lstStyle>
            <a:lvl1pPr marL="0" indent="0">
              <a:buNone/>
              <a:defRPr sz="7200">
                <a:solidFill>
                  <a:schemeClr val="tx1"/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26DE-1D01-3F46-AFB7-B5BF147B7172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8D84-DEA4-C14B-A9C2-C884795A4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9736667"/>
            <a:ext cx="11658600" cy="2320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9736667"/>
            <a:ext cx="11658600" cy="2320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26DE-1D01-3F46-AFB7-B5BF147B7172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8D84-DEA4-C14B-A9C2-C884795A4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1947342"/>
            <a:ext cx="23660100" cy="7069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6" y="8966203"/>
            <a:ext cx="11605020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6" y="13360400"/>
            <a:ext cx="11605020" cy="19651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2" y="8966203"/>
            <a:ext cx="11662173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2" y="13360400"/>
            <a:ext cx="11662173" cy="19651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26DE-1D01-3F46-AFB7-B5BF147B7172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8D84-DEA4-C14B-A9C2-C884795A4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26DE-1D01-3F46-AFB7-B5BF147B7172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8D84-DEA4-C14B-A9C2-C884795A4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26DE-1D01-3F46-AFB7-B5BF147B7172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8D84-DEA4-C14B-A9C2-C884795A4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5266275"/>
            <a:ext cx="13887450" cy="25992667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26DE-1D01-3F46-AFB7-B5BF147B7172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8D84-DEA4-C14B-A9C2-C884795A4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5266275"/>
            <a:ext cx="13887450" cy="25992667"/>
          </a:xfrm>
        </p:spPr>
        <p:txBody>
          <a:bodyPr anchor="t"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26DE-1D01-3F46-AFB7-B5BF147B7172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8D84-DEA4-C14B-A9C2-C884795A4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9736667"/>
            <a:ext cx="23660100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626DE-1D01-3F46-AFB7-B5BF147B7172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A8D84-DEA4-C14B-A9C2-C884795A4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191A07-F4E3-FA45-B968-18EFAED4691E}"/>
              </a:ext>
            </a:extLst>
          </p:cNvPr>
          <p:cNvSpPr/>
          <p:nvPr/>
        </p:nvSpPr>
        <p:spPr>
          <a:xfrm>
            <a:off x="342900" y="571500"/>
            <a:ext cx="26746200" cy="2360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36" dirty="0">
                <a:solidFill>
                  <a:schemeClr val="accent1">
                    <a:lumMod val="50000"/>
                  </a:schemeClr>
                </a:solidFill>
              </a:rPr>
              <a:t>SNPS found in the PTC (Bitter tasting) Gene</a:t>
            </a:r>
          </a:p>
          <a:p>
            <a:pPr algn="ctr"/>
            <a:r>
              <a:rPr lang="en-US" sz="4536" dirty="0">
                <a:solidFill>
                  <a:schemeClr val="accent1">
                    <a:lumMod val="50000"/>
                  </a:schemeClr>
                </a:solidFill>
              </a:rPr>
              <a:t>Katelin Savage </a:t>
            </a:r>
          </a:p>
          <a:p>
            <a:pPr algn="ctr"/>
            <a:r>
              <a:rPr lang="en-US" sz="4536" dirty="0">
                <a:solidFill>
                  <a:schemeClr val="accent1">
                    <a:lumMod val="50000"/>
                  </a:schemeClr>
                </a:solidFill>
              </a:rPr>
              <a:t>Bio 250, Longwood University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2B1512-46A1-414C-B707-1703C52DAD07}"/>
              </a:ext>
            </a:extLst>
          </p:cNvPr>
          <p:cNvSpPr/>
          <p:nvPr/>
        </p:nvSpPr>
        <p:spPr>
          <a:xfrm>
            <a:off x="342900" y="4416549"/>
            <a:ext cx="10287000" cy="10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36" dirty="0">
                <a:solidFill>
                  <a:schemeClr val="accent1">
                    <a:lumMod val="50000"/>
                  </a:schemeClr>
                </a:solidFill>
              </a:rPr>
              <a:t>Background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A985F2-89B3-B04F-961E-7F3E4A5E8F53}"/>
              </a:ext>
            </a:extLst>
          </p:cNvPr>
          <p:cNvSpPr/>
          <p:nvPr/>
        </p:nvSpPr>
        <p:spPr>
          <a:xfrm>
            <a:off x="342900" y="23362430"/>
            <a:ext cx="10287000" cy="10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36" dirty="0">
                <a:solidFill>
                  <a:schemeClr val="accent1">
                    <a:lumMod val="50000"/>
                  </a:schemeClr>
                </a:solidFill>
              </a:rPr>
              <a:t>Methods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E53319-ED05-5847-AE64-F0244BB746C3}"/>
              </a:ext>
            </a:extLst>
          </p:cNvPr>
          <p:cNvSpPr/>
          <p:nvPr/>
        </p:nvSpPr>
        <p:spPr>
          <a:xfrm>
            <a:off x="11506201" y="4368924"/>
            <a:ext cx="15582900" cy="10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36" dirty="0">
                <a:solidFill>
                  <a:schemeClr val="accent1">
                    <a:lumMod val="50000"/>
                  </a:schemeClr>
                </a:solidFill>
              </a:rPr>
              <a:t>Results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259ECF-9518-F645-BA14-8FD4E737FBD7}"/>
              </a:ext>
            </a:extLst>
          </p:cNvPr>
          <p:cNvSpPr/>
          <p:nvPr/>
        </p:nvSpPr>
        <p:spPr>
          <a:xfrm>
            <a:off x="11506201" y="23362430"/>
            <a:ext cx="15582900" cy="10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36" dirty="0">
                <a:solidFill>
                  <a:schemeClr val="accent1">
                    <a:lumMod val="50000"/>
                  </a:schemeClr>
                </a:solidFill>
              </a:rPr>
              <a:t>Conclusions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CAFE4C-FAFA-814C-B721-833E4B1841F5}"/>
              </a:ext>
            </a:extLst>
          </p:cNvPr>
          <p:cNvSpPr txBox="1"/>
          <p:nvPr/>
        </p:nvSpPr>
        <p:spPr>
          <a:xfrm>
            <a:off x="342900" y="6204198"/>
            <a:ext cx="9536596" cy="9086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2921" indent="-642921">
              <a:buFont typeface="Arial" panose="020B0604020202020204" pitchFamily="34" charset="0"/>
              <a:buChar char="•"/>
            </a:pPr>
            <a:r>
              <a:rPr lang="en-US" sz="4000" dirty="0"/>
              <a:t>The phenylthiocarbamide (PTC) gene codes for the ability to taste bitter compounds (Brookes, 1999). </a:t>
            </a:r>
          </a:p>
          <a:p>
            <a:pPr marL="642921" indent="-642921">
              <a:buFont typeface="Arial" panose="020B0604020202020204" pitchFamily="34" charset="0"/>
              <a:buChar char="•"/>
            </a:pPr>
            <a:r>
              <a:rPr lang="en-US" sz="4000" dirty="0"/>
              <a:t>It has been linked to food rejection and metabolic disorders (</a:t>
            </a:r>
            <a:r>
              <a:rPr lang="en-US" sz="4000" dirty="0" err="1"/>
              <a:t>Drewnowski</a:t>
            </a:r>
            <a:r>
              <a:rPr lang="en-US" sz="4000" dirty="0"/>
              <a:t>, 2002). </a:t>
            </a:r>
          </a:p>
          <a:p>
            <a:pPr marL="642921" indent="-642921">
              <a:buFont typeface="Arial" panose="020B0604020202020204" pitchFamily="34" charset="0"/>
              <a:buChar char="•"/>
            </a:pPr>
            <a:r>
              <a:rPr lang="en-US" sz="4000" dirty="0"/>
              <a:t>It can interfere with the bodies ability to process glucose (Dotson, et al., 2008). </a:t>
            </a:r>
          </a:p>
          <a:p>
            <a:pPr marL="642921" indent="-642921">
              <a:buFont typeface="Arial" panose="020B0604020202020204" pitchFamily="34" charset="0"/>
              <a:buChar char="•"/>
            </a:pPr>
            <a:r>
              <a:rPr lang="en-US" sz="4000" dirty="0"/>
              <a:t>Its largest effect is seen on endocrine receptors in the gastrointestinal tract </a:t>
            </a:r>
          </a:p>
          <a:p>
            <a:pPr marL="642921" indent="-642921">
              <a:buFont typeface="Arial" panose="020B0604020202020204" pitchFamily="34" charset="0"/>
              <a:buChar char="•"/>
            </a:pPr>
            <a:r>
              <a:rPr lang="en-US" sz="4000" dirty="0"/>
              <a:t>The SNP occurs as a transition from G-C on chromosome 7 (Prodi, 2004). </a:t>
            </a:r>
          </a:p>
          <a:p>
            <a:endParaRPr lang="en-US" sz="4000" dirty="0"/>
          </a:p>
          <a:p>
            <a:pPr marL="642921" indent="-642921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6396CF-7E07-7543-A242-269FE99890D4}"/>
              </a:ext>
            </a:extLst>
          </p:cNvPr>
          <p:cNvSpPr/>
          <p:nvPr/>
        </p:nvSpPr>
        <p:spPr>
          <a:xfrm>
            <a:off x="342900" y="17415786"/>
            <a:ext cx="10287000" cy="10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36" dirty="0">
                <a:solidFill>
                  <a:schemeClr val="accent1">
                    <a:lumMod val="50000"/>
                  </a:schemeClr>
                </a:solidFill>
              </a:rPr>
              <a:t>Specific Aim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51774C-5DD2-C44F-819D-FCD69B095A61}"/>
              </a:ext>
            </a:extLst>
          </p:cNvPr>
          <p:cNvSpPr txBox="1"/>
          <p:nvPr/>
        </p:nvSpPr>
        <p:spPr>
          <a:xfrm>
            <a:off x="342900" y="18958837"/>
            <a:ext cx="10287000" cy="268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5" dirty="0"/>
              <a:t>Research Question: What is the genotype corresponding to the bitter tasting gene and what SNP controls it?</a:t>
            </a:r>
          </a:p>
          <a:p>
            <a:r>
              <a:rPr lang="en-US" sz="3375" dirty="0"/>
              <a:t>Hypothesis: A transition mutation from a G to C will cause the PTC gene to be deactivated whereas a sample hetero or homozygous for G will have to ability to detect PTC.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9144A0-9F40-9D48-BAD3-03BDA2B76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7210958"/>
              </p:ext>
            </p:extLst>
          </p:nvPr>
        </p:nvGraphicFramePr>
        <p:xfrm>
          <a:off x="342898" y="24872024"/>
          <a:ext cx="11163303" cy="1170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806277B-F067-4347-9FA5-65CB20988FC5}"/>
              </a:ext>
            </a:extLst>
          </p:cNvPr>
          <p:cNvSpPr txBox="1"/>
          <p:nvPr/>
        </p:nvSpPr>
        <p:spPr>
          <a:xfrm>
            <a:off x="11506201" y="6204198"/>
            <a:ext cx="155829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3375" dirty="0"/>
              <a:t>A fragment was located at the 800bp mark on the gel, indicating the sample was homozygous (Figure 1).</a:t>
            </a:r>
          </a:p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3375" dirty="0"/>
              <a:t>The Nanodrop returned a A260/A280 value of 1.99 deeming the sample pure</a:t>
            </a:r>
          </a:p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3375" dirty="0"/>
              <a:t>The SNP location was found to be at AGTGCCTGC with the single nucleotide change being a located at the first C (Figure 2).</a:t>
            </a:r>
          </a:p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3375" dirty="0"/>
              <a:t>The SNP location was found on the sample transitioned to a G</a:t>
            </a:r>
          </a:p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3375" dirty="0"/>
              <a:t>The sample’s genotype was determined to be GG for the PTC gene</a:t>
            </a:r>
          </a:p>
          <a:p>
            <a:endParaRPr lang="en-US" sz="3375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A3E940-965C-5943-8CA2-1ED5CC9E0818}"/>
              </a:ext>
            </a:extLst>
          </p:cNvPr>
          <p:cNvSpPr txBox="1"/>
          <p:nvPr/>
        </p:nvSpPr>
        <p:spPr>
          <a:xfrm>
            <a:off x="11506201" y="24872024"/>
            <a:ext cx="15582900" cy="476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3375" dirty="0"/>
              <a:t>The genotype was identified as GG which corresponds to the ability to taste bitter phenotype</a:t>
            </a:r>
          </a:p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3375" dirty="0"/>
              <a:t>The student was a female, and this supports the prior research that females are more likely to detect PTC.</a:t>
            </a:r>
          </a:p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3375" dirty="0"/>
              <a:t>The inability to taste PTC can be linked to thyroid and metabolic disorders making it an important gene to understand and remedy its mutations (Reed, 2001). </a:t>
            </a:r>
          </a:p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3375" dirty="0"/>
              <a:t>This study was limited to only one individual sample however further research would benefit from testing an entire family to determine hereditary linkage.</a:t>
            </a:r>
          </a:p>
          <a:p>
            <a:pPr marL="514337" indent="-514337">
              <a:buFont typeface="Arial" panose="020B0604020202020204" pitchFamily="34" charset="0"/>
              <a:buChar char="•"/>
            </a:pPr>
            <a:endParaRPr lang="en-US" sz="3375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831F56-FC30-F74B-85CE-186CE1841A50}"/>
              </a:ext>
            </a:extLst>
          </p:cNvPr>
          <p:cNvSpPr/>
          <p:nvPr/>
        </p:nvSpPr>
        <p:spPr>
          <a:xfrm>
            <a:off x="11789465" y="29343102"/>
            <a:ext cx="15582900" cy="10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36" dirty="0">
                <a:solidFill>
                  <a:schemeClr val="accent1">
                    <a:lumMod val="50000"/>
                  </a:schemeClr>
                </a:solidFill>
              </a:rPr>
              <a:t>References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544948-C80F-A345-A7AA-2B119D0B89A7}"/>
              </a:ext>
            </a:extLst>
          </p:cNvPr>
          <p:cNvSpPr txBox="1"/>
          <p:nvPr/>
        </p:nvSpPr>
        <p:spPr>
          <a:xfrm>
            <a:off x="11849100" y="30687701"/>
            <a:ext cx="15582900" cy="535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2800" dirty="0"/>
              <a:t>Brookes, A. J. (1999). The essence of SNPs. Gene, 234(2), 177–186. </a:t>
            </a:r>
            <a:r>
              <a:rPr lang="en-US" sz="2800" dirty="0" err="1"/>
              <a:t>doi</a:t>
            </a:r>
            <a:r>
              <a:rPr lang="en-US" sz="2800" dirty="0"/>
              <a:t>: 10.1016/s0378-1119(99)00219-x</a:t>
            </a:r>
          </a:p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2800" dirty="0"/>
              <a:t>Dotson, C. D., Zhang, L., Xu, H., Shin, Y.-K., </a:t>
            </a:r>
            <a:r>
              <a:rPr lang="en-US" sz="2800" dirty="0" err="1"/>
              <a:t>Vigues</a:t>
            </a:r>
            <a:r>
              <a:rPr lang="en-US" sz="2800" dirty="0"/>
              <a:t>, S., Ott, S. H., … Munger, S. D. (2008). Bitter Taste Receptors Influence Glucose Homeostasis. </a:t>
            </a:r>
            <a:r>
              <a:rPr lang="en-US" sz="2800" dirty="0" err="1"/>
              <a:t>PLoS</a:t>
            </a:r>
            <a:r>
              <a:rPr lang="en-US" sz="2800" dirty="0"/>
              <a:t> ONE, 3(12). </a:t>
            </a:r>
            <a:r>
              <a:rPr lang="en-US" sz="2800" dirty="0" err="1"/>
              <a:t>doi</a:t>
            </a:r>
            <a:r>
              <a:rPr lang="en-US" sz="2800" dirty="0"/>
              <a:t>: 10.1371/journal.pone.0003974</a:t>
            </a:r>
          </a:p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2800" dirty="0" err="1"/>
              <a:t>Drewnowski</a:t>
            </a:r>
            <a:r>
              <a:rPr lang="en-US" sz="2800" dirty="0"/>
              <a:t>, A. (2002). Genetic Markers, Taste Responses, and Food Preferences. ACS Symposium Series Chemistry of Taste, 52–64. </a:t>
            </a:r>
            <a:r>
              <a:rPr lang="en-US" sz="2800" dirty="0" err="1"/>
              <a:t>doi</a:t>
            </a:r>
            <a:r>
              <a:rPr lang="en-US" sz="2800" dirty="0"/>
              <a:t>: 10.1021/bk-2002-0825.ch005</a:t>
            </a:r>
          </a:p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2800" dirty="0"/>
              <a:t>Prodi, D. (2004). Bitter Taste Study in a Sardinian Genetic Isolate Supports the Association of Phenylthiocarbamide Sensitivity to the TAS2R38 Bitter Receptor Gene. Chemical Senses, 29(8), 697–702. </a:t>
            </a:r>
            <a:r>
              <a:rPr lang="en-US" sz="2800" dirty="0" err="1"/>
              <a:t>doi</a:t>
            </a:r>
            <a:r>
              <a:rPr lang="en-US" sz="2800" dirty="0"/>
              <a:t>: 10.1093/</a:t>
            </a:r>
            <a:r>
              <a:rPr lang="en-US" sz="2800" dirty="0" err="1"/>
              <a:t>chemse</a:t>
            </a:r>
            <a:r>
              <a:rPr lang="en-US" sz="2800" dirty="0"/>
              <a:t>/bjh074</a:t>
            </a:r>
          </a:p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2800" dirty="0"/>
              <a:t>Reed, S.-W. G. D. R. (2001). The genetics of phenylthiocarbamide perception. Annals of Human Biology, 28(2), 111–142. </a:t>
            </a:r>
            <a:r>
              <a:rPr lang="en-US" sz="2800" dirty="0" err="1"/>
              <a:t>doi</a:t>
            </a:r>
            <a:r>
              <a:rPr lang="en-US" sz="2800" dirty="0"/>
              <a:t>: 10.1080/03014460151056310</a:t>
            </a:r>
          </a:p>
          <a:p>
            <a:pPr marL="514337" indent="-514337">
              <a:buFont typeface="Arial" panose="020B0604020202020204" pitchFamily="34" charset="0"/>
              <a:buChar char="•"/>
            </a:pPr>
            <a:endParaRPr lang="en-US" sz="3375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EDFF2-99EC-4342-A30D-371E59C5A0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469" y="12622727"/>
            <a:ext cx="6876775" cy="5220557"/>
          </a:xfrm>
          <a:prstGeom prst="rect">
            <a:avLst/>
          </a:prstGeom>
        </p:spPr>
      </p:pic>
      <p:pic>
        <p:nvPicPr>
          <p:cNvPr id="19" name="Picture 18" descr="A picture containing monitor, black, photo, computer&#10;&#10;Description automatically generated">
            <a:extLst>
              <a:ext uri="{FF2B5EF4-FFF2-40B4-BE49-F238E27FC236}">
                <a16:creationId xmlns:a16="http://schemas.microsoft.com/office/drawing/2014/main" id="{DAB9E1D7-C266-354F-98CA-0192C7F30F87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8" t="41195" r="36664" b="-142"/>
          <a:stretch/>
        </p:blipFill>
        <p:spPr bwMode="auto">
          <a:xfrm rot="5400000">
            <a:off x="11494292" y="10593414"/>
            <a:ext cx="6398114" cy="6284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C969E36-B1FC-9642-B50D-B0EADEB532D1}"/>
              </a:ext>
            </a:extLst>
          </p:cNvPr>
          <p:cNvSpPr txBox="1"/>
          <p:nvPr/>
        </p:nvSpPr>
        <p:spPr>
          <a:xfrm>
            <a:off x="12900990" y="11825162"/>
            <a:ext cx="178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Ladder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E40C64-F339-C34B-8B4D-A3551E68A5DD}"/>
              </a:ext>
            </a:extLst>
          </p:cNvPr>
          <p:cNvSpPr txBox="1"/>
          <p:nvPr/>
        </p:nvSpPr>
        <p:spPr>
          <a:xfrm>
            <a:off x="16481564" y="14188267"/>
            <a:ext cx="115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Sample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8A58C9-EDF2-7746-9258-0E72DD896A2F}"/>
              </a:ext>
            </a:extLst>
          </p:cNvPr>
          <p:cNvSpPr txBox="1"/>
          <p:nvPr/>
        </p:nvSpPr>
        <p:spPr>
          <a:xfrm>
            <a:off x="12026349" y="14133443"/>
            <a:ext cx="1113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800bp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3092AC-D448-BF4A-9B12-857280439FC6}"/>
              </a:ext>
            </a:extLst>
          </p:cNvPr>
          <p:cNvSpPr txBox="1"/>
          <p:nvPr/>
        </p:nvSpPr>
        <p:spPr>
          <a:xfrm>
            <a:off x="11914533" y="17415786"/>
            <a:ext cx="538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Figure 1. Gel following Electrophoresis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9ADA91D-6837-544C-B9A0-B5027289D05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174" y="14649932"/>
            <a:ext cx="6876775" cy="525608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ECD2F58-AE29-F84A-BBC1-D0AA682045A4}"/>
              </a:ext>
            </a:extLst>
          </p:cNvPr>
          <p:cNvSpPr txBox="1"/>
          <p:nvPr/>
        </p:nvSpPr>
        <p:spPr>
          <a:xfrm>
            <a:off x="18943983" y="19242157"/>
            <a:ext cx="4055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Electrogram for the SNP location</a:t>
            </a:r>
          </a:p>
        </p:txBody>
      </p:sp>
    </p:spTree>
    <p:extLst>
      <p:ext uri="{BB962C8B-B14F-4D97-AF65-F5344CB8AC3E}">
        <p14:creationId xmlns:p14="http://schemas.microsoft.com/office/powerpoint/2010/main" val="1353137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658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Alvarez, Consuelo</cp:lastModifiedBy>
  <cp:revision>10</cp:revision>
  <dcterms:created xsi:type="dcterms:W3CDTF">2018-11-07T16:22:53Z</dcterms:created>
  <dcterms:modified xsi:type="dcterms:W3CDTF">2020-04-23T14:31:44Z</dcterms:modified>
</cp:coreProperties>
</file>