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3.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60" r:id="rId3"/>
    <p:sldId id="258" r:id="rId4"/>
    <p:sldId id="261" r:id="rId5"/>
    <p:sldId id="296" r:id="rId6"/>
    <p:sldId id="274" r:id="rId7"/>
    <p:sldId id="272" r:id="rId8"/>
    <p:sldId id="287" r:id="rId9"/>
    <p:sldId id="275" r:id="rId10"/>
    <p:sldId id="266" r:id="rId11"/>
    <p:sldId id="292" r:id="rId12"/>
    <p:sldId id="294" r:id="rId13"/>
    <p:sldId id="290" r:id="rId14"/>
    <p:sldId id="278" r:id="rId15"/>
    <p:sldId id="284" r:id="rId16"/>
    <p:sldId id="285" r:id="rId17"/>
    <p:sldId id="288" r:id="rId18"/>
    <p:sldId id="291" r:id="rId19"/>
    <p:sldId id="270"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e Beach" initials="DB" lastIdx="32" clrIdx="0">
    <p:extLst>
      <p:ext uri="{19B8F6BF-5375-455C-9EA6-DF929625EA0E}">
        <p15:presenceInfo xmlns:p15="http://schemas.microsoft.com/office/powerpoint/2012/main" userId="abe8223fb2ab720a" providerId="Windows Live"/>
      </p:ext>
    </p:extLst>
  </p:cmAuthor>
  <p:cmAuthor id="2" name="Sarah Dooley" initials="SD" lastIdx="2" clrIdx="1">
    <p:extLst>
      <p:ext uri="{19B8F6BF-5375-455C-9EA6-DF929625EA0E}">
        <p15:presenceInfo xmlns:p15="http://schemas.microsoft.com/office/powerpoint/2012/main" userId="S::sarah.dooley1@live.longwood.edu::a9a3073a-629f-4609-a3f9-8a44e96bc1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62"/>
    <p:restoredTop sz="43759"/>
  </p:normalViewPr>
  <p:slideViewPr>
    <p:cSldViewPr snapToGrid="0" snapToObjects="1" showGuides="1">
      <p:cViewPr varScale="1">
        <p:scale>
          <a:sx n="47" d="100"/>
          <a:sy n="47" d="100"/>
        </p:scale>
        <p:origin x="194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21T07:59:39.995" idx="18">
    <p:pos x="3498" y="2474"/>
    <p:text>You can continue the metaphor by adding another bullet or two and modifying your script....
Velcro has plastic "hooks" that snare cloth "loops"
For flocculation, the Flocculin protein acts like a hook that can bind to sugar "loops" that decorate the cell wall.  When the flocculin from one cell bins to the sugar mannose on another cell the two are attached like velcro.</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4-21T08:04:08.939" idx="19">
    <p:pos x="10" y="10"/>
    <p:text>IN your script specfically state that we are working with Three Roads Brewery's master brewer, David Steeves and the yeast varieties used at the brewery for our investigations.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4-21T14:49:18.261" idx="32">
    <p:pos x="5886" y="1417"/>
    <p:text>May need to adjust bullets a little bit, but the figure reminds people what we are hoping to do with the primers. Once the clones are obtained, we can do a lot more stuff too!!</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3BE2E-78E3-45FE-8DD3-39A143B738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4497820-633D-45A7-A351-9FDE2D2776C2}">
      <dgm:prSet/>
      <dgm:spPr/>
      <dgm:t>
        <a:bodyPr/>
        <a:lstStyle/>
        <a:p>
          <a:pPr>
            <a:lnSpc>
              <a:spcPct val="100000"/>
            </a:lnSpc>
            <a:defRPr cap="all"/>
          </a:pPr>
          <a:r>
            <a:rPr lang="en-US" dirty="0"/>
            <a:t>Beer</a:t>
          </a:r>
        </a:p>
      </dgm:t>
    </dgm:pt>
    <dgm:pt modelId="{2EA59B39-AFD3-4B9F-907E-442C89E25D2D}" type="parTrans" cxnId="{352AF34B-52D2-47D2-8778-7211545CD31D}">
      <dgm:prSet/>
      <dgm:spPr/>
      <dgm:t>
        <a:bodyPr/>
        <a:lstStyle/>
        <a:p>
          <a:endParaRPr lang="en-US"/>
        </a:p>
      </dgm:t>
    </dgm:pt>
    <dgm:pt modelId="{D5CF86E6-9A30-4ADC-BB11-E37CC04F1B8A}" type="sibTrans" cxnId="{352AF34B-52D2-47D2-8778-7211545CD31D}">
      <dgm:prSet/>
      <dgm:spPr/>
      <dgm:t>
        <a:bodyPr/>
        <a:lstStyle/>
        <a:p>
          <a:endParaRPr lang="en-US"/>
        </a:p>
      </dgm:t>
    </dgm:pt>
    <dgm:pt modelId="{86B94713-ADA7-42B9-A141-38E7DFA839C8}">
      <dgm:prSet/>
      <dgm:spPr/>
      <dgm:t>
        <a:bodyPr/>
        <a:lstStyle/>
        <a:p>
          <a:pPr>
            <a:lnSpc>
              <a:spcPct val="100000"/>
            </a:lnSpc>
            <a:defRPr cap="all"/>
          </a:pPr>
          <a:r>
            <a:rPr lang="en-US"/>
            <a:t>Wine</a:t>
          </a:r>
        </a:p>
      </dgm:t>
    </dgm:pt>
    <dgm:pt modelId="{F3B692BC-C360-403F-8271-FD355599CF2B}" type="parTrans" cxnId="{2BA5F262-484E-4218-9EB7-90B4B702CF4F}">
      <dgm:prSet/>
      <dgm:spPr/>
      <dgm:t>
        <a:bodyPr/>
        <a:lstStyle/>
        <a:p>
          <a:endParaRPr lang="en-US"/>
        </a:p>
      </dgm:t>
    </dgm:pt>
    <dgm:pt modelId="{7CB89372-6CFD-44B8-84E0-C8CFDEBC2305}" type="sibTrans" cxnId="{2BA5F262-484E-4218-9EB7-90B4B702CF4F}">
      <dgm:prSet/>
      <dgm:spPr/>
      <dgm:t>
        <a:bodyPr/>
        <a:lstStyle/>
        <a:p>
          <a:endParaRPr lang="en-US"/>
        </a:p>
      </dgm:t>
    </dgm:pt>
    <dgm:pt modelId="{26878840-17BB-4769-9AFB-189FC40C7055}">
      <dgm:prSet/>
      <dgm:spPr/>
      <dgm:t>
        <a:bodyPr/>
        <a:lstStyle/>
        <a:p>
          <a:pPr>
            <a:lnSpc>
              <a:spcPct val="100000"/>
            </a:lnSpc>
            <a:defRPr cap="all"/>
          </a:pPr>
          <a:r>
            <a:rPr lang="en-US"/>
            <a:t>Liquor</a:t>
          </a:r>
        </a:p>
      </dgm:t>
    </dgm:pt>
    <dgm:pt modelId="{DCBC34AD-D29F-46AD-9EA1-408F47EEB84D}" type="parTrans" cxnId="{120A631F-F3A6-475E-B5D5-195BF15AC2C3}">
      <dgm:prSet/>
      <dgm:spPr/>
      <dgm:t>
        <a:bodyPr/>
        <a:lstStyle/>
        <a:p>
          <a:endParaRPr lang="en-US"/>
        </a:p>
      </dgm:t>
    </dgm:pt>
    <dgm:pt modelId="{B0EB0597-3A40-4819-B73A-C75A21A480F4}" type="sibTrans" cxnId="{120A631F-F3A6-475E-B5D5-195BF15AC2C3}">
      <dgm:prSet/>
      <dgm:spPr/>
      <dgm:t>
        <a:bodyPr/>
        <a:lstStyle/>
        <a:p>
          <a:endParaRPr lang="en-US"/>
        </a:p>
      </dgm:t>
    </dgm:pt>
    <dgm:pt modelId="{31EC8BB6-B401-AF46-9EAB-A1D357FFB034}">
      <dgm:prSet/>
      <dgm:spPr/>
      <dgm:t>
        <a:bodyPr/>
        <a:lstStyle/>
        <a:p>
          <a:pPr>
            <a:lnSpc>
              <a:spcPct val="100000"/>
            </a:lnSpc>
            <a:defRPr cap="all"/>
          </a:pPr>
          <a:r>
            <a:rPr lang="en-US" dirty="0"/>
            <a:t>Champagne</a:t>
          </a:r>
        </a:p>
      </dgm:t>
    </dgm:pt>
    <dgm:pt modelId="{173F82CF-810B-DD4A-9309-FA92472F202E}" type="parTrans" cxnId="{2F5A1F21-67DB-8C4F-BAE8-F11D8010BA63}">
      <dgm:prSet/>
      <dgm:spPr/>
      <dgm:t>
        <a:bodyPr/>
        <a:lstStyle/>
        <a:p>
          <a:endParaRPr lang="en-US"/>
        </a:p>
      </dgm:t>
    </dgm:pt>
    <dgm:pt modelId="{FDAE29E0-7C7A-D647-9814-F9797C30E103}" type="sibTrans" cxnId="{2F5A1F21-67DB-8C4F-BAE8-F11D8010BA63}">
      <dgm:prSet/>
      <dgm:spPr/>
      <dgm:t>
        <a:bodyPr/>
        <a:lstStyle/>
        <a:p>
          <a:endParaRPr lang="en-US"/>
        </a:p>
      </dgm:t>
    </dgm:pt>
    <dgm:pt modelId="{F48B084A-6726-4A0C-BDDE-E38E2057DF7D}" type="pres">
      <dgm:prSet presAssocID="{E3C3BE2E-78E3-45FE-8DD3-39A143B7382B}" presName="root" presStyleCnt="0">
        <dgm:presLayoutVars>
          <dgm:dir/>
          <dgm:resizeHandles val="exact"/>
        </dgm:presLayoutVars>
      </dgm:prSet>
      <dgm:spPr/>
    </dgm:pt>
    <dgm:pt modelId="{886BDEAF-7247-4A0A-A187-A78E2BA1676F}" type="pres">
      <dgm:prSet presAssocID="{F4497820-633D-45A7-A351-9FDE2D2776C2}" presName="compNode" presStyleCnt="0"/>
      <dgm:spPr/>
    </dgm:pt>
    <dgm:pt modelId="{7DB12E34-D7E0-45FF-825A-F05B9FE50F7F}" type="pres">
      <dgm:prSet presAssocID="{F4497820-633D-45A7-A351-9FDE2D2776C2}" presName="iconBgRect" presStyleLbl="bgShp" presStyleIdx="0" presStyleCnt="4"/>
      <dgm:spPr>
        <a:prstGeom prst="round2DiagRect">
          <a:avLst>
            <a:gd name="adj1" fmla="val 29727"/>
            <a:gd name="adj2" fmla="val 0"/>
          </a:avLst>
        </a:prstGeom>
      </dgm:spPr>
    </dgm:pt>
    <dgm:pt modelId="{FF7377CB-8543-4E68-BEC2-CB83D891FBFB}" type="pres">
      <dgm:prSet presAssocID="{F4497820-633D-45A7-A351-9FDE2D2776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er"/>
        </a:ext>
      </dgm:extLst>
    </dgm:pt>
    <dgm:pt modelId="{CA717636-42A1-4A33-93B6-B0B7472563F5}" type="pres">
      <dgm:prSet presAssocID="{F4497820-633D-45A7-A351-9FDE2D2776C2}" presName="spaceRect" presStyleCnt="0"/>
      <dgm:spPr/>
    </dgm:pt>
    <dgm:pt modelId="{4970E3EA-C81B-434C-A6D7-DB3021D27DC1}" type="pres">
      <dgm:prSet presAssocID="{F4497820-633D-45A7-A351-9FDE2D2776C2}" presName="textRect" presStyleLbl="revTx" presStyleIdx="0" presStyleCnt="4">
        <dgm:presLayoutVars>
          <dgm:chMax val="1"/>
          <dgm:chPref val="1"/>
        </dgm:presLayoutVars>
      </dgm:prSet>
      <dgm:spPr/>
    </dgm:pt>
    <dgm:pt modelId="{D3A52707-2C35-48E6-845C-53C3F265BFBF}" type="pres">
      <dgm:prSet presAssocID="{D5CF86E6-9A30-4ADC-BB11-E37CC04F1B8A}" presName="sibTrans" presStyleCnt="0"/>
      <dgm:spPr/>
    </dgm:pt>
    <dgm:pt modelId="{1F3E3AD9-A5A4-4741-AB6D-9F5647272542}" type="pres">
      <dgm:prSet presAssocID="{86B94713-ADA7-42B9-A141-38E7DFA839C8}" presName="compNode" presStyleCnt="0"/>
      <dgm:spPr/>
    </dgm:pt>
    <dgm:pt modelId="{1B8A7C3F-A6C9-4E68-AC7C-0C04ED52C1FB}" type="pres">
      <dgm:prSet presAssocID="{86B94713-ADA7-42B9-A141-38E7DFA839C8}" presName="iconBgRect" presStyleLbl="bgShp" presStyleIdx="1" presStyleCnt="4"/>
      <dgm:spPr>
        <a:prstGeom prst="round2DiagRect">
          <a:avLst>
            <a:gd name="adj1" fmla="val 29727"/>
            <a:gd name="adj2" fmla="val 0"/>
          </a:avLst>
        </a:prstGeom>
      </dgm:spPr>
    </dgm:pt>
    <dgm:pt modelId="{5FCAAC00-0B2F-4943-BAFC-16D615FE5A0E}" type="pres">
      <dgm:prSet presAssocID="{86B94713-ADA7-42B9-A141-38E7DFA839C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e"/>
        </a:ext>
      </dgm:extLst>
    </dgm:pt>
    <dgm:pt modelId="{D4A7154E-F49F-453E-97FF-F29C7E842307}" type="pres">
      <dgm:prSet presAssocID="{86B94713-ADA7-42B9-A141-38E7DFA839C8}" presName="spaceRect" presStyleCnt="0"/>
      <dgm:spPr/>
    </dgm:pt>
    <dgm:pt modelId="{EA99C903-BADD-40E6-A844-584C8D4427A8}" type="pres">
      <dgm:prSet presAssocID="{86B94713-ADA7-42B9-A141-38E7DFA839C8}" presName="textRect" presStyleLbl="revTx" presStyleIdx="1" presStyleCnt="4">
        <dgm:presLayoutVars>
          <dgm:chMax val="1"/>
          <dgm:chPref val="1"/>
        </dgm:presLayoutVars>
      </dgm:prSet>
      <dgm:spPr/>
    </dgm:pt>
    <dgm:pt modelId="{92B0E06D-692D-4B48-A40F-D7BC931692ED}" type="pres">
      <dgm:prSet presAssocID="{7CB89372-6CFD-44B8-84E0-C8CFDEBC2305}" presName="sibTrans" presStyleCnt="0"/>
      <dgm:spPr/>
    </dgm:pt>
    <dgm:pt modelId="{B9434C2B-73EF-4179-95A4-070C2E3973DC}" type="pres">
      <dgm:prSet presAssocID="{26878840-17BB-4769-9AFB-189FC40C7055}" presName="compNode" presStyleCnt="0"/>
      <dgm:spPr/>
    </dgm:pt>
    <dgm:pt modelId="{2F739EBE-7FFE-48FB-A69A-55EF7BD91251}" type="pres">
      <dgm:prSet presAssocID="{26878840-17BB-4769-9AFB-189FC40C7055}" presName="iconBgRect" presStyleLbl="bgShp" presStyleIdx="2" presStyleCnt="4"/>
      <dgm:spPr>
        <a:prstGeom prst="round2DiagRect">
          <a:avLst>
            <a:gd name="adj1" fmla="val 29727"/>
            <a:gd name="adj2" fmla="val 0"/>
          </a:avLst>
        </a:prstGeom>
      </dgm:spPr>
    </dgm:pt>
    <dgm:pt modelId="{F2592CD0-5189-447C-AA80-120CC35B90B9}" type="pres">
      <dgm:prSet presAssocID="{26878840-17BB-4769-9AFB-189FC40C705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ttle"/>
        </a:ext>
      </dgm:extLst>
    </dgm:pt>
    <dgm:pt modelId="{12AD759E-C87E-4A49-84FB-ACDC79DD0E69}" type="pres">
      <dgm:prSet presAssocID="{26878840-17BB-4769-9AFB-189FC40C7055}" presName="spaceRect" presStyleCnt="0"/>
      <dgm:spPr/>
    </dgm:pt>
    <dgm:pt modelId="{66D6CF31-7F86-40D8-A4BA-D72E6C48EB3E}" type="pres">
      <dgm:prSet presAssocID="{26878840-17BB-4769-9AFB-189FC40C7055}" presName="textRect" presStyleLbl="revTx" presStyleIdx="2" presStyleCnt="4">
        <dgm:presLayoutVars>
          <dgm:chMax val="1"/>
          <dgm:chPref val="1"/>
        </dgm:presLayoutVars>
      </dgm:prSet>
      <dgm:spPr/>
    </dgm:pt>
    <dgm:pt modelId="{0441098C-E106-4411-8D15-1742CE962944}" type="pres">
      <dgm:prSet presAssocID="{B0EB0597-3A40-4819-B73A-C75A21A480F4}" presName="sibTrans" presStyleCnt="0"/>
      <dgm:spPr/>
    </dgm:pt>
    <dgm:pt modelId="{66914ED4-0C24-4DB6-AD77-46E9D4F12698}" type="pres">
      <dgm:prSet presAssocID="{31EC8BB6-B401-AF46-9EAB-A1D357FFB034}" presName="compNode" presStyleCnt="0"/>
      <dgm:spPr/>
    </dgm:pt>
    <dgm:pt modelId="{073F0655-F24B-4725-9ECF-CACFD83DD42D}" type="pres">
      <dgm:prSet presAssocID="{31EC8BB6-B401-AF46-9EAB-A1D357FFB034}" presName="iconBgRect" presStyleLbl="bgShp" presStyleIdx="3" presStyleCnt="4"/>
      <dgm:spPr>
        <a:prstGeom prst="round2DiagRect">
          <a:avLst>
            <a:gd name="adj1" fmla="val 29727"/>
            <a:gd name="adj2" fmla="val 0"/>
          </a:avLst>
        </a:prstGeom>
      </dgm:spPr>
    </dgm:pt>
    <dgm:pt modelId="{3F7ADFE5-C23E-4907-9780-BECE0C98DB57}" type="pres">
      <dgm:prSet presAssocID="{31EC8BB6-B401-AF46-9EAB-A1D357FFB03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mpagne Glasses"/>
        </a:ext>
      </dgm:extLst>
    </dgm:pt>
    <dgm:pt modelId="{332C7AEF-9C22-4645-BA35-9F8286CF0D00}" type="pres">
      <dgm:prSet presAssocID="{31EC8BB6-B401-AF46-9EAB-A1D357FFB034}" presName="spaceRect" presStyleCnt="0"/>
      <dgm:spPr/>
    </dgm:pt>
    <dgm:pt modelId="{E4AA6738-0B70-4005-84CD-DEDC93A9E5D6}" type="pres">
      <dgm:prSet presAssocID="{31EC8BB6-B401-AF46-9EAB-A1D357FFB034}" presName="textRect" presStyleLbl="revTx" presStyleIdx="3" presStyleCnt="4">
        <dgm:presLayoutVars>
          <dgm:chMax val="1"/>
          <dgm:chPref val="1"/>
        </dgm:presLayoutVars>
      </dgm:prSet>
      <dgm:spPr/>
    </dgm:pt>
  </dgm:ptLst>
  <dgm:cxnLst>
    <dgm:cxn modelId="{12973208-0C8E-6E4F-AD1C-A2BFE90256A9}" type="presOf" srcId="{E3C3BE2E-78E3-45FE-8DD3-39A143B7382B}" destId="{F48B084A-6726-4A0C-BDDE-E38E2057DF7D}" srcOrd="0" destOrd="0" presId="urn:microsoft.com/office/officeart/2018/5/layout/IconLeafLabelList"/>
    <dgm:cxn modelId="{120A631F-F3A6-475E-B5D5-195BF15AC2C3}" srcId="{E3C3BE2E-78E3-45FE-8DD3-39A143B7382B}" destId="{26878840-17BB-4769-9AFB-189FC40C7055}" srcOrd="2" destOrd="0" parTransId="{DCBC34AD-D29F-46AD-9EA1-408F47EEB84D}" sibTransId="{B0EB0597-3A40-4819-B73A-C75A21A480F4}"/>
    <dgm:cxn modelId="{2F5A1F21-67DB-8C4F-BAE8-F11D8010BA63}" srcId="{E3C3BE2E-78E3-45FE-8DD3-39A143B7382B}" destId="{31EC8BB6-B401-AF46-9EAB-A1D357FFB034}" srcOrd="3" destOrd="0" parTransId="{173F82CF-810B-DD4A-9309-FA92472F202E}" sibTransId="{FDAE29E0-7C7A-D647-9814-F9797C30E103}"/>
    <dgm:cxn modelId="{352AF34B-52D2-47D2-8778-7211545CD31D}" srcId="{E3C3BE2E-78E3-45FE-8DD3-39A143B7382B}" destId="{F4497820-633D-45A7-A351-9FDE2D2776C2}" srcOrd="0" destOrd="0" parTransId="{2EA59B39-AFD3-4B9F-907E-442C89E25D2D}" sibTransId="{D5CF86E6-9A30-4ADC-BB11-E37CC04F1B8A}"/>
    <dgm:cxn modelId="{2BA5F262-484E-4218-9EB7-90B4B702CF4F}" srcId="{E3C3BE2E-78E3-45FE-8DD3-39A143B7382B}" destId="{86B94713-ADA7-42B9-A141-38E7DFA839C8}" srcOrd="1" destOrd="0" parTransId="{F3B692BC-C360-403F-8271-FD355599CF2B}" sibTransId="{7CB89372-6CFD-44B8-84E0-C8CFDEBC2305}"/>
    <dgm:cxn modelId="{FBF08771-2E2B-1A41-9BA4-ACBD67F138BE}" type="presOf" srcId="{86B94713-ADA7-42B9-A141-38E7DFA839C8}" destId="{EA99C903-BADD-40E6-A844-584C8D4427A8}" srcOrd="0" destOrd="0" presId="urn:microsoft.com/office/officeart/2018/5/layout/IconLeafLabelList"/>
    <dgm:cxn modelId="{5623638B-2E3C-F14F-BDDC-8DE9B88A9C6B}" type="presOf" srcId="{F4497820-633D-45A7-A351-9FDE2D2776C2}" destId="{4970E3EA-C81B-434C-A6D7-DB3021D27DC1}" srcOrd="0" destOrd="0" presId="urn:microsoft.com/office/officeart/2018/5/layout/IconLeafLabelList"/>
    <dgm:cxn modelId="{E9A70DE9-1EF9-854A-BD00-DB724D069262}" type="presOf" srcId="{26878840-17BB-4769-9AFB-189FC40C7055}" destId="{66D6CF31-7F86-40D8-A4BA-D72E6C48EB3E}" srcOrd="0" destOrd="0" presId="urn:microsoft.com/office/officeart/2018/5/layout/IconLeafLabelList"/>
    <dgm:cxn modelId="{622FD9F3-9722-FE4B-9AC3-7381BED0D59A}" type="presOf" srcId="{31EC8BB6-B401-AF46-9EAB-A1D357FFB034}" destId="{E4AA6738-0B70-4005-84CD-DEDC93A9E5D6}" srcOrd="0" destOrd="0" presId="urn:microsoft.com/office/officeart/2018/5/layout/IconLeafLabelList"/>
    <dgm:cxn modelId="{B94206D6-5401-8049-8B53-21A3226AC04A}" type="presParOf" srcId="{F48B084A-6726-4A0C-BDDE-E38E2057DF7D}" destId="{886BDEAF-7247-4A0A-A187-A78E2BA1676F}" srcOrd="0" destOrd="0" presId="urn:microsoft.com/office/officeart/2018/5/layout/IconLeafLabelList"/>
    <dgm:cxn modelId="{4E578567-12E3-E640-819E-4453EA6529E5}" type="presParOf" srcId="{886BDEAF-7247-4A0A-A187-A78E2BA1676F}" destId="{7DB12E34-D7E0-45FF-825A-F05B9FE50F7F}" srcOrd="0" destOrd="0" presId="urn:microsoft.com/office/officeart/2018/5/layout/IconLeafLabelList"/>
    <dgm:cxn modelId="{4D35756A-7FA3-7B41-93DA-7A6632B54B75}" type="presParOf" srcId="{886BDEAF-7247-4A0A-A187-A78E2BA1676F}" destId="{FF7377CB-8543-4E68-BEC2-CB83D891FBFB}" srcOrd="1" destOrd="0" presId="urn:microsoft.com/office/officeart/2018/5/layout/IconLeafLabelList"/>
    <dgm:cxn modelId="{DC85A212-B60B-6642-9BC2-C6FDBD2F90A8}" type="presParOf" srcId="{886BDEAF-7247-4A0A-A187-A78E2BA1676F}" destId="{CA717636-42A1-4A33-93B6-B0B7472563F5}" srcOrd="2" destOrd="0" presId="urn:microsoft.com/office/officeart/2018/5/layout/IconLeafLabelList"/>
    <dgm:cxn modelId="{D73AE10B-750A-714B-A475-A3399603912D}" type="presParOf" srcId="{886BDEAF-7247-4A0A-A187-A78E2BA1676F}" destId="{4970E3EA-C81B-434C-A6D7-DB3021D27DC1}" srcOrd="3" destOrd="0" presId="urn:microsoft.com/office/officeart/2018/5/layout/IconLeafLabelList"/>
    <dgm:cxn modelId="{FE82EECF-E2ED-FA40-A466-137076CF7F01}" type="presParOf" srcId="{F48B084A-6726-4A0C-BDDE-E38E2057DF7D}" destId="{D3A52707-2C35-48E6-845C-53C3F265BFBF}" srcOrd="1" destOrd="0" presId="urn:microsoft.com/office/officeart/2018/5/layout/IconLeafLabelList"/>
    <dgm:cxn modelId="{A024A21D-58BE-064A-A044-4F51E9063B69}" type="presParOf" srcId="{F48B084A-6726-4A0C-BDDE-E38E2057DF7D}" destId="{1F3E3AD9-A5A4-4741-AB6D-9F5647272542}" srcOrd="2" destOrd="0" presId="urn:microsoft.com/office/officeart/2018/5/layout/IconLeafLabelList"/>
    <dgm:cxn modelId="{7B298070-104B-E044-9954-6491A2EB6587}" type="presParOf" srcId="{1F3E3AD9-A5A4-4741-AB6D-9F5647272542}" destId="{1B8A7C3F-A6C9-4E68-AC7C-0C04ED52C1FB}" srcOrd="0" destOrd="0" presId="urn:microsoft.com/office/officeart/2018/5/layout/IconLeafLabelList"/>
    <dgm:cxn modelId="{88D83B08-27DC-8E4F-97E5-A0D5F8EE549B}" type="presParOf" srcId="{1F3E3AD9-A5A4-4741-AB6D-9F5647272542}" destId="{5FCAAC00-0B2F-4943-BAFC-16D615FE5A0E}" srcOrd="1" destOrd="0" presId="urn:microsoft.com/office/officeart/2018/5/layout/IconLeafLabelList"/>
    <dgm:cxn modelId="{8B14D70C-2015-624D-A8E2-F7D42E7B3CA0}" type="presParOf" srcId="{1F3E3AD9-A5A4-4741-AB6D-9F5647272542}" destId="{D4A7154E-F49F-453E-97FF-F29C7E842307}" srcOrd="2" destOrd="0" presId="urn:microsoft.com/office/officeart/2018/5/layout/IconLeafLabelList"/>
    <dgm:cxn modelId="{6F02212D-B1FD-2C4C-853E-AA86F046B35F}" type="presParOf" srcId="{1F3E3AD9-A5A4-4741-AB6D-9F5647272542}" destId="{EA99C903-BADD-40E6-A844-584C8D4427A8}" srcOrd="3" destOrd="0" presId="urn:microsoft.com/office/officeart/2018/5/layout/IconLeafLabelList"/>
    <dgm:cxn modelId="{12129384-8179-ED41-8F7B-326C3379DCE1}" type="presParOf" srcId="{F48B084A-6726-4A0C-BDDE-E38E2057DF7D}" destId="{92B0E06D-692D-4B48-A40F-D7BC931692ED}" srcOrd="3" destOrd="0" presId="urn:microsoft.com/office/officeart/2018/5/layout/IconLeafLabelList"/>
    <dgm:cxn modelId="{F04E766C-8A06-894F-BCFD-2480D69D6B29}" type="presParOf" srcId="{F48B084A-6726-4A0C-BDDE-E38E2057DF7D}" destId="{B9434C2B-73EF-4179-95A4-070C2E3973DC}" srcOrd="4" destOrd="0" presId="urn:microsoft.com/office/officeart/2018/5/layout/IconLeafLabelList"/>
    <dgm:cxn modelId="{5FBC7306-3BD1-6F4F-BFFA-CBFBCF9740BD}" type="presParOf" srcId="{B9434C2B-73EF-4179-95A4-070C2E3973DC}" destId="{2F739EBE-7FFE-48FB-A69A-55EF7BD91251}" srcOrd="0" destOrd="0" presId="urn:microsoft.com/office/officeart/2018/5/layout/IconLeafLabelList"/>
    <dgm:cxn modelId="{CAA4EF52-6C11-C24F-8C44-3D7BA1671AC6}" type="presParOf" srcId="{B9434C2B-73EF-4179-95A4-070C2E3973DC}" destId="{F2592CD0-5189-447C-AA80-120CC35B90B9}" srcOrd="1" destOrd="0" presId="urn:microsoft.com/office/officeart/2018/5/layout/IconLeafLabelList"/>
    <dgm:cxn modelId="{A498EB2F-E78C-154D-82E4-852CA7B0D37E}" type="presParOf" srcId="{B9434C2B-73EF-4179-95A4-070C2E3973DC}" destId="{12AD759E-C87E-4A49-84FB-ACDC79DD0E69}" srcOrd="2" destOrd="0" presId="urn:microsoft.com/office/officeart/2018/5/layout/IconLeafLabelList"/>
    <dgm:cxn modelId="{08EA31B3-F270-DB4A-AF3A-46CBE7AD7098}" type="presParOf" srcId="{B9434C2B-73EF-4179-95A4-070C2E3973DC}" destId="{66D6CF31-7F86-40D8-A4BA-D72E6C48EB3E}" srcOrd="3" destOrd="0" presId="urn:microsoft.com/office/officeart/2018/5/layout/IconLeafLabelList"/>
    <dgm:cxn modelId="{6F02B69B-2FED-1441-BE49-F80211F38F9E}" type="presParOf" srcId="{F48B084A-6726-4A0C-BDDE-E38E2057DF7D}" destId="{0441098C-E106-4411-8D15-1742CE962944}" srcOrd="5" destOrd="0" presId="urn:microsoft.com/office/officeart/2018/5/layout/IconLeafLabelList"/>
    <dgm:cxn modelId="{D4FBE1C7-22D8-E349-B677-A99E4CF853EE}" type="presParOf" srcId="{F48B084A-6726-4A0C-BDDE-E38E2057DF7D}" destId="{66914ED4-0C24-4DB6-AD77-46E9D4F12698}" srcOrd="6" destOrd="0" presId="urn:microsoft.com/office/officeart/2018/5/layout/IconLeafLabelList"/>
    <dgm:cxn modelId="{AEFCF7A9-220E-4248-9CFC-CB819C17BBA9}" type="presParOf" srcId="{66914ED4-0C24-4DB6-AD77-46E9D4F12698}" destId="{073F0655-F24B-4725-9ECF-CACFD83DD42D}" srcOrd="0" destOrd="0" presId="urn:microsoft.com/office/officeart/2018/5/layout/IconLeafLabelList"/>
    <dgm:cxn modelId="{8B84A927-C772-2747-8E54-5AA0DF1B9081}" type="presParOf" srcId="{66914ED4-0C24-4DB6-AD77-46E9D4F12698}" destId="{3F7ADFE5-C23E-4907-9780-BECE0C98DB57}" srcOrd="1" destOrd="0" presId="urn:microsoft.com/office/officeart/2018/5/layout/IconLeafLabelList"/>
    <dgm:cxn modelId="{AD16BE82-B8E1-A742-B280-3F7671A65BA4}" type="presParOf" srcId="{66914ED4-0C24-4DB6-AD77-46E9D4F12698}" destId="{332C7AEF-9C22-4645-BA35-9F8286CF0D00}" srcOrd="2" destOrd="0" presId="urn:microsoft.com/office/officeart/2018/5/layout/IconLeafLabelList"/>
    <dgm:cxn modelId="{61B775DF-FD34-E24C-B491-4EB6975022D8}" type="presParOf" srcId="{66914ED4-0C24-4DB6-AD77-46E9D4F12698}" destId="{E4AA6738-0B70-4005-84CD-DEDC93A9E5D6}"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377CD5-CF4B-45F5-9556-6FE722E3248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45172AE-EB1E-4FC7-A91D-533EF430BB92}">
      <dgm:prSet custT="1"/>
      <dgm:spPr/>
      <dgm:t>
        <a:bodyPr/>
        <a:lstStyle/>
        <a:p>
          <a:pPr>
            <a:lnSpc>
              <a:spcPct val="100000"/>
            </a:lnSpc>
          </a:pPr>
          <a:r>
            <a:rPr lang="en-US" sz="2400" dirty="0"/>
            <a:t>Primer design</a:t>
          </a:r>
        </a:p>
      </dgm:t>
    </dgm:pt>
    <dgm:pt modelId="{AF8273BF-7253-4355-B1FB-BF41E152BD9B}" type="parTrans" cxnId="{42E5EEA6-26A9-4160-B5C1-8F434E3D2CCB}">
      <dgm:prSet/>
      <dgm:spPr/>
      <dgm:t>
        <a:bodyPr/>
        <a:lstStyle/>
        <a:p>
          <a:endParaRPr lang="en-US"/>
        </a:p>
      </dgm:t>
    </dgm:pt>
    <dgm:pt modelId="{6C4EB8BF-94A9-41B8-8D73-F591C7C943C1}" type="sibTrans" cxnId="{42E5EEA6-26A9-4160-B5C1-8F434E3D2CCB}">
      <dgm:prSet/>
      <dgm:spPr/>
      <dgm:t>
        <a:bodyPr/>
        <a:lstStyle/>
        <a:p>
          <a:pPr>
            <a:lnSpc>
              <a:spcPct val="100000"/>
            </a:lnSpc>
          </a:pPr>
          <a:endParaRPr lang="en-US"/>
        </a:p>
      </dgm:t>
    </dgm:pt>
    <dgm:pt modelId="{46D22147-55CF-4428-BEB7-2AB6F9A278B3}">
      <dgm:prSet custT="1"/>
      <dgm:spPr/>
      <dgm:t>
        <a:bodyPr/>
        <a:lstStyle/>
        <a:p>
          <a:pPr>
            <a:lnSpc>
              <a:spcPct val="100000"/>
            </a:lnSpc>
          </a:pPr>
          <a:r>
            <a:rPr lang="en-US" sz="2400" dirty="0"/>
            <a:t>PCR clone target genes (</a:t>
          </a:r>
          <a:r>
            <a:rPr lang="en-US" sz="2400" i="1" dirty="0"/>
            <a:t>FLO1</a:t>
          </a:r>
          <a:r>
            <a:rPr lang="en-US" sz="2400" dirty="0"/>
            <a:t>, </a:t>
          </a:r>
          <a:r>
            <a:rPr lang="en-US" sz="2400" i="1" dirty="0"/>
            <a:t>FLO5</a:t>
          </a:r>
          <a:r>
            <a:rPr lang="en-US" sz="2400" dirty="0"/>
            <a:t>, </a:t>
          </a:r>
          <a:r>
            <a:rPr lang="en-US" sz="2400" i="1" dirty="0"/>
            <a:t>FLO</a:t>
          </a:r>
          <a:r>
            <a:rPr lang="en-US" sz="2400" dirty="0"/>
            <a:t>9) </a:t>
          </a:r>
        </a:p>
      </dgm:t>
    </dgm:pt>
    <dgm:pt modelId="{949AD0D2-4EAC-481A-9DAF-C04D297FFCDE}" type="parTrans" cxnId="{5E7B043F-DD78-4FCB-9E47-F5A6DEB46F9D}">
      <dgm:prSet/>
      <dgm:spPr/>
      <dgm:t>
        <a:bodyPr/>
        <a:lstStyle/>
        <a:p>
          <a:endParaRPr lang="en-US"/>
        </a:p>
      </dgm:t>
    </dgm:pt>
    <dgm:pt modelId="{C020C3E5-8928-43F2-A483-0BB804994264}" type="sibTrans" cxnId="{5E7B043F-DD78-4FCB-9E47-F5A6DEB46F9D}">
      <dgm:prSet/>
      <dgm:spPr/>
      <dgm:t>
        <a:bodyPr/>
        <a:lstStyle/>
        <a:p>
          <a:pPr>
            <a:lnSpc>
              <a:spcPct val="100000"/>
            </a:lnSpc>
          </a:pPr>
          <a:endParaRPr lang="en-US"/>
        </a:p>
      </dgm:t>
    </dgm:pt>
    <dgm:pt modelId="{E7ACCBFC-9A0B-459F-AAE0-B4BE81B0C9C9}">
      <dgm:prSet custT="1"/>
      <dgm:spPr/>
      <dgm:t>
        <a:bodyPr/>
        <a:lstStyle/>
        <a:p>
          <a:pPr>
            <a:lnSpc>
              <a:spcPct val="100000"/>
            </a:lnSpc>
          </a:pPr>
          <a:r>
            <a:rPr lang="en-US" sz="2400" dirty="0"/>
            <a:t>Sequence N-terminal domains &amp; sequence comparison</a:t>
          </a:r>
        </a:p>
      </dgm:t>
    </dgm:pt>
    <dgm:pt modelId="{3A59A149-7DD7-400D-8689-112D39468F7A}" type="parTrans" cxnId="{D91098E0-8505-4A87-B787-49C911A20DD6}">
      <dgm:prSet/>
      <dgm:spPr/>
      <dgm:t>
        <a:bodyPr/>
        <a:lstStyle/>
        <a:p>
          <a:endParaRPr lang="en-US"/>
        </a:p>
      </dgm:t>
    </dgm:pt>
    <dgm:pt modelId="{0A4F5C40-4FCD-418C-BFCF-044C03739E6E}" type="sibTrans" cxnId="{D91098E0-8505-4A87-B787-49C911A20DD6}">
      <dgm:prSet/>
      <dgm:spPr/>
      <dgm:t>
        <a:bodyPr/>
        <a:lstStyle/>
        <a:p>
          <a:endParaRPr lang="en-US"/>
        </a:p>
      </dgm:t>
    </dgm:pt>
    <dgm:pt modelId="{5934F202-0609-4CDF-BFDA-A6B75055E98A}" type="pres">
      <dgm:prSet presAssocID="{24377CD5-CF4B-45F5-9556-6FE722E32480}" presName="root" presStyleCnt="0">
        <dgm:presLayoutVars>
          <dgm:dir/>
          <dgm:resizeHandles val="exact"/>
        </dgm:presLayoutVars>
      </dgm:prSet>
      <dgm:spPr/>
    </dgm:pt>
    <dgm:pt modelId="{CE66A79D-879F-4388-94EC-E2DCAF446C0D}" type="pres">
      <dgm:prSet presAssocID="{24377CD5-CF4B-45F5-9556-6FE722E32480}" presName="container" presStyleCnt="0">
        <dgm:presLayoutVars>
          <dgm:dir/>
          <dgm:resizeHandles val="exact"/>
        </dgm:presLayoutVars>
      </dgm:prSet>
      <dgm:spPr/>
    </dgm:pt>
    <dgm:pt modelId="{3501AFC7-B2FD-4F59-9979-D9E0144405B0}" type="pres">
      <dgm:prSet presAssocID="{045172AE-EB1E-4FC7-A91D-533EF430BB92}" presName="compNode" presStyleCnt="0"/>
      <dgm:spPr/>
    </dgm:pt>
    <dgm:pt modelId="{FBC704DF-91BA-4F52-8933-D421924382BC}" type="pres">
      <dgm:prSet presAssocID="{045172AE-EB1E-4FC7-A91D-533EF430BB92}" presName="iconBgRect" presStyleLbl="bgShp" presStyleIdx="0" presStyleCnt="3"/>
      <dgm:spPr/>
    </dgm:pt>
    <dgm:pt modelId="{641DAE0F-FA4A-490C-BA94-F4172FF8881B}" type="pres">
      <dgm:prSet presAssocID="{045172AE-EB1E-4FC7-A91D-533EF430BB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ll paint brush"/>
        </a:ext>
      </dgm:extLst>
    </dgm:pt>
    <dgm:pt modelId="{6DBEA89F-5B33-43A3-9C9B-F74569910277}" type="pres">
      <dgm:prSet presAssocID="{045172AE-EB1E-4FC7-A91D-533EF430BB92}" presName="spaceRect" presStyleCnt="0"/>
      <dgm:spPr/>
    </dgm:pt>
    <dgm:pt modelId="{D68C6F62-8AE8-4326-8395-D36A8920BA2D}" type="pres">
      <dgm:prSet presAssocID="{045172AE-EB1E-4FC7-A91D-533EF430BB92}" presName="textRect" presStyleLbl="revTx" presStyleIdx="0" presStyleCnt="3">
        <dgm:presLayoutVars>
          <dgm:chMax val="1"/>
          <dgm:chPref val="1"/>
        </dgm:presLayoutVars>
      </dgm:prSet>
      <dgm:spPr/>
    </dgm:pt>
    <dgm:pt modelId="{5AAAD073-445A-4FA2-8EA4-E8EB1244C732}" type="pres">
      <dgm:prSet presAssocID="{6C4EB8BF-94A9-41B8-8D73-F591C7C943C1}" presName="sibTrans" presStyleLbl="sibTrans2D1" presStyleIdx="0" presStyleCnt="0"/>
      <dgm:spPr/>
    </dgm:pt>
    <dgm:pt modelId="{E1221F0A-34A5-4382-B919-2E24F9BF62CD}" type="pres">
      <dgm:prSet presAssocID="{46D22147-55CF-4428-BEB7-2AB6F9A278B3}" presName="compNode" presStyleCnt="0"/>
      <dgm:spPr/>
    </dgm:pt>
    <dgm:pt modelId="{1341D41C-3F77-4316-89EC-6433F14AE257}" type="pres">
      <dgm:prSet presAssocID="{46D22147-55CF-4428-BEB7-2AB6F9A278B3}" presName="iconBgRect" presStyleLbl="bgShp" presStyleIdx="1" presStyleCnt="3"/>
      <dgm:spPr/>
    </dgm:pt>
    <dgm:pt modelId="{DDBFEAA4-D6A6-49CE-9FFC-06A94DCA528E}" type="pres">
      <dgm:prSet presAssocID="{46D22147-55CF-4428-BEB7-2AB6F9A278B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F04DAE38-511E-4F31-8B6B-9E4B0520C1DA}" type="pres">
      <dgm:prSet presAssocID="{46D22147-55CF-4428-BEB7-2AB6F9A278B3}" presName="spaceRect" presStyleCnt="0"/>
      <dgm:spPr/>
    </dgm:pt>
    <dgm:pt modelId="{4F6A81F0-4DB6-4CD4-ADB7-4C69805652BD}" type="pres">
      <dgm:prSet presAssocID="{46D22147-55CF-4428-BEB7-2AB6F9A278B3}" presName="textRect" presStyleLbl="revTx" presStyleIdx="1" presStyleCnt="3">
        <dgm:presLayoutVars>
          <dgm:chMax val="1"/>
          <dgm:chPref val="1"/>
        </dgm:presLayoutVars>
      </dgm:prSet>
      <dgm:spPr/>
    </dgm:pt>
    <dgm:pt modelId="{7CCA517E-7FF5-4E55-A49A-0B4A5D90F509}" type="pres">
      <dgm:prSet presAssocID="{C020C3E5-8928-43F2-A483-0BB804994264}" presName="sibTrans" presStyleLbl="sibTrans2D1" presStyleIdx="0" presStyleCnt="0"/>
      <dgm:spPr/>
    </dgm:pt>
    <dgm:pt modelId="{7B2E2AEF-43C7-4234-B7BC-0899A24336B4}" type="pres">
      <dgm:prSet presAssocID="{E7ACCBFC-9A0B-459F-AAE0-B4BE81B0C9C9}" presName="compNode" presStyleCnt="0"/>
      <dgm:spPr/>
    </dgm:pt>
    <dgm:pt modelId="{1207179A-1569-48C6-9F93-B2C331046CD3}" type="pres">
      <dgm:prSet presAssocID="{E7ACCBFC-9A0B-459F-AAE0-B4BE81B0C9C9}" presName="iconBgRect" presStyleLbl="bgShp" presStyleIdx="2" presStyleCnt="3" custLinFactNeighborX="-48894" custLinFactNeighborY="1881"/>
      <dgm:spPr/>
    </dgm:pt>
    <dgm:pt modelId="{ADFE3BDC-CC13-46E6-AC35-D7101D08C9F7}" type="pres">
      <dgm:prSet presAssocID="{E7ACCBFC-9A0B-459F-AAE0-B4BE81B0C9C9}" presName="iconRect" presStyleLbl="node1" presStyleIdx="2" presStyleCnt="3" custLinFactNeighborX="-84301" custLinFactNeighborY="324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FFEC065-5781-4A95-9EFD-54E098A45815}" type="pres">
      <dgm:prSet presAssocID="{E7ACCBFC-9A0B-459F-AAE0-B4BE81B0C9C9}" presName="spaceRect" presStyleCnt="0"/>
      <dgm:spPr/>
    </dgm:pt>
    <dgm:pt modelId="{A5AB92FB-50E7-4172-BBFA-3B93934531EC}" type="pres">
      <dgm:prSet presAssocID="{E7ACCBFC-9A0B-459F-AAE0-B4BE81B0C9C9}" presName="textRect" presStyleLbl="revTx" presStyleIdx="2" presStyleCnt="3" custScaleX="169368" custLinFactNeighborX="20586" custLinFactNeighborY="-4223">
        <dgm:presLayoutVars>
          <dgm:chMax val="1"/>
          <dgm:chPref val="1"/>
        </dgm:presLayoutVars>
      </dgm:prSet>
      <dgm:spPr/>
    </dgm:pt>
  </dgm:ptLst>
  <dgm:cxnLst>
    <dgm:cxn modelId="{4794D51F-645E-4B58-A773-AD97B2383C2D}" type="presOf" srcId="{045172AE-EB1E-4FC7-A91D-533EF430BB92}" destId="{D68C6F62-8AE8-4326-8395-D36A8920BA2D}" srcOrd="0" destOrd="0" presId="urn:microsoft.com/office/officeart/2018/2/layout/IconCircleList"/>
    <dgm:cxn modelId="{5E7B043F-DD78-4FCB-9E47-F5A6DEB46F9D}" srcId="{24377CD5-CF4B-45F5-9556-6FE722E32480}" destId="{46D22147-55CF-4428-BEB7-2AB6F9A278B3}" srcOrd="1" destOrd="0" parTransId="{949AD0D2-4EAC-481A-9DAF-C04D297FFCDE}" sibTransId="{C020C3E5-8928-43F2-A483-0BB804994264}"/>
    <dgm:cxn modelId="{6B990F79-6710-45D5-83B6-45119F204ECE}" type="presOf" srcId="{C020C3E5-8928-43F2-A483-0BB804994264}" destId="{7CCA517E-7FF5-4E55-A49A-0B4A5D90F509}" srcOrd="0" destOrd="0" presId="urn:microsoft.com/office/officeart/2018/2/layout/IconCircleList"/>
    <dgm:cxn modelId="{6376EAA5-39A6-4670-BE1C-27EE13A1AE58}" type="presOf" srcId="{46D22147-55CF-4428-BEB7-2AB6F9A278B3}" destId="{4F6A81F0-4DB6-4CD4-ADB7-4C69805652BD}" srcOrd="0" destOrd="0" presId="urn:microsoft.com/office/officeart/2018/2/layout/IconCircleList"/>
    <dgm:cxn modelId="{42E5EEA6-26A9-4160-B5C1-8F434E3D2CCB}" srcId="{24377CD5-CF4B-45F5-9556-6FE722E32480}" destId="{045172AE-EB1E-4FC7-A91D-533EF430BB92}" srcOrd="0" destOrd="0" parTransId="{AF8273BF-7253-4355-B1FB-BF41E152BD9B}" sibTransId="{6C4EB8BF-94A9-41B8-8D73-F591C7C943C1}"/>
    <dgm:cxn modelId="{D552BDAD-A7B6-457A-BB1D-221AC8AC6392}" type="presOf" srcId="{24377CD5-CF4B-45F5-9556-6FE722E32480}" destId="{5934F202-0609-4CDF-BFDA-A6B75055E98A}" srcOrd="0" destOrd="0" presId="urn:microsoft.com/office/officeart/2018/2/layout/IconCircleList"/>
    <dgm:cxn modelId="{FF9846BE-3DCC-474E-9FDE-2EA49EE8D72A}" type="presOf" srcId="{6C4EB8BF-94A9-41B8-8D73-F591C7C943C1}" destId="{5AAAD073-445A-4FA2-8EA4-E8EB1244C732}" srcOrd="0" destOrd="0" presId="urn:microsoft.com/office/officeart/2018/2/layout/IconCircleList"/>
    <dgm:cxn modelId="{D91098E0-8505-4A87-B787-49C911A20DD6}" srcId="{24377CD5-CF4B-45F5-9556-6FE722E32480}" destId="{E7ACCBFC-9A0B-459F-AAE0-B4BE81B0C9C9}" srcOrd="2" destOrd="0" parTransId="{3A59A149-7DD7-400D-8689-112D39468F7A}" sibTransId="{0A4F5C40-4FCD-418C-BFCF-044C03739E6E}"/>
    <dgm:cxn modelId="{E91997F1-99DD-421E-9CAC-7B36DF163569}" type="presOf" srcId="{E7ACCBFC-9A0B-459F-AAE0-B4BE81B0C9C9}" destId="{A5AB92FB-50E7-4172-BBFA-3B93934531EC}" srcOrd="0" destOrd="0" presId="urn:microsoft.com/office/officeart/2018/2/layout/IconCircleList"/>
    <dgm:cxn modelId="{33180A9D-CD73-4C0B-8650-F4C1C37CE825}" type="presParOf" srcId="{5934F202-0609-4CDF-BFDA-A6B75055E98A}" destId="{CE66A79D-879F-4388-94EC-E2DCAF446C0D}" srcOrd="0" destOrd="0" presId="urn:microsoft.com/office/officeart/2018/2/layout/IconCircleList"/>
    <dgm:cxn modelId="{6710B401-0EAA-45DB-BBE5-AE176F0FA3EE}" type="presParOf" srcId="{CE66A79D-879F-4388-94EC-E2DCAF446C0D}" destId="{3501AFC7-B2FD-4F59-9979-D9E0144405B0}" srcOrd="0" destOrd="0" presId="urn:microsoft.com/office/officeart/2018/2/layout/IconCircleList"/>
    <dgm:cxn modelId="{70ECC590-A29A-4D49-B825-1E517027D25E}" type="presParOf" srcId="{3501AFC7-B2FD-4F59-9979-D9E0144405B0}" destId="{FBC704DF-91BA-4F52-8933-D421924382BC}" srcOrd="0" destOrd="0" presId="urn:microsoft.com/office/officeart/2018/2/layout/IconCircleList"/>
    <dgm:cxn modelId="{AC38DA22-6CE2-4CAA-83CC-1D6F73D34130}" type="presParOf" srcId="{3501AFC7-B2FD-4F59-9979-D9E0144405B0}" destId="{641DAE0F-FA4A-490C-BA94-F4172FF8881B}" srcOrd="1" destOrd="0" presId="urn:microsoft.com/office/officeart/2018/2/layout/IconCircleList"/>
    <dgm:cxn modelId="{399B4EE2-D18C-47AE-B1FD-D2A57F97AA2A}" type="presParOf" srcId="{3501AFC7-B2FD-4F59-9979-D9E0144405B0}" destId="{6DBEA89F-5B33-43A3-9C9B-F74569910277}" srcOrd="2" destOrd="0" presId="urn:microsoft.com/office/officeart/2018/2/layout/IconCircleList"/>
    <dgm:cxn modelId="{B7ED2A1A-8A45-48A2-A2A4-E6290D92080F}" type="presParOf" srcId="{3501AFC7-B2FD-4F59-9979-D9E0144405B0}" destId="{D68C6F62-8AE8-4326-8395-D36A8920BA2D}" srcOrd="3" destOrd="0" presId="urn:microsoft.com/office/officeart/2018/2/layout/IconCircleList"/>
    <dgm:cxn modelId="{D8F8CAE5-A784-436D-A8A3-F6867A29A37C}" type="presParOf" srcId="{CE66A79D-879F-4388-94EC-E2DCAF446C0D}" destId="{5AAAD073-445A-4FA2-8EA4-E8EB1244C732}" srcOrd="1" destOrd="0" presId="urn:microsoft.com/office/officeart/2018/2/layout/IconCircleList"/>
    <dgm:cxn modelId="{DD36222A-E80C-448F-B639-E5A9FA757986}" type="presParOf" srcId="{CE66A79D-879F-4388-94EC-E2DCAF446C0D}" destId="{E1221F0A-34A5-4382-B919-2E24F9BF62CD}" srcOrd="2" destOrd="0" presId="urn:microsoft.com/office/officeart/2018/2/layout/IconCircleList"/>
    <dgm:cxn modelId="{7FF393AB-9BE5-4295-BD31-9C7CFA9C5629}" type="presParOf" srcId="{E1221F0A-34A5-4382-B919-2E24F9BF62CD}" destId="{1341D41C-3F77-4316-89EC-6433F14AE257}" srcOrd="0" destOrd="0" presId="urn:microsoft.com/office/officeart/2018/2/layout/IconCircleList"/>
    <dgm:cxn modelId="{39D014FF-C1D2-423A-A225-B6F01EB6CE72}" type="presParOf" srcId="{E1221F0A-34A5-4382-B919-2E24F9BF62CD}" destId="{DDBFEAA4-D6A6-49CE-9FFC-06A94DCA528E}" srcOrd="1" destOrd="0" presId="urn:microsoft.com/office/officeart/2018/2/layout/IconCircleList"/>
    <dgm:cxn modelId="{D0407C19-6901-4C5E-A849-A72258CC6039}" type="presParOf" srcId="{E1221F0A-34A5-4382-B919-2E24F9BF62CD}" destId="{F04DAE38-511E-4F31-8B6B-9E4B0520C1DA}" srcOrd="2" destOrd="0" presId="urn:microsoft.com/office/officeart/2018/2/layout/IconCircleList"/>
    <dgm:cxn modelId="{11D472AB-B948-445E-850E-2EA096C4B08B}" type="presParOf" srcId="{E1221F0A-34A5-4382-B919-2E24F9BF62CD}" destId="{4F6A81F0-4DB6-4CD4-ADB7-4C69805652BD}" srcOrd="3" destOrd="0" presId="urn:microsoft.com/office/officeart/2018/2/layout/IconCircleList"/>
    <dgm:cxn modelId="{66FCC9A7-9642-466C-9C01-A637B7971798}" type="presParOf" srcId="{CE66A79D-879F-4388-94EC-E2DCAF446C0D}" destId="{7CCA517E-7FF5-4E55-A49A-0B4A5D90F509}" srcOrd="3" destOrd="0" presId="urn:microsoft.com/office/officeart/2018/2/layout/IconCircleList"/>
    <dgm:cxn modelId="{858F2DD4-B2EB-4C3B-B186-8F8D429A39F7}" type="presParOf" srcId="{CE66A79D-879F-4388-94EC-E2DCAF446C0D}" destId="{7B2E2AEF-43C7-4234-B7BC-0899A24336B4}" srcOrd="4" destOrd="0" presId="urn:microsoft.com/office/officeart/2018/2/layout/IconCircleList"/>
    <dgm:cxn modelId="{5677530E-923B-429A-8A1A-403CB54FFBAC}" type="presParOf" srcId="{7B2E2AEF-43C7-4234-B7BC-0899A24336B4}" destId="{1207179A-1569-48C6-9F93-B2C331046CD3}" srcOrd="0" destOrd="0" presId="urn:microsoft.com/office/officeart/2018/2/layout/IconCircleList"/>
    <dgm:cxn modelId="{61F4F2BD-632D-4108-BF43-AF2881A04DE0}" type="presParOf" srcId="{7B2E2AEF-43C7-4234-B7BC-0899A24336B4}" destId="{ADFE3BDC-CC13-46E6-AC35-D7101D08C9F7}" srcOrd="1" destOrd="0" presId="urn:microsoft.com/office/officeart/2018/2/layout/IconCircleList"/>
    <dgm:cxn modelId="{DB20949E-29F3-413E-8152-9A8E4B4F6CDC}" type="presParOf" srcId="{7B2E2AEF-43C7-4234-B7BC-0899A24336B4}" destId="{3FFEC065-5781-4A95-9EFD-54E098A45815}" srcOrd="2" destOrd="0" presId="urn:microsoft.com/office/officeart/2018/2/layout/IconCircleList"/>
    <dgm:cxn modelId="{5A67CEC2-1C76-4304-92C4-40A7A8196D28}" type="presParOf" srcId="{7B2E2AEF-43C7-4234-B7BC-0899A24336B4}" destId="{A5AB92FB-50E7-4172-BBFA-3B93934531EC}"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12E34-D7E0-45FF-825A-F05B9FE50F7F}">
      <dsp:nvSpPr>
        <dsp:cNvPr id="0" name=""/>
        <dsp:cNvSpPr/>
      </dsp:nvSpPr>
      <dsp:spPr>
        <a:xfrm>
          <a:off x="740776" y="855481"/>
          <a:ext cx="1464285" cy="146428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377CB-8543-4E68-BEC2-CB83D891FBFB}">
      <dsp:nvSpPr>
        <dsp:cNvPr id="0" name=""/>
        <dsp:cNvSpPr/>
      </dsp:nvSpPr>
      <dsp:spPr>
        <a:xfrm>
          <a:off x="1052836" y="1167542"/>
          <a:ext cx="840163" cy="8401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70E3EA-C81B-434C-A6D7-DB3021D27DC1}">
      <dsp:nvSpPr>
        <dsp:cNvPr id="0" name=""/>
        <dsp:cNvSpPr/>
      </dsp:nvSpPr>
      <dsp:spPr>
        <a:xfrm>
          <a:off x="27268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dirty="0"/>
            <a:t>Beer</a:t>
          </a:r>
        </a:p>
      </dsp:txBody>
      <dsp:txXfrm>
        <a:off x="272684" y="2775856"/>
        <a:ext cx="2400467" cy="720000"/>
      </dsp:txXfrm>
    </dsp:sp>
    <dsp:sp modelId="{1B8A7C3F-A6C9-4E68-AC7C-0C04ED52C1FB}">
      <dsp:nvSpPr>
        <dsp:cNvPr id="0" name=""/>
        <dsp:cNvSpPr/>
      </dsp:nvSpPr>
      <dsp:spPr>
        <a:xfrm>
          <a:off x="3561325" y="855481"/>
          <a:ext cx="1464285" cy="146428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CAAC00-0B2F-4943-BAFC-16D615FE5A0E}">
      <dsp:nvSpPr>
        <dsp:cNvPr id="0" name=""/>
        <dsp:cNvSpPr/>
      </dsp:nvSpPr>
      <dsp:spPr>
        <a:xfrm>
          <a:off x="3873386" y="1167542"/>
          <a:ext cx="840163" cy="8401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99C903-BADD-40E6-A844-584C8D4427A8}">
      <dsp:nvSpPr>
        <dsp:cNvPr id="0" name=""/>
        <dsp:cNvSpPr/>
      </dsp:nvSpPr>
      <dsp:spPr>
        <a:xfrm>
          <a:off x="309323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Wine</a:t>
          </a:r>
        </a:p>
      </dsp:txBody>
      <dsp:txXfrm>
        <a:off x="3093234" y="2775856"/>
        <a:ext cx="2400467" cy="720000"/>
      </dsp:txXfrm>
    </dsp:sp>
    <dsp:sp modelId="{2F739EBE-7FFE-48FB-A69A-55EF7BD91251}">
      <dsp:nvSpPr>
        <dsp:cNvPr id="0" name=""/>
        <dsp:cNvSpPr/>
      </dsp:nvSpPr>
      <dsp:spPr>
        <a:xfrm>
          <a:off x="6381875" y="855481"/>
          <a:ext cx="1464285" cy="146428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592CD0-5189-447C-AA80-120CC35B90B9}">
      <dsp:nvSpPr>
        <dsp:cNvPr id="0" name=""/>
        <dsp:cNvSpPr/>
      </dsp:nvSpPr>
      <dsp:spPr>
        <a:xfrm>
          <a:off x="6693936" y="1167542"/>
          <a:ext cx="840163" cy="8401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D6CF31-7F86-40D8-A4BA-D72E6C48EB3E}">
      <dsp:nvSpPr>
        <dsp:cNvPr id="0" name=""/>
        <dsp:cNvSpPr/>
      </dsp:nvSpPr>
      <dsp:spPr>
        <a:xfrm>
          <a:off x="591378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Liquor</a:t>
          </a:r>
        </a:p>
      </dsp:txBody>
      <dsp:txXfrm>
        <a:off x="5913784" y="2775856"/>
        <a:ext cx="2400467" cy="720000"/>
      </dsp:txXfrm>
    </dsp:sp>
    <dsp:sp modelId="{073F0655-F24B-4725-9ECF-CACFD83DD42D}">
      <dsp:nvSpPr>
        <dsp:cNvPr id="0" name=""/>
        <dsp:cNvSpPr/>
      </dsp:nvSpPr>
      <dsp:spPr>
        <a:xfrm>
          <a:off x="9202425" y="855481"/>
          <a:ext cx="1464285" cy="1464285"/>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7ADFE5-C23E-4907-9780-BECE0C98DB57}">
      <dsp:nvSpPr>
        <dsp:cNvPr id="0" name=""/>
        <dsp:cNvSpPr/>
      </dsp:nvSpPr>
      <dsp:spPr>
        <a:xfrm>
          <a:off x="9514486" y="1167542"/>
          <a:ext cx="840163" cy="8401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AA6738-0B70-4005-84CD-DEDC93A9E5D6}">
      <dsp:nvSpPr>
        <dsp:cNvPr id="0" name=""/>
        <dsp:cNvSpPr/>
      </dsp:nvSpPr>
      <dsp:spPr>
        <a:xfrm>
          <a:off x="873433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dirty="0"/>
            <a:t>Champagne</a:t>
          </a:r>
        </a:p>
      </dsp:txBody>
      <dsp:txXfrm>
        <a:off x="8734334" y="2775856"/>
        <a:ext cx="240046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704DF-91BA-4F52-8933-D421924382BC}">
      <dsp:nvSpPr>
        <dsp:cNvPr id="0" name=""/>
        <dsp:cNvSpPr/>
      </dsp:nvSpPr>
      <dsp:spPr>
        <a:xfrm>
          <a:off x="393894" y="1754804"/>
          <a:ext cx="841729" cy="84172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1DAE0F-FA4A-490C-BA94-F4172FF8881B}">
      <dsp:nvSpPr>
        <dsp:cNvPr id="0" name=""/>
        <dsp:cNvSpPr/>
      </dsp:nvSpPr>
      <dsp:spPr>
        <a:xfrm>
          <a:off x="570657" y="1931567"/>
          <a:ext cx="488203" cy="4882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8C6F62-8AE8-4326-8395-D36A8920BA2D}">
      <dsp:nvSpPr>
        <dsp:cNvPr id="0" name=""/>
        <dsp:cNvSpPr/>
      </dsp:nvSpPr>
      <dsp:spPr>
        <a:xfrm>
          <a:off x="1415994" y="1754804"/>
          <a:ext cx="1984077" cy="841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Primer design</a:t>
          </a:r>
        </a:p>
      </dsp:txBody>
      <dsp:txXfrm>
        <a:off x="1415994" y="1754804"/>
        <a:ext cx="1984077" cy="841729"/>
      </dsp:txXfrm>
    </dsp:sp>
    <dsp:sp modelId="{1341D41C-3F77-4316-89EC-6433F14AE257}">
      <dsp:nvSpPr>
        <dsp:cNvPr id="0" name=""/>
        <dsp:cNvSpPr/>
      </dsp:nvSpPr>
      <dsp:spPr>
        <a:xfrm>
          <a:off x="3745783" y="1754804"/>
          <a:ext cx="841729" cy="84172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BFEAA4-D6A6-49CE-9FFC-06A94DCA528E}">
      <dsp:nvSpPr>
        <dsp:cNvPr id="0" name=""/>
        <dsp:cNvSpPr/>
      </dsp:nvSpPr>
      <dsp:spPr>
        <a:xfrm>
          <a:off x="3922546" y="1931567"/>
          <a:ext cx="488203" cy="4882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6A81F0-4DB6-4CD4-ADB7-4C69805652BD}">
      <dsp:nvSpPr>
        <dsp:cNvPr id="0" name=""/>
        <dsp:cNvSpPr/>
      </dsp:nvSpPr>
      <dsp:spPr>
        <a:xfrm>
          <a:off x="4767883" y="1754804"/>
          <a:ext cx="1984077" cy="841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PCR clone target genes (</a:t>
          </a:r>
          <a:r>
            <a:rPr lang="en-US" sz="2400" i="1" kern="1200" dirty="0"/>
            <a:t>FLO1</a:t>
          </a:r>
          <a:r>
            <a:rPr lang="en-US" sz="2400" kern="1200" dirty="0"/>
            <a:t>, </a:t>
          </a:r>
          <a:r>
            <a:rPr lang="en-US" sz="2400" i="1" kern="1200" dirty="0"/>
            <a:t>FLO5</a:t>
          </a:r>
          <a:r>
            <a:rPr lang="en-US" sz="2400" kern="1200" dirty="0"/>
            <a:t>, </a:t>
          </a:r>
          <a:r>
            <a:rPr lang="en-US" sz="2400" i="1" kern="1200" dirty="0"/>
            <a:t>FLO</a:t>
          </a:r>
          <a:r>
            <a:rPr lang="en-US" sz="2400" kern="1200" dirty="0"/>
            <a:t>9) </a:t>
          </a:r>
        </a:p>
      </dsp:txBody>
      <dsp:txXfrm>
        <a:off x="4767883" y="1754804"/>
        <a:ext cx="1984077" cy="841729"/>
      </dsp:txXfrm>
    </dsp:sp>
    <dsp:sp modelId="{1207179A-1569-48C6-9F93-B2C331046CD3}">
      <dsp:nvSpPr>
        <dsp:cNvPr id="0" name=""/>
        <dsp:cNvSpPr/>
      </dsp:nvSpPr>
      <dsp:spPr>
        <a:xfrm>
          <a:off x="6686116" y="1770636"/>
          <a:ext cx="841729" cy="84172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E3BDC-CC13-46E6-AC35-D7101D08C9F7}">
      <dsp:nvSpPr>
        <dsp:cNvPr id="0" name=""/>
        <dsp:cNvSpPr/>
      </dsp:nvSpPr>
      <dsp:spPr>
        <a:xfrm>
          <a:off x="6862874" y="1947394"/>
          <a:ext cx="488203" cy="4882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AB92FB-50E7-4172-BBFA-3B93934531EC}">
      <dsp:nvSpPr>
        <dsp:cNvPr id="0" name=""/>
        <dsp:cNvSpPr/>
      </dsp:nvSpPr>
      <dsp:spPr>
        <a:xfrm>
          <a:off x="7825509" y="1719257"/>
          <a:ext cx="3360392" cy="841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Sequence N-terminal domains &amp; sequence comparison</a:t>
          </a:r>
        </a:p>
      </dsp:txBody>
      <dsp:txXfrm>
        <a:off x="7825509" y="1719257"/>
        <a:ext cx="3360392" cy="841729"/>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03E0E-C8A7-6D42-A399-97577CFD20D5}" type="datetimeFigureOut">
              <a:rPr lang="en-US" smtClean="0"/>
              <a:t>4/21/20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64CEC-88A8-894F-96F6-4A4F431DFA8F}" type="slidenum">
              <a:rPr lang="en-US" smtClean="0"/>
              <a:t>‹#›</a:t>
            </a:fld>
            <a:endParaRPr lang="en-US"/>
          </a:p>
        </p:txBody>
      </p:sp>
    </p:spTree>
    <p:extLst>
      <p:ext uri="{BB962C8B-B14F-4D97-AF65-F5344CB8AC3E}">
        <p14:creationId xmlns:p14="http://schemas.microsoft.com/office/powerpoint/2010/main" val="1205887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 my name is Sarah Dooley, I will be participating in the PRISM program this summer. Thank you for taking the time to listen to my research proposal virtually. During this presentation I will be talking about how I have prepared with Dr. Beach over the spring course to understand flocculation at the molecular level specifically genetic variance in a </a:t>
            </a:r>
            <a:r>
              <a:rPr lang="en-US" sz="1200" kern="1200" dirty="0" err="1">
                <a:solidFill>
                  <a:schemeClr val="tx1"/>
                </a:solidFill>
                <a:effectLst/>
                <a:latin typeface="+mn-lt"/>
                <a:ea typeface="+mn-ea"/>
                <a:cs typeface="+mn-cs"/>
              </a:rPr>
              <a:t>flocculin</a:t>
            </a:r>
            <a:r>
              <a:rPr lang="en-US" sz="1200" kern="1200" dirty="0">
                <a:solidFill>
                  <a:schemeClr val="tx1"/>
                </a:solidFill>
                <a:effectLst/>
                <a:latin typeface="+mn-lt"/>
                <a:ea typeface="+mn-ea"/>
                <a:cs typeface="+mn-cs"/>
              </a:rPr>
              <a:t> protein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spring course Dr. Beach and I have read literature about </a:t>
            </a:r>
            <a:r>
              <a:rPr lang="en-US" sz="1200" kern="1200" dirty="0" err="1">
                <a:solidFill>
                  <a:schemeClr val="tx1"/>
                </a:solidFill>
                <a:effectLst/>
                <a:latin typeface="+mn-lt"/>
                <a:ea typeface="+mn-ea"/>
                <a:cs typeface="+mn-cs"/>
              </a:rPr>
              <a:t>flocculun</a:t>
            </a:r>
            <a:r>
              <a:rPr lang="en-US" sz="1200" kern="1200" dirty="0">
                <a:solidFill>
                  <a:schemeClr val="tx1"/>
                </a:solidFill>
                <a:effectLst/>
                <a:latin typeface="+mn-lt"/>
                <a:ea typeface="+mn-ea"/>
                <a:cs typeface="+mn-cs"/>
              </a:rPr>
              <a:t> proteins in </a:t>
            </a:r>
            <a:r>
              <a:rPr lang="en-US" sz="1200" kern="1200" dirty="0" err="1">
                <a:solidFill>
                  <a:schemeClr val="tx1"/>
                </a:solidFill>
                <a:effectLst/>
                <a:latin typeface="+mn-lt"/>
                <a:ea typeface="+mn-ea"/>
                <a:cs typeface="+mn-cs"/>
              </a:rPr>
              <a:t>regaurd</a:t>
            </a:r>
            <a:r>
              <a:rPr lang="en-US" sz="1200" kern="1200" dirty="0">
                <a:solidFill>
                  <a:schemeClr val="tx1"/>
                </a:solidFill>
                <a:effectLst/>
                <a:latin typeface="+mn-lt"/>
                <a:ea typeface="+mn-ea"/>
                <a:cs typeface="+mn-cs"/>
              </a:rPr>
              <a:t> to flocculation in beer.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general, my PRISM project centers around yeast. Yeast are a part of many amazing biological processes. A few words that come to mind to me when I think yeast are….. </a:t>
            </a:r>
          </a:p>
          <a:p>
            <a:endParaRPr lang="en-US" dirty="0"/>
          </a:p>
        </p:txBody>
      </p:sp>
      <p:sp>
        <p:nvSpPr>
          <p:cNvPr id="4" name="Slide Number Placeholder 3"/>
          <p:cNvSpPr>
            <a:spLocks noGrp="1"/>
          </p:cNvSpPr>
          <p:nvPr>
            <p:ph type="sldNum" sz="quarter" idx="5"/>
          </p:nvPr>
        </p:nvSpPr>
        <p:spPr/>
        <p:txBody>
          <a:bodyPr/>
          <a:lstStyle/>
          <a:p>
            <a:fld id="{F3364CEC-88A8-894F-96F6-4A4F431DFA8F}" type="slidenum">
              <a:rPr lang="en-US" smtClean="0"/>
              <a:t>1</a:t>
            </a:fld>
            <a:endParaRPr lang="en-US"/>
          </a:p>
        </p:txBody>
      </p:sp>
    </p:spTree>
    <p:extLst>
      <p:ext uri="{BB962C8B-B14F-4D97-AF65-F5344CB8AC3E}">
        <p14:creationId xmlns:p14="http://schemas.microsoft.com/office/powerpoint/2010/main" val="3105745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How can FLO1, FLO5, and FLO9 be sequenced if they share high homology?</a:t>
            </a:r>
          </a:p>
          <a:p>
            <a:endParaRPr lang="en-US" sz="1200" b="1" dirty="0"/>
          </a:p>
          <a:p>
            <a:r>
              <a:rPr lang="en-US" sz="1200" b="0" dirty="0"/>
              <a:t>To sequence these proteins we are limited by the techniques we have. PCR is very specific when sticking to primers --- We are challenged with not knowing if these primers we designed at specific enough for PCR to bind at the intended locations and work properly. </a:t>
            </a:r>
          </a:p>
          <a:p>
            <a:endParaRPr lang="en-US" sz="1200" b="0" dirty="0"/>
          </a:p>
          <a:p>
            <a:r>
              <a:rPr lang="en-US" sz="1200" b="0" dirty="0"/>
              <a:t>When working with DNA, the primers actually have to figure out where they are able to stick to out of 100-2000 base pairs </a:t>
            </a:r>
          </a:p>
          <a:p>
            <a:r>
              <a:rPr lang="en-US" sz="1200" b="0" dirty="0"/>
              <a:t>[ Add something like – Sequencing these genes directly from the pool of DNA containing the entire family would be very risky.]</a:t>
            </a:r>
          </a:p>
          <a:p>
            <a:endParaRPr lang="en-US" sz="1200" b="0" dirty="0"/>
          </a:p>
          <a:p>
            <a:r>
              <a:rPr lang="en-US" sz="1200" b="0" dirty="0"/>
              <a:t>However, after carefully looking at the sequence alignment for these proteins we were able to find locations that were specific to each protein and confident these will work. </a:t>
            </a:r>
          </a:p>
          <a:p>
            <a:endParaRPr lang="en-US" sz="1200" b="0" dirty="0"/>
          </a:p>
          <a:p>
            <a:endParaRPr lang="en-US" b="0" dirty="0"/>
          </a:p>
        </p:txBody>
      </p:sp>
      <p:sp>
        <p:nvSpPr>
          <p:cNvPr id="4" name="Slide Number Placeholder 3"/>
          <p:cNvSpPr>
            <a:spLocks noGrp="1"/>
          </p:cNvSpPr>
          <p:nvPr>
            <p:ph type="sldNum" sz="quarter" idx="5"/>
          </p:nvPr>
        </p:nvSpPr>
        <p:spPr/>
        <p:txBody>
          <a:bodyPr/>
          <a:lstStyle/>
          <a:p>
            <a:fld id="{F3364CEC-88A8-894F-96F6-4A4F431DFA8F}" type="slidenum">
              <a:rPr lang="en-US" smtClean="0"/>
              <a:t>10</a:t>
            </a:fld>
            <a:endParaRPr lang="en-US"/>
          </a:p>
        </p:txBody>
      </p:sp>
    </p:spTree>
    <p:extLst>
      <p:ext uri="{BB962C8B-B14F-4D97-AF65-F5344CB8AC3E}">
        <p14:creationId xmlns:p14="http://schemas.microsoft.com/office/powerpoint/2010/main" val="37934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Denaturation: strand separate or melt apart</a:t>
            </a:r>
          </a:p>
          <a:p>
            <a:r>
              <a:rPr lang="en-US" dirty="0"/>
              <a:t>Annealing: Primers stick , primers are the starting point for the DNA replication</a:t>
            </a:r>
          </a:p>
          <a:p>
            <a:r>
              <a:rPr lang="en-US" dirty="0"/>
              <a:t>Elongation: Polymerase is able to </a:t>
            </a:r>
            <a:r>
              <a:rPr lang="en-US" dirty="0" err="1"/>
              <a:t>enlongate</a:t>
            </a:r>
            <a:r>
              <a:rPr lang="en-US" dirty="0"/>
              <a:t> the DNA, matching nucleotide bases </a:t>
            </a:r>
          </a:p>
          <a:p>
            <a:endParaRPr lang="en-US" dirty="0"/>
          </a:p>
          <a:p>
            <a:r>
              <a:rPr lang="en-US" dirty="0"/>
              <a:t>The process will repeat or cycle and produce copies of the targeted DNA. Depending on how much product one wants to produce, PCR can cycle through. From on single DNA molecule large amounts of target DNA can be produced in a few hours– kind of magical </a:t>
            </a:r>
          </a:p>
        </p:txBody>
      </p:sp>
      <p:sp>
        <p:nvSpPr>
          <p:cNvPr id="4" name="Slide Number Placeholder 3"/>
          <p:cNvSpPr>
            <a:spLocks noGrp="1"/>
          </p:cNvSpPr>
          <p:nvPr>
            <p:ph type="sldNum" sz="quarter" idx="5"/>
          </p:nvPr>
        </p:nvSpPr>
        <p:spPr/>
        <p:txBody>
          <a:bodyPr/>
          <a:lstStyle/>
          <a:p>
            <a:fld id="{F3364CEC-88A8-894F-96F6-4A4F431DFA8F}" type="slidenum">
              <a:rPr lang="en-US" smtClean="0"/>
              <a:t>11</a:t>
            </a:fld>
            <a:endParaRPr lang="en-US"/>
          </a:p>
        </p:txBody>
      </p:sp>
    </p:spTree>
    <p:extLst>
      <p:ext uri="{BB962C8B-B14F-4D97-AF65-F5344CB8AC3E}">
        <p14:creationId xmlns:p14="http://schemas.microsoft.com/office/powerpoint/2010/main" val="709453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Primers are limited in their capabilities to bind to genomic DNA and produce an amplified product. Primers are picky so we also have to be picking when designing them. With the genomic DNA you want to amplify, you have to create a reverse complementary base strand for it to be able to bind. </a:t>
            </a:r>
          </a:p>
          <a:p>
            <a:endParaRPr lang="en-US" dirty="0"/>
          </a:p>
          <a:p>
            <a:r>
              <a:rPr lang="en-US" dirty="0"/>
              <a:t>So some of the things you have to think about when designing a primer is that it must be complementary to the genomic DNA all the way through the length of the primer (17-28). I have two examples of defective primers on the left in red boxes.</a:t>
            </a:r>
          </a:p>
          <a:p>
            <a:r>
              <a:rPr lang="en-US" dirty="0"/>
              <a:t>-  The first box is showing a primer and DNA match all the way up until the end. It is essential that the 3’ end base pair, if it does not match, the polymerase will not be able to initiate the new DNA. </a:t>
            </a:r>
          </a:p>
          <a:p>
            <a:pPr rtl="0"/>
            <a:r>
              <a:rPr lang="en-US" sz="1200" b="0" i="0" u="none" strike="noStrike" kern="1200" dirty="0">
                <a:solidFill>
                  <a:schemeClr val="tx1"/>
                </a:solidFill>
                <a:effectLst/>
                <a:latin typeface="+mn-lt"/>
                <a:ea typeface="+mn-ea"/>
                <a:cs typeface="+mn-cs"/>
              </a:rPr>
              <a:t>- The second red box is showing a primer matching everywhere but the middle portion. Even though its only 2 base pairs mis matching, it will not work because it will “melt” or separate from the template strand during the PCR process and will not be able to initiate the new DNA. </a:t>
            </a:r>
          </a:p>
          <a:p>
            <a:pPr rtl="0"/>
            <a:r>
              <a:rPr lang="en-US" sz="1200" b="0" i="0" u="none" strike="noStrike" kern="1200" dirty="0">
                <a:solidFill>
                  <a:schemeClr val="tx1"/>
                </a:solidFill>
                <a:effectLst/>
                <a:latin typeface="+mn-lt"/>
                <a:ea typeface="+mn-ea"/>
                <a:cs typeface="+mn-cs"/>
              </a:rPr>
              <a:t>- The green box on the right side of the screen shows a full primer match. With a full match, the PCR will be able to amplify the gene that you are targeting.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F3364CEC-88A8-894F-96F6-4A4F431DFA8F}" type="slidenum">
              <a:rPr lang="en-US" smtClean="0"/>
              <a:t>12</a:t>
            </a:fld>
            <a:endParaRPr lang="en-US"/>
          </a:p>
        </p:txBody>
      </p:sp>
    </p:spTree>
    <p:extLst>
      <p:ext uri="{BB962C8B-B14F-4D97-AF65-F5344CB8AC3E}">
        <p14:creationId xmlns:p14="http://schemas.microsoft.com/office/powerpoint/2010/main" val="2720499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can clone the entire gene to separate it from the rest of the DNA, then we can 1) sequence the N-terminus and 2) use PCR to estimate the size of the repeat region (since there is evidence that repeat length does alter flocculation).</a:t>
            </a:r>
          </a:p>
          <a:p>
            <a:endParaRPr lang="en-US" dirty="0"/>
          </a:p>
          <a:p>
            <a:pPr rtl="0"/>
            <a:r>
              <a:rPr lang="en-US" sz="1200" b="0" i="0" u="none" strike="noStrike" kern="1200" dirty="0">
                <a:solidFill>
                  <a:schemeClr val="tx1"/>
                </a:solidFill>
                <a:effectLst/>
                <a:latin typeface="+mn-lt"/>
                <a:ea typeface="+mn-ea"/>
                <a:cs typeface="+mn-cs"/>
              </a:rPr>
              <a:t>it's important to recognize that at first and the genomic DNA all family members are present so that means Flo 1, 5, and 9 are basically in a genomic pool among one another </a:t>
            </a:r>
          </a:p>
          <a:p>
            <a:pPr rtl="0"/>
            <a:endParaRPr lang="en-US" b="0" dirty="0">
              <a:effectLst/>
            </a:endParaRPr>
          </a:p>
          <a:p>
            <a:pPr rtl="0"/>
            <a:r>
              <a:rPr lang="en-US" sz="1200" b="0" i="0" u="none" strike="noStrike" kern="1200" dirty="0">
                <a:solidFill>
                  <a:schemeClr val="tx1"/>
                </a:solidFill>
                <a:effectLst/>
                <a:latin typeface="+mn-lt"/>
                <a:ea typeface="+mn-ea"/>
                <a:cs typeface="+mn-cs"/>
              </a:rPr>
              <a:t>This is why when designing, we have to be sure the primers we design will only match with the gene we want to isolate it </a:t>
            </a:r>
          </a:p>
          <a:p>
            <a:pPr rtl="0"/>
            <a:r>
              <a:rPr lang="en-US" sz="1200" b="0" i="0" u="none" strike="noStrike" kern="1200" dirty="0">
                <a:solidFill>
                  <a:schemeClr val="tx1"/>
                </a:solidFill>
                <a:effectLst/>
                <a:latin typeface="+mn-lt"/>
                <a:ea typeface="+mn-ea"/>
                <a:cs typeface="+mn-cs"/>
              </a:rPr>
              <a:t>Once isolated, we can then sequence the N-terminal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F3364CEC-88A8-894F-96F6-4A4F431DFA8F}" type="slidenum">
              <a:rPr lang="en-US" smtClean="0"/>
              <a:t>13</a:t>
            </a:fld>
            <a:endParaRPr lang="en-US"/>
          </a:p>
        </p:txBody>
      </p:sp>
    </p:spTree>
    <p:extLst>
      <p:ext uri="{BB962C8B-B14F-4D97-AF65-F5344CB8AC3E}">
        <p14:creationId xmlns:p14="http://schemas.microsoft.com/office/powerpoint/2010/main" val="19916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explicitly want to amplify the N-term region and should receive overlap </a:t>
            </a:r>
            <a:r>
              <a:rPr lang="en-US" dirty="0" err="1"/>
              <a:t>wth</a:t>
            </a:r>
            <a:r>
              <a:rPr lang="en-US" dirty="0"/>
              <a:t> these primers. But with other primers including the repeat elements were designed </a:t>
            </a:r>
          </a:p>
        </p:txBody>
      </p:sp>
      <p:sp>
        <p:nvSpPr>
          <p:cNvPr id="4" name="Slide Number Placeholder 3"/>
          <p:cNvSpPr>
            <a:spLocks noGrp="1"/>
          </p:cNvSpPr>
          <p:nvPr>
            <p:ph type="sldNum" sz="quarter" idx="5"/>
          </p:nvPr>
        </p:nvSpPr>
        <p:spPr/>
        <p:txBody>
          <a:bodyPr/>
          <a:lstStyle/>
          <a:p>
            <a:fld id="{F3364CEC-88A8-894F-96F6-4A4F431DFA8F}" type="slidenum">
              <a:rPr lang="en-US" smtClean="0"/>
              <a:t>14</a:t>
            </a:fld>
            <a:endParaRPr lang="en-US"/>
          </a:p>
        </p:txBody>
      </p:sp>
    </p:spTree>
    <p:extLst>
      <p:ext uri="{BB962C8B-B14F-4D97-AF65-F5344CB8AC3E}">
        <p14:creationId xmlns:p14="http://schemas.microsoft.com/office/powerpoint/2010/main" val="218615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explicitly want to amplify the N-term region and should receive overlap </a:t>
            </a:r>
            <a:r>
              <a:rPr lang="en-US" dirty="0" err="1"/>
              <a:t>wth</a:t>
            </a:r>
            <a:r>
              <a:rPr lang="en-US" dirty="0"/>
              <a:t> these primers. But with other primers including the repeat elements were designed </a:t>
            </a:r>
          </a:p>
        </p:txBody>
      </p:sp>
      <p:sp>
        <p:nvSpPr>
          <p:cNvPr id="4" name="Slide Number Placeholder 3"/>
          <p:cNvSpPr>
            <a:spLocks noGrp="1"/>
          </p:cNvSpPr>
          <p:nvPr>
            <p:ph type="sldNum" sz="quarter" idx="5"/>
          </p:nvPr>
        </p:nvSpPr>
        <p:spPr/>
        <p:txBody>
          <a:bodyPr/>
          <a:lstStyle/>
          <a:p>
            <a:fld id="{F3364CEC-88A8-894F-96F6-4A4F431DFA8F}" type="slidenum">
              <a:rPr lang="en-US" smtClean="0"/>
              <a:t>15</a:t>
            </a:fld>
            <a:endParaRPr lang="en-US"/>
          </a:p>
        </p:txBody>
      </p:sp>
    </p:spTree>
    <p:extLst>
      <p:ext uri="{BB962C8B-B14F-4D97-AF65-F5344CB8AC3E}">
        <p14:creationId xmlns:p14="http://schemas.microsoft.com/office/powerpoint/2010/main" val="3889311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explicitly want to amplify the N-term region and should receive overlap </a:t>
            </a:r>
            <a:r>
              <a:rPr lang="en-US" dirty="0" err="1"/>
              <a:t>wth</a:t>
            </a:r>
            <a:r>
              <a:rPr lang="en-US" dirty="0"/>
              <a:t> these primers. But with other primers including the repeat elements were designed </a:t>
            </a:r>
          </a:p>
        </p:txBody>
      </p:sp>
      <p:sp>
        <p:nvSpPr>
          <p:cNvPr id="4" name="Slide Number Placeholder 3"/>
          <p:cNvSpPr>
            <a:spLocks noGrp="1"/>
          </p:cNvSpPr>
          <p:nvPr>
            <p:ph type="sldNum" sz="quarter" idx="5"/>
          </p:nvPr>
        </p:nvSpPr>
        <p:spPr/>
        <p:txBody>
          <a:bodyPr/>
          <a:lstStyle/>
          <a:p>
            <a:fld id="{F3364CEC-88A8-894F-96F6-4A4F431DFA8F}" type="slidenum">
              <a:rPr lang="en-US" smtClean="0"/>
              <a:t>16</a:t>
            </a:fld>
            <a:endParaRPr lang="en-US"/>
          </a:p>
        </p:txBody>
      </p:sp>
    </p:spTree>
    <p:extLst>
      <p:ext uri="{BB962C8B-B14F-4D97-AF65-F5344CB8AC3E}">
        <p14:creationId xmlns:p14="http://schemas.microsoft.com/office/powerpoint/2010/main" val="2291286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Primers designed </a:t>
            </a:r>
            <a:br>
              <a:rPr lang="en-US" dirty="0"/>
            </a:br>
            <a:r>
              <a:rPr lang="en-US" dirty="0"/>
              <a:t>[You need to present the primers!!  Unique forward primers are located in the upstream, regulatory region. Not the longer sequences due to the high </a:t>
            </a:r>
            <a:r>
              <a:rPr lang="en-US" dirty="0" err="1"/>
              <a:t>Aor</a:t>
            </a:r>
            <a:r>
              <a:rPr lang="en-US" dirty="0"/>
              <a:t> T content (GC pairs have more bonds, so with many AT pairs, we need longer primers to stick tightly.  Each of the Unique Forward primers will pair with the common Reverse prime </a:t>
            </a:r>
            <a:r>
              <a:rPr lang="en-US" dirty="0" err="1"/>
              <a:t>rlocated</a:t>
            </a:r>
            <a:r>
              <a:rPr lang="en-US" dirty="0"/>
              <a:t> at the 3’ end of the gene. </a:t>
            </a:r>
            <a:br>
              <a:rPr lang="en-US" dirty="0"/>
            </a:br>
            <a:br>
              <a:rPr lang="en-US" dirty="0"/>
            </a:br>
            <a:r>
              <a:rPr lang="en-US" dirty="0"/>
              <a:t>Primers targeting the N-terminus can use the same unique forward primers and additional primers that may, with some trial and error to find the right conditions, capitalize on small changes in template sequences to provide these unique primers.  While they may work to target these genes from the genomic DNA samples, these primers will become unique once the entire genes are cloned. ]</a:t>
            </a:r>
          </a:p>
          <a:p>
            <a:endParaRPr lang="en-US" dirty="0"/>
          </a:p>
          <a:p>
            <a:r>
              <a:rPr lang="en-US" dirty="0"/>
              <a:t>PCR  designed SHOULD give us unique products despite the the DNA is very similar. The most </a:t>
            </a:r>
            <a:r>
              <a:rPr lang="en-US" dirty="0" err="1"/>
              <a:t>i</a:t>
            </a:r>
            <a:endParaRPr lang="en-US" dirty="0"/>
          </a:p>
          <a:p>
            <a:pPr marL="171450" indent="-171450">
              <a:buFontTx/>
              <a:buChar char="-"/>
            </a:pPr>
            <a:r>
              <a:rPr lang="en-US" dirty="0"/>
              <a:t>EVEN THOUGH all of the DNA is in the same genomic mixture!!  This is powerful </a:t>
            </a:r>
            <a:r>
              <a:rPr lang="en-US" dirty="0" err="1"/>
              <a:t>JuJu</a:t>
            </a:r>
            <a:r>
              <a:rPr lang="en-US" dirty="0"/>
              <a:t>-Magic!</a:t>
            </a:r>
          </a:p>
          <a:p>
            <a:pPr marL="171450" indent="-171450">
              <a:buFontTx/>
              <a:buChar char="-"/>
            </a:pPr>
            <a:endParaRPr lang="en-US" dirty="0"/>
          </a:p>
          <a:p>
            <a:pPr marL="171450" indent="-171450">
              <a:buFontTx/>
              <a:buChar char="-"/>
            </a:pPr>
            <a:r>
              <a:rPr lang="en-US" sz="1200" b="0" i="0" kern="1200" dirty="0">
                <a:solidFill>
                  <a:schemeClr val="tx1"/>
                </a:solidFill>
                <a:effectLst/>
                <a:latin typeface="+mn-lt"/>
                <a:ea typeface="+mn-ea"/>
                <a:cs typeface="+mn-cs"/>
              </a:rPr>
              <a:t>To clone these genes and examine how they are being expressed in different brewing strains we needed to make sure we were creating primers that are unique to each protein and that the primer does not accidently stick to the FLO5 or FLO9 when we are trying to only look at FLO1. </a:t>
            </a: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We want in the future to measure the proteins in the N terminus but other primers were designed for troubleshooting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3364CEC-88A8-894F-96F6-4A4F431DFA8F}" type="slidenum">
              <a:rPr lang="en-US" smtClean="0"/>
              <a:t>17</a:t>
            </a:fld>
            <a:endParaRPr lang="en-US"/>
          </a:p>
        </p:txBody>
      </p:sp>
    </p:spTree>
    <p:extLst>
      <p:ext uri="{BB962C8B-B14F-4D97-AF65-F5344CB8AC3E}">
        <p14:creationId xmlns:p14="http://schemas.microsoft.com/office/powerpoint/2010/main" val="602169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high sequence homology can be frustrating to work with, single variants in their sequence has the potential to give reason why different brewing strains flocculate at different levels </a:t>
            </a:r>
          </a:p>
          <a:p>
            <a:endParaRPr lang="en-US" dirty="0"/>
          </a:p>
          <a:p>
            <a:r>
              <a:rPr lang="en-US" dirty="0"/>
              <a:t>If you carefully examine any sequence, primers can be created single handedly </a:t>
            </a:r>
          </a:p>
          <a:p>
            <a:endParaRPr lang="en-US" dirty="0"/>
          </a:p>
          <a:p>
            <a:r>
              <a:rPr lang="en-US" dirty="0"/>
              <a:t>In the future, we could focus on the tandem repeats in each protein to investigate if the length of repeats heavily influence level of flocculation. Once the clones are obtained as well a lot more experiments can take place, like using fluoresce to see when genes are active, deletion of genes, overexpression … </a:t>
            </a:r>
          </a:p>
        </p:txBody>
      </p:sp>
      <p:sp>
        <p:nvSpPr>
          <p:cNvPr id="4" name="Slide Number Placeholder 3"/>
          <p:cNvSpPr>
            <a:spLocks noGrp="1"/>
          </p:cNvSpPr>
          <p:nvPr>
            <p:ph type="sldNum" sz="quarter" idx="5"/>
          </p:nvPr>
        </p:nvSpPr>
        <p:spPr/>
        <p:txBody>
          <a:bodyPr/>
          <a:lstStyle/>
          <a:p>
            <a:fld id="{F3364CEC-88A8-894F-96F6-4A4F431DFA8F}" type="slidenum">
              <a:rPr lang="en-US" smtClean="0"/>
              <a:t>18</a:t>
            </a:fld>
            <a:endParaRPr lang="en-US"/>
          </a:p>
        </p:txBody>
      </p:sp>
    </p:spTree>
    <p:extLst>
      <p:ext uri="{BB962C8B-B14F-4D97-AF65-F5344CB8AC3E}">
        <p14:creationId xmlns:p14="http://schemas.microsoft.com/office/powerpoint/2010/main" val="2619419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taking the time to listen about my research. If you have any questions, feel free to follow up with an e-mail @ dooley.sarah1@live.longwood.edu</a:t>
            </a:r>
          </a:p>
        </p:txBody>
      </p:sp>
      <p:sp>
        <p:nvSpPr>
          <p:cNvPr id="4" name="Slide Number Placeholder 3"/>
          <p:cNvSpPr>
            <a:spLocks noGrp="1"/>
          </p:cNvSpPr>
          <p:nvPr>
            <p:ph type="sldNum" sz="quarter" idx="5"/>
          </p:nvPr>
        </p:nvSpPr>
        <p:spPr/>
        <p:txBody>
          <a:bodyPr/>
          <a:lstStyle/>
          <a:p>
            <a:fld id="{F3364CEC-88A8-894F-96F6-4A4F431DFA8F}" type="slidenum">
              <a:rPr lang="en-US" smtClean="0"/>
              <a:t>19</a:t>
            </a:fld>
            <a:endParaRPr lang="en-US"/>
          </a:p>
        </p:txBody>
      </p:sp>
    </p:spTree>
    <p:extLst>
      <p:ext uri="{BB962C8B-B14F-4D97-AF65-F5344CB8AC3E}">
        <p14:creationId xmlns:p14="http://schemas.microsoft.com/office/powerpoint/2010/main" val="6070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Beer, wine,  liquor, and champagne</a:t>
            </a:r>
            <a:r>
              <a:rPr lang="en-US" sz="1200" b="0" kern="120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as we know, there is a distinction between these alcoholic beverages and other beverages like, kombucha, but they all share one thing in common -- they are the fermentation products of </a:t>
            </a:r>
            <a:r>
              <a:rPr lang="en-US" sz="1200" b="1" kern="1200" dirty="0">
                <a:solidFill>
                  <a:schemeClr val="tx1"/>
                </a:solidFill>
                <a:effectLst/>
                <a:latin typeface="+mn-lt"/>
                <a:ea typeface="+mn-ea"/>
                <a:cs typeface="+mn-cs"/>
              </a:rPr>
              <a:t>yeasts</a:t>
            </a:r>
            <a:r>
              <a:rPr lang="en-US" sz="1200" kern="1200" dirty="0">
                <a:solidFill>
                  <a:schemeClr val="tx1"/>
                </a:solidFill>
                <a:effectLst/>
                <a:latin typeface="+mn-lt"/>
                <a:ea typeface="+mn-ea"/>
                <a:cs typeface="+mn-cs"/>
              </a:rPr>
              <a:t>, mostly </a:t>
            </a:r>
            <a:r>
              <a:rPr lang="en-US" sz="1200" i="1" kern="1200" dirty="0">
                <a:solidFill>
                  <a:schemeClr val="tx1"/>
                </a:solidFill>
                <a:effectLst/>
                <a:latin typeface="+mn-lt"/>
                <a:ea typeface="+mn-ea"/>
                <a:cs typeface="+mn-cs"/>
              </a:rPr>
              <a:t>Saccharomyces cerevisiae.</a:t>
            </a:r>
            <a:endParaRPr lang="en-US" dirty="0"/>
          </a:p>
        </p:txBody>
      </p:sp>
      <p:sp>
        <p:nvSpPr>
          <p:cNvPr id="4" name="Slide Number Placeholder 3"/>
          <p:cNvSpPr>
            <a:spLocks noGrp="1"/>
          </p:cNvSpPr>
          <p:nvPr>
            <p:ph type="sldNum" sz="quarter" idx="5"/>
          </p:nvPr>
        </p:nvSpPr>
        <p:spPr/>
        <p:txBody>
          <a:bodyPr/>
          <a:lstStyle/>
          <a:p>
            <a:fld id="{F3364CEC-88A8-894F-96F6-4A4F431DFA8F}" type="slidenum">
              <a:rPr lang="en-US" smtClean="0"/>
              <a:t>2</a:t>
            </a:fld>
            <a:endParaRPr lang="en-US"/>
          </a:p>
        </p:txBody>
      </p:sp>
    </p:spTree>
    <p:extLst>
      <p:ext uri="{BB962C8B-B14F-4D97-AF65-F5344CB8AC3E}">
        <p14:creationId xmlns:p14="http://schemas.microsoft.com/office/powerpoint/2010/main" val="2640641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364CEC-88A8-894F-96F6-4A4F431DFA8F}" type="slidenum">
              <a:rPr lang="en-US" smtClean="0"/>
              <a:t>20</a:t>
            </a:fld>
            <a:endParaRPr lang="en-US"/>
          </a:p>
        </p:txBody>
      </p:sp>
    </p:spTree>
    <p:extLst>
      <p:ext uri="{BB962C8B-B14F-4D97-AF65-F5344CB8AC3E}">
        <p14:creationId xmlns:p14="http://schemas.microsoft.com/office/powerpoint/2010/main" val="170411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The reaction responsible for alcoholic beverages is generally referred to as fermentation. The reaction can generally be summarized as: Yeast + Glucose --&gt; Alcohol (Ethanol) + CO2</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fermentation process begins with yeast, sugar, flavoring agents, and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yeast irreversibly convert sugar into alcohol and carbon dioxide. There are many other environmental factors and processes that are involved in the overall production of an alcoholic beverage.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Fermentation also occurs in baking bread, yeasts thrive on simple sugars and as the sugars are being metabolize, the carbon dioxide and ethanol are released, making the bread dough rise.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my next slide I will talk about one of those important processes, flocculation specifically within beer. </a:t>
            </a:r>
          </a:p>
          <a:p>
            <a:endParaRPr lang="en-US" sz="1200" kern="1200" dirty="0">
              <a:solidFill>
                <a:schemeClr val="tx1"/>
              </a:solidFill>
              <a:effectLst/>
              <a:latin typeface="+mn-lt"/>
              <a:ea typeface="+mn-ea"/>
              <a:cs typeface="+mn-cs"/>
            </a:endParaRPr>
          </a:p>
          <a:p>
            <a:br>
              <a:rPr lang="en-US" dirty="0"/>
            </a:br>
            <a:endParaRPr lang="en-US" sz="1200" b="0" i="0" kern="1200" dirty="0">
              <a:solidFill>
                <a:schemeClr val="tx1"/>
              </a:solidFill>
              <a:effectLst/>
              <a:latin typeface="+mn-lt"/>
              <a:ea typeface="+mn-ea"/>
              <a:cs typeface="+mn-cs"/>
            </a:endParaRPr>
          </a:p>
          <a:p>
            <a:br>
              <a:rPr lang="en-US" dirty="0"/>
            </a:b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F3364CEC-88A8-894F-96F6-4A4F431DFA8F}" type="slidenum">
              <a:rPr lang="en-US" smtClean="0"/>
              <a:t>3</a:t>
            </a:fld>
            <a:endParaRPr lang="en-US"/>
          </a:p>
        </p:txBody>
      </p:sp>
    </p:spTree>
    <p:extLst>
      <p:ext uri="{BB962C8B-B14F-4D97-AF65-F5344CB8AC3E}">
        <p14:creationId xmlns:p14="http://schemas.microsoft.com/office/powerpoint/2010/main" val="40602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Flocculation is a complex process where thousands of yeast cells from flocs or clump together. It occurs near the end of fermentation where the flocs either sink to the bottom of the fermenter to be drained out, or the flocs of yeast float to the top to be siphoned off.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During fermentation, yeast cells are usually exposed to different stress conditions such as low pH and temperature, high total acidity, lack of nutrients and high ethanol content. In responses, flocculation is recognized as a mechanism to cope with those harsh conditions. And also by doing so, flocculation helps the brewer out when filtering the yeast out of the final product.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flocculation can help with </a:t>
            </a:r>
            <a:r>
              <a:rPr lang="en-US" sz="1200" kern="1200" dirty="0" err="1">
                <a:solidFill>
                  <a:schemeClr val="tx1"/>
                </a:solidFill>
                <a:effectLst/>
                <a:latin typeface="+mn-lt"/>
                <a:ea typeface="+mn-ea"/>
                <a:cs typeface="+mn-cs"/>
              </a:rPr>
              <a:t>filtiering</a:t>
            </a:r>
            <a:r>
              <a:rPr lang="en-US" sz="1200" kern="1200" dirty="0">
                <a:solidFill>
                  <a:schemeClr val="tx1"/>
                </a:solidFill>
                <a:effectLst/>
                <a:latin typeface="+mn-lt"/>
                <a:ea typeface="+mn-ea"/>
                <a:cs typeface="+mn-cs"/>
              </a:rPr>
              <a:t>, the timing, and level of flocculation behavior, or lack of behavior is one of the major factors that contribute to the overall product being produced (Speers 2016). If yeast flocculate too early, the product will be under attenuated and sweet. If yeast do not flocculate, the product will be cloudy and have an undesirable yeasty and bitter taste. For appearance, low flocculation leads to a cloudy product and In comparison, high flocculation leads to a clear and crisp products.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mechanism of how this process occurs is represented in the lectin model. The lectin model shows how clumping occurs physically between individual yeast cells. The </a:t>
            </a:r>
            <a:r>
              <a:rPr lang="en-US" sz="1200" kern="1200" dirty="0" err="1">
                <a:solidFill>
                  <a:schemeClr val="tx1"/>
                </a:solidFill>
                <a:effectLst/>
                <a:latin typeface="+mn-lt"/>
                <a:ea typeface="+mn-ea"/>
                <a:cs typeface="+mn-cs"/>
              </a:rPr>
              <a:t>flocculins</a:t>
            </a:r>
            <a:r>
              <a:rPr lang="en-US" sz="1200" kern="1200" dirty="0">
                <a:solidFill>
                  <a:schemeClr val="tx1"/>
                </a:solidFill>
                <a:effectLst/>
                <a:latin typeface="+mn-lt"/>
                <a:ea typeface="+mn-ea"/>
                <a:cs typeface="+mn-cs"/>
              </a:rPr>
              <a:t> or lectins which stick out of the cell walls of flocculent cells, selectively bind to the mannose residues present in the cell walls of adjacent yeast cells. This mechanism can be easily imagined as molecular “Velcro”.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hooks and loops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3364CEC-88A8-894F-96F6-4A4F431DFA8F}" type="slidenum">
              <a:rPr lang="en-US" smtClean="0"/>
              <a:t>4</a:t>
            </a:fld>
            <a:endParaRPr lang="en-US"/>
          </a:p>
        </p:txBody>
      </p:sp>
    </p:spTree>
    <p:extLst>
      <p:ext uri="{BB962C8B-B14F-4D97-AF65-F5344CB8AC3E}">
        <p14:creationId xmlns:p14="http://schemas.microsoft.com/office/powerpoint/2010/main" val="1894419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mechanism of how this process occurs is represented in the lectin theory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lectin model shows the physical interactions between individual yeast cells and how a clump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Flocculent yeast cells have </a:t>
            </a:r>
            <a:r>
              <a:rPr lang="en-US" sz="1200" kern="1200" dirty="0" err="1">
                <a:solidFill>
                  <a:schemeClr val="tx1"/>
                </a:solidFill>
                <a:effectLst/>
                <a:latin typeface="+mn-lt"/>
                <a:ea typeface="+mn-ea"/>
                <a:cs typeface="+mn-cs"/>
              </a:rPr>
              <a:t>flocculins</a:t>
            </a:r>
            <a:r>
              <a:rPr lang="en-US" sz="1200" kern="1200" dirty="0">
                <a:solidFill>
                  <a:schemeClr val="tx1"/>
                </a:solidFill>
                <a:effectLst/>
                <a:latin typeface="+mn-lt"/>
                <a:ea typeface="+mn-ea"/>
                <a:cs typeface="+mn-cs"/>
              </a:rPr>
              <a:t> or lectins that kind of look like arms in this top right figure, the lectins stick out of the cell walls and selectively bind to the mannose residues present in the cell walls of other flocculent yeast cells near 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mechanism can be easily imagined as molecular “Velcro”. </a:t>
            </a:r>
          </a:p>
          <a:p>
            <a:endParaRPr lang="en-US" dirty="0"/>
          </a:p>
          <a:p>
            <a:r>
              <a:rPr lang="en-US" dirty="0"/>
              <a:t>Velcro has plastic "hooks" that cling to cloth "loops” as you can see in this image. </a:t>
            </a:r>
          </a:p>
          <a:p>
            <a:endParaRPr lang="en-US" dirty="0"/>
          </a:p>
          <a:p>
            <a:r>
              <a:rPr lang="en-US" dirty="0"/>
              <a:t>For flocculation, the </a:t>
            </a:r>
            <a:r>
              <a:rPr lang="en-US" dirty="0" err="1"/>
              <a:t>Flocculin</a:t>
            </a:r>
            <a:r>
              <a:rPr lang="en-US" dirty="0"/>
              <a:t> protein acts like a hook and clings to the sugar ”loops” </a:t>
            </a:r>
          </a:p>
          <a:p>
            <a:r>
              <a:rPr lang="en-US" dirty="0"/>
              <a:t>When the lectin of one cell binds to the mannose sugar of another cell, the two are attached like Velcro. </a:t>
            </a:r>
          </a:p>
          <a:p>
            <a:endParaRPr lang="en-US" dirty="0"/>
          </a:p>
        </p:txBody>
      </p:sp>
      <p:sp>
        <p:nvSpPr>
          <p:cNvPr id="4" name="Slide Number Placeholder 3"/>
          <p:cNvSpPr>
            <a:spLocks noGrp="1"/>
          </p:cNvSpPr>
          <p:nvPr>
            <p:ph type="sldNum" sz="quarter" idx="5"/>
          </p:nvPr>
        </p:nvSpPr>
        <p:spPr/>
        <p:txBody>
          <a:bodyPr/>
          <a:lstStyle/>
          <a:p>
            <a:fld id="{F3364CEC-88A8-894F-96F6-4A4F431DFA8F}" type="slidenum">
              <a:rPr lang="en-US" smtClean="0"/>
              <a:t>5</a:t>
            </a:fld>
            <a:endParaRPr lang="en-US"/>
          </a:p>
        </p:txBody>
      </p:sp>
    </p:spTree>
    <p:extLst>
      <p:ext uri="{BB962C8B-B14F-4D97-AF65-F5344CB8AC3E}">
        <p14:creationId xmlns:p14="http://schemas.microsoft.com/office/powerpoint/2010/main" val="32234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mentioned earlier, the different levels of flocculation can effect the taste and appearance of the over all product, so it is essential to choose a yeast strain that flocculates in the appropriate manner to the product one wishes to brew. 3 roads brewery’s master brewer David </a:t>
            </a:r>
            <a:r>
              <a:rPr lang="en-US" sz="1200" kern="1200" dirty="0" err="1">
                <a:solidFill>
                  <a:schemeClr val="tx1"/>
                </a:solidFill>
                <a:effectLst/>
                <a:latin typeface="+mn-lt"/>
                <a:ea typeface="+mn-ea"/>
                <a:cs typeface="+mn-cs"/>
              </a:rPr>
              <a:t>Steeves</a:t>
            </a:r>
            <a:r>
              <a:rPr lang="en-US" sz="1200" kern="1200" dirty="0">
                <a:solidFill>
                  <a:schemeClr val="tx1"/>
                </a:solidFill>
                <a:effectLst/>
                <a:latin typeface="+mn-lt"/>
                <a:ea typeface="+mn-ea"/>
                <a:cs typeface="+mn-cs"/>
              </a:rPr>
              <a:t> has kindly provided yeast strains that they commonly use at their brewery and have been used in my previous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flocculation level within brewing strains are  categorized as high, medium, and 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Strains that have a </a:t>
            </a:r>
            <a:r>
              <a:rPr lang="en-US" sz="1200" b="1" kern="1200" dirty="0">
                <a:solidFill>
                  <a:schemeClr val="tx1"/>
                </a:solidFill>
                <a:effectLst/>
                <a:latin typeface="+mn-lt"/>
                <a:ea typeface="+mn-ea"/>
                <a:cs typeface="+mn-cs"/>
              </a:rPr>
              <a:t>high </a:t>
            </a:r>
            <a:r>
              <a:rPr lang="en-US" sz="1200" kern="1200" dirty="0">
                <a:solidFill>
                  <a:schemeClr val="tx1"/>
                </a:solidFill>
                <a:effectLst/>
                <a:latin typeface="+mn-lt"/>
                <a:ea typeface="+mn-ea"/>
                <a:cs typeface="+mn-cs"/>
              </a:rPr>
              <a:t>level of flocculation start to flocculate the earliest during fermentation. When brewing beer with high flocculating strains, sometimes a recirculation is necessary to re-suspend the yeast, but the product has less suspended yeast which makes the filtration process of the beer much easier, requiring less time and tools. Yeast strains that tend to be high flocculators are commonly used to produce Ale Beers </a:t>
            </a:r>
            <a:r>
              <a:rPr lang="en-US" sz="1200" kern="1200" dirty="0" err="1">
                <a:solidFill>
                  <a:schemeClr val="tx1"/>
                </a:solidFill>
                <a:effectLst/>
                <a:latin typeface="+mn-lt"/>
                <a:ea typeface="+mn-ea"/>
                <a:cs typeface="+mn-cs"/>
              </a:rPr>
              <a:t>like,IPAs</a:t>
            </a:r>
            <a:r>
              <a:rPr lang="en-US" sz="1200" kern="1200" dirty="0">
                <a:solidFill>
                  <a:schemeClr val="tx1"/>
                </a:solidFill>
                <a:effectLst/>
                <a:latin typeface="+mn-lt"/>
                <a:ea typeface="+mn-ea"/>
                <a:cs typeface="+mn-cs"/>
              </a:rPr>
              <a:t> and APAs.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Strains that have a </a:t>
            </a:r>
            <a:r>
              <a:rPr lang="en-US" sz="1200" b="1" kern="1200" dirty="0">
                <a:solidFill>
                  <a:schemeClr val="tx1"/>
                </a:solidFill>
                <a:effectLst/>
                <a:latin typeface="+mn-lt"/>
                <a:ea typeface="+mn-ea"/>
                <a:cs typeface="+mn-cs"/>
              </a:rPr>
              <a:t>medium</a:t>
            </a:r>
            <a:r>
              <a:rPr lang="en-US" sz="1200" kern="1200" dirty="0">
                <a:solidFill>
                  <a:schemeClr val="tx1"/>
                </a:solidFill>
                <a:effectLst/>
                <a:latin typeface="+mn-lt"/>
                <a:ea typeface="+mn-ea"/>
                <a:cs typeface="+mn-cs"/>
              </a:rPr>
              <a:t> level of flocculation tend to be the most commonly used strains. Medium flocculating strains will start to flocculate out when the sugars levels become less abundant. Temperature of the fermenter becomes a big apart in helping the yeast to flocculate. More work controlling environmental factors is needed on the brewer’s end when using medium flocculating yeast strains.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Strains that have a l</a:t>
            </a:r>
            <a:r>
              <a:rPr lang="en-US" sz="1200" b="1" kern="1200" dirty="0">
                <a:solidFill>
                  <a:schemeClr val="tx1"/>
                </a:solidFill>
                <a:effectLst/>
                <a:latin typeface="+mn-lt"/>
                <a:ea typeface="+mn-ea"/>
                <a:cs typeface="+mn-cs"/>
              </a:rPr>
              <a:t>ow</a:t>
            </a:r>
            <a:r>
              <a:rPr lang="en-US" sz="1200" kern="1200" dirty="0">
                <a:solidFill>
                  <a:schemeClr val="tx1"/>
                </a:solidFill>
                <a:effectLst/>
                <a:latin typeface="+mn-lt"/>
                <a:ea typeface="+mn-ea"/>
                <a:cs typeface="+mn-cs"/>
              </a:rPr>
              <a:t> level of flocculation tend to remain in the suspension for awhile after the fermentation is complete. Low flocculating strains tend to produce a hazier beer with yeast.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ideal brewer’s yeast should show strong flocculation toward the end of fermentation and the behavior should also be constant during consecutive rounds of fermenting, cropping, storing and </a:t>
            </a:r>
            <a:r>
              <a:rPr lang="en-US" sz="1200" kern="1200" dirty="0" err="1">
                <a:solidFill>
                  <a:schemeClr val="tx1"/>
                </a:solidFill>
                <a:effectLst/>
                <a:latin typeface="+mn-lt"/>
                <a:ea typeface="+mn-ea"/>
                <a:cs typeface="+mn-cs"/>
              </a:rPr>
              <a:t>repitching</a:t>
            </a:r>
            <a:r>
              <a:rPr lang="en-US" sz="1200" kern="1200" dirty="0">
                <a:solidFill>
                  <a:schemeClr val="tx1"/>
                </a:solidFill>
                <a:effectLst/>
                <a:latin typeface="+mn-lt"/>
                <a:ea typeface="+mn-ea"/>
                <a:cs typeface="+mn-cs"/>
              </a:rPr>
              <a:t> in the beer industry. In many cases however and as in </a:t>
            </a:r>
            <a:r>
              <a:rPr lang="en-US" sz="1200" b="0" i="0" kern="1200" dirty="0">
                <a:solidFill>
                  <a:schemeClr val="tx1"/>
                </a:solidFill>
                <a:effectLst/>
                <a:latin typeface="+mn-lt"/>
                <a:ea typeface="+mn-ea"/>
                <a:cs typeface="+mn-cs"/>
              </a:rPr>
              <a:t>everything else in science, there are always exceptions. Many </a:t>
            </a:r>
            <a:r>
              <a:rPr lang="en-US" sz="1200" kern="1200" dirty="0">
                <a:solidFill>
                  <a:schemeClr val="tx1"/>
                </a:solidFill>
                <a:effectLst/>
                <a:latin typeface="+mn-lt"/>
                <a:ea typeface="+mn-ea"/>
                <a:cs typeface="+mn-cs"/>
              </a:rPr>
              <a:t>yeast strains commonly used in brewing industries fail to live up to these expectations and when attempting to have better control over the flocculation process, we can explore flocculation genetically.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3364CEC-88A8-894F-96F6-4A4F431DFA8F}" type="slidenum">
              <a:rPr lang="en-US" smtClean="0"/>
              <a:t>6</a:t>
            </a:fld>
            <a:endParaRPr lang="en-US"/>
          </a:p>
        </p:txBody>
      </p:sp>
    </p:spTree>
    <p:extLst>
      <p:ext uri="{BB962C8B-B14F-4D97-AF65-F5344CB8AC3E}">
        <p14:creationId xmlns:p14="http://schemas.microsoft.com/office/powerpoint/2010/main" val="4044332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aim of this work broadly is to achieve a better understanding of why individual yeast strains flocculate differently from one another at the molecular level.</a:t>
            </a:r>
          </a:p>
          <a:p>
            <a:r>
              <a:rPr lang="en-US" sz="1200" kern="1200" dirty="0">
                <a:solidFill>
                  <a:schemeClr val="tx1"/>
                </a:solidFill>
                <a:effectLst/>
                <a:latin typeface="+mn-lt"/>
                <a:ea typeface="+mn-ea"/>
                <a:cs typeface="+mn-cs"/>
              </a:rPr>
              <a:t>The genotype of genes in the flocculation pathway can affect flocculation within different brewing strains.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want to see if variation among these protein levels give reason to why different brewing strains flocculation more or less. </a:t>
            </a:r>
          </a:p>
          <a:p>
            <a:r>
              <a:rPr lang="en-US" sz="1200" kern="1200" dirty="0">
                <a:solidFill>
                  <a:schemeClr val="tx1"/>
                </a:solidFill>
                <a:effectLst/>
                <a:latin typeface="+mn-lt"/>
                <a:ea typeface="+mn-ea"/>
                <a:cs typeface="+mn-cs"/>
              </a:rPr>
              <a:t>Defining the sequences of genes involved flocculation may give reason to why certain brewing yeast strains flocculate more or less, we can achieve this through our specific aims …</a:t>
            </a:r>
            <a:endParaRPr lang="en-US" dirty="0"/>
          </a:p>
          <a:p>
            <a:endParaRPr lang="en-US" dirty="0"/>
          </a:p>
        </p:txBody>
      </p:sp>
      <p:sp>
        <p:nvSpPr>
          <p:cNvPr id="4" name="Slide Number Placeholder 3"/>
          <p:cNvSpPr>
            <a:spLocks noGrp="1"/>
          </p:cNvSpPr>
          <p:nvPr>
            <p:ph type="sldNum" sz="quarter" idx="5"/>
          </p:nvPr>
        </p:nvSpPr>
        <p:spPr/>
        <p:txBody>
          <a:bodyPr/>
          <a:lstStyle/>
          <a:p>
            <a:fld id="{F3364CEC-88A8-894F-96F6-4A4F431DFA8F}" type="slidenum">
              <a:rPr lang="en-US" smtClean="0"/>
              <a:t>7</a:t>
            </a:fld>
            <a:endParaRPr lang="en-US"/>
          </a:p>
        </p:txBody>
      </p:sp>
    </p:spTree>
    <p:extLst>
      <p:ext uri="{BB962C8B-B14F-4D97-AF65-F5344CB8AC3E}">
        <p14:creationId xmlns:p14="http://schemas.microsoft.com/office/powerpoint/2010/main" val="2287431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 of FLO </a:t>
            </a:r>
            <a:r>
              <a:rPr lang="en-US" dirty="0" err="1"/>
              <a:t>Flocculin</a:t>
            </a:r>
            <a:r>
              <a:rPr lang="en-US" dirty="0"/>
              <a:t> Family </a:t>
            </a:r>
          </a:p>
          <a:p>
            <a:r>
              <a:rPr lang="en-US" dirty="0"/>
              <a:t>N-terminal is the sugar binding domain and needs Calcium ions to function.</a:t>
            </a:r>
          </a:p>
          <a:p>
            <a:r>
              <a:rPr lang="en-US" dirty="0"/>
              <a:t>The C-terminal domain which serves an an anchor to bind to yeast cell walls. </a:t>
            </a:r>
          </a:p>
          <a:p>
            <a:endParaRPr lang="en-US" dirty="0"/>
          </a:p>
          <a:p>
            <a:r>
              <a:rPr lang="en-US" dirty="0"/>
              <a:t>The central region however varies and encodes for the specific proteins. The central region can contain tandem repeats and is variable in length among many proteins. The length of tandem repeats within a protein or a gene makes very difficult to clone and sequence the full length or clone. </a:t>
            </a:r>
          </a:p>
          <a:p>
            <a:endParaRPr lang="en-US" dirty="0"/>
          </a:p>
          <a:p>
            <a:r>
              <a:rPr lang="en-US" dirty="0"/>
              <a:t>The FLO genes I have choses to study show the long tandem repeats in the protein sequence. This creates challenges when designing specific primers to each protein to ensure we are only amplifying one specific protein, FLO1, FLO5 or FLO9, </a:t>
            </a:r>
          </a:p>
          <a:p>
            <a:endParaRPr lang="en-US" dirty="0"/>
          </a:p>
        </p:txBody>
      </p:sp>
      <p:sp>
        <p:nvSpPr>
          <p:cNvPr id="4" name="Slide Number Placeholder 3"/>
          <p:cNvSpPr>
            <a:spLocks noGrp="1"/>
          </p:cNvSpPr>
          <p:nvPr>
            <p:ph type="sldNum" sz="quarter" idx="5"/>
          </p:nvPr>
        </p:nvSpPr>
        <p:spPr/>
        <p:txBody>
          <a:bodyPr/>
          <a:lstStyle/>
          <a:p>
            <a:fld id="{F3364CEC-88A8-894F-96F6-4A4F431DFA8F}" type="slidenum">
              <a:rPr lang="en-US" smtClean="0"/>
              <a:t>8</a:t>
            </a:fld>
            <a:endParaRPr lang="en-US"/>
          </a:p>
        </p:txBody>
      </p:sp>
    </p:spTree>
    <p:extLst>
      <p:ext uri="{BB962C8B-B14F-4D97-AF65-F5344CB8AC3E}">
        <p14:creationId xmlns:p14="http://schemas.microsoft.com/office/powerpoint/2010/main" val="204350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attempting to design unique primers for these proteins we found that things were much more complicated. Designing primers for these proteins was so difficult because of how similar these protein sequences are and the tandem repeats that they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 address this, all three gene’s sequence was downloaded from SGD and we created a protein alignment. This alignment showed us that these proteins had extremely high sequence homology.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this figure, the alignment is shown, the ATG highlighted region is showing the start of the gene. Before the start codon, there is high variation among the sequence, but following the ATG, there is high sequence homology between the 3 proteins, which are indicated by the stars. For space, only about 5% of the gene alignment is shown, the rest of the sequence is nearly identical to each other in the coding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 clone these proteins and examine how they are being expressed in different brewing strains we need to make sure we are creating primers that are unique to each protein and that the primer does not accidently stick to the FLO5 or FLO9 when we are trying to only look at FLO1.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frustrating when designing but because they are so similar in sequence but we know their specific functions are unique. [These two comments are not really related. The frustration is designing functional primers for PCR that are specific to individual proteins of the family and able to uniquely amplify only the target gene during the PCR reaction.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Flo 1 is the dominant protein that is responsible for cell adhesion, however the genome underwent a duplication and FLO5 is known to be a paralog to FLO1, By being members of </a:t>
            </a:r>
            <a:r>
              <a:rPr lang="en-US" sz="1200" i="1" kern="1200" dirty="0">
                <a:solidFill>
                  <a:schemeClr val="tx1"/>
                </a:solidFill>
                <a:effectLst/>
                <a:latin typeface="+mn-lt"/>
                <a:ea typeface="+mn-ea"/>
                <a:cs typeface="+mn-cs"/>
              </a:rPr>
              <a:t>FLO</a:t>
            </a:r>
            <a:r>
              <a:rPr lang="en-US" sz="1200" kern="1200" dirty="0">
                <a:solidFill>
                  <a:schemeClr val="tx1"/>
                </a:solidFill>
                <a:effectLst/>
                <a:latin typeface="+mn-lt"/>
                <a:ea typeface="+mn-ea"/>
                <a:cs typeface="+mn-cs"/>
              </a:rPr>
              <a:t> gene family, FLO1 5 and 9 all share high sequence homology and have tandem repeats in the central domain of </a:t>
            </a:r>
            <a:r>
              <a:rPr lang="en-US" sz="1200" kern="1200" dirty="0" err="1">
                <a:solidFill>
                  <a:schemeClr val="tx1"/>
                </a:solidFill>
                <a:effectLst/>
                <a:latin typeface="+mn-lt"/>
                <a:ea typeface="+mn-ea"/>
                <a:cs typeface="+mn-cs"/>
              </a:rPr>
              <a:t>flocculins</a:t>
            </a:r>
            <a:r>
              <a:rPr lang="en-US" sz="1200" kern="1200" dirty="0">
                <a:solidFill>
                  <a:schemeClr val="tx1"/>
                </a:solidFill>
                <a:effectLst/>
                <a:latin typeface="+mn-lt"/>
                <a:ea typeface="+mn-ea"/>
                <a:cs typeface="+mn-cs"/>
              </a:rPr>
              <a:t>.  Additionally, these </a:t>
            </a:r>
            <a:r>
              <a:rPr lang="en-US" sz="1200" i="1" kern="1200" dirty="0">
                <a:solidFill>
                  <a:schemeClr val="tx1"/>
                </a:solidFill>
                <a:effectLst/>
                <a:latin typeface="+mn-lt"/>
                <a:ea typeface="+mn-ea"/>
                <a:cs typeface="+mn-cs"/>
              </a:rPr>
              <a:t>FLO </a:t>
            </a:r>
            <a:r>
              <a:rPr lang="en-US" sz="1200" kern="1200" dirty="0">
                <a:solidFill>
                  <a:schemeClr val="tx1"/>
                </a:solidFill>
                <a:effectLst/>
                <a:latin typeface="+mn-lt"/>
                <a:ea typeface="+mn-ea"/>
                <a:cs typeface="+mn-cs"/>
              </a:rPr>
              <a:t>genes have a high tendency to undergo recombination events due to the position of </a:t>
            </a:r>
            <a:r>
              <a:rPr lang="en-US" sz="1200" kern="1200" dirty="0" err="1">
                <a:solidFill>
                  <a:schemeClr val="tx1"/>
                </a:solidFill>
                <a:effectLst/>
                <a:latin typeface="+mn-lt"/>
                <a:ea typeface="+mn-ea"/>
                <a:cs typeface="+mn-cs"/>
              </a:rPr>
              <a:t>subtelomeres</a:t>
            </a:r>
            <a:r>
              <a:rPr lang="en-US" sz="1200" kern="1200" dirty="0">
                <a:solidFill>
                  <a:schemeClr val="tx1"/>
                </a:solidFill>
                <a:effectLst/>
                <a:latin typeface="+mn-lt"/>
                <a:ea typeface="+mn-ea"/>
                <a:cs typeface="+mn-cs"/>
              </a:rPr>
              <a:t>. These factors make it difficult to target each specific flow gene to sequence and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long repeats that makes the genes difficult to sequence full length, and difficult to clone, but may have an important tole is increasing flocculation with length. While these genes share a similar function and structure, their specific function of each is unique.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3364CEC-88A8-894F-96F6-4A4F431DFA8F}" type="slidenum">
              <a:rPr lang="en-US" smtClean="0"/>
              <a:t>9</a:t>
            </a:fld>
            <a:endParaRPr lang="en-US"/>
          </a:p>
        </p:txBody>
      </p:sp>
    </p:spTree>
    <p:extLst>
      <p:ext uri="{BB962C8B-B14F-4D97-AF65-F5344CB8AC3E}">
        <p14:creationId xmlns:p14="http://schemas.microsoft.com/office/powerpoint/2010/main" val="469734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DEE62-1678-5947-AA12-1BB113C19F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0CC97-2082-3145-8FD1-3F6535DD3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B09B8C-EF29-7842-926E-1C4C35789825}"/>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5" name="Footer Placeholder 4">
            <a:extLst>
              <a:ext uri="{FF2B5EF4-FFF2-40B4-BE49-F238E27FC236}">
                <a16:creationId xmlns:a16="http://schemas.microsoft.com/office/drawing/2014/main" id="{8D47E6A5-8D0C-A344-87B0-26341B349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A607F-DC9B-C74C-BFD2-DEFD71E2118F}"/>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2029354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C5543-B3E4-FE4E-82F7-0C1A026F0F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8E725-5C46-2F40-AF21-3D4F43BEA5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38585-A992-554C-AE83-993411A6316E}"/>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5" name="Footer Placeholder 4">
            <a:extLst>
              <a:ext uri="{FF2B5EF4-FFF2-40B4-BE49-F238E27FC236}">
                <a16:creationId xmlns:a16="http://schemas.microsoft.com/office/drawing/2014/main" id="{39A5BE70-5A28-2640-AB1B-D2F83878B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CB6CD-3746-7440-B0AF-90D8499D4AE7}"/>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944005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5CB08B-D38B-9444-A636-4FFDB95A72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304D42-ABEB-8D4B-9578-E1EAD11367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967EF-9792-3C45-921C-847C8B6A1AF7}"/>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5" name="Footer Placeholder 4">
            <a:extLst>
              <a:ext uri="{FF2B5EF4-FFF2-40B4-BE49-F238E27FC236}">
                <a16:creationId xmlns:a16="http://schemas.microsoft.com/office/drawing/2014/main" id="{ABDE9D91-A3D4-CB47-818D-1111B271D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05F57-AA73-BD48-BE4D-7AFE990EC8EF}"/>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20670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0D27-90EB-C549-8533-2A881FA5A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6589F-511E-6347-820E-2214FBEF2E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5E7AD-878A-044D-AD08-99CC56B8A10C}"/>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5" name="Footer Placeholder 4">
            <a:extLst>
              <a:ext uri="{FF2B5EF4-FFF2-40B4-BE49-F238E27FC236}">
                <a16:creationId xmlns:a16="http://schemas.microsoft.com/office/drawing/2014/main" id="{22DCA58F-E8E0-3143-999B-8B1825BC3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FE659-D79E-864D-8A94-FE4CB0C36007}"/>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1531786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5289-29BB-E34D-86D7-1811D914A6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7CB9B-5DBA-754B-AE4C-D9D8A5CA98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65E7EB-66E2-0F42-B869-68F28E364F1B}"/>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5" name="Footer Placeholder 4">
            <a:extLst>
              <a:ext uri="{FF2B5EF4-FFF2-40B4-BE49-F238E27FC236}">
                <a16:creationId xmlns:a16="http://schemas.microsoft.com/office/drawing/2014/main" id="{15C5677C-CB25-E647-8B13-58759978F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5E791-D4B8-FE47-963B-D6152939E609}"/>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135680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FF61-8C1A-1E4D-9A56-21AB6B28D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C03089-DC0D-A049-9B95-E1C645B4C4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847EA6-AEA1-854F-B696-4D68743E8B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9EFA4D-A36A-F64E-ACE5-76B5049EAC28}"/>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6" name="Footer Placeholder 5">
            <a:extLst>
              <a:ext uri="{FF2B5EF4-FFF2-40B4-BE49-F238E27FC236}">
                <a16:creationId xmlns:a16="http://schemas.microsoft.com/office/drawing/2014/main" id="{117EF563-3C48-0C44-8F1D-24A509E39A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4E3D7-2D45-1D4D-93CC-B563C7F89395}"/>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292835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36F53-9E38-2D4D-A991-5EF025BD2C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E46FA-0CE0-5947-984B-2F75ECBC9F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9D13B6-8D9E-4F42-92A7-4700581BE4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B100F3-44F0-124A-A9D0-C1092FEA9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F89A9A-19ED-F941-9F29-78FA2997CD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116A6A-E363-E14B-A747-1C9CC2BA84C1}"/>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8" name="Footer Placeholder 7">
            <a:extLst>
              <a:ext uri="{FF2B5EF4-FFF2-40B4-BE49-F238E27FC236}">
                <a16:creationId xmlns:a16="http://schemas.microsoft.com/office/drawing/2014/main" id="{A1CC1793-DF53-B04A-BD4D-666B863135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72F770-F31A-F74B-932E-7E3424B83C1E}"/>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3706941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1425-969B-EE43-B353-10426030CE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99660-B816-554D-968F-9732B140DECD}"/>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4" name="Footer Placeholder 3">
            <a:extLst>
              <a:ext uri="{FF2B5EF4-FFF2-40B4-BE49-F238E27FC236}">
                <a16:creationId xmlns:a16="http://schemas.microsoft.com/office/drawing/2014/main" id="{1C1709F2-3F5B-BE4A-A853-C5102BA97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2C11FB-3946-A644-A6D5-741D0E068E40}"/>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287298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EB11FA-D273-8D4C-88CA-6A788FE58E84}"/>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3" name="Footer Placeholder 2">
            <a:extLst>
              <a:ext uri="{FF2B5EF4-FFF2-40B4-BE49-F238E27FC236}">
                <a16:creationId xmlns:a16="http://schemas.microsoft.com/office/drawing/2014/main" id="{4D473584-4639-D143-AFC5-A9211CC58C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8117E0-3287-7345-969D-909D71A3D564}"/>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2573136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E9CA-E7CA-0E49-A9CD-C0A31BDDC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1E10DB-061E-F643-8EB6-CF0A9AD3F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E755DE-5BA7-3D4F-AAA2-0DE2E2092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3E5AE-1118-4745-AAD0-89D2062EF340}"/>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6" name="Footer Placeholder 5">
            <a:extLst>
              <a:ext uri="{FF2B5EF4-FFF2-40B4-BE49-F238E27FC236}">
                <a16:creationId xmlns:a16="http://schemas.microsoft.com/office/drawing/2014/main" id="{3131CD85-7C55-D948-9C60-6A853259F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80D02-51CB-2043-A91F-47902E9028E7}"/>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2430804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7F14-E0ED-0649-8A99-E6A1E72FE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9B83A0-55E7-F74D-9F0C-1AC49CE87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E5E9F0-BD88-5045-A580-933164E54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011C52-AEB7-AA45-B51B-6A58942B844A}"/>
              </a:ext>
            </a:extLst>
          </p:cNvPr>
          <p:cNvSpPr>
            <a:spLocks noGrp="1"/>
          </p:cNvSpPr>
          <p:nvPr>
            <p:ph type="dt" sz="half" idx="10"/>
          </p:nvPr>
        </p:nvSpPr>
        <p:spPr/>
        <p:txBody>
          <a:bodyPr/>
          <a:lstStyle/>
          <a:p>
            <a:fld id="{E3A8E07B-78A4-1646-8064-3BD050B09ECA}" type="datetimeFigureOut">
              <a:rPr lang="en-US" smtClean="0"/>
              <a:t>4/21/20</a:t>
            </a:fld>
            <a:endParaRPr lang="en-US"/>
          </a:p>
        </p:txBody>
      </p:sp>
      <p:sp>
        <p:nvSpPr>
          <p:cNvPr id="6" name="Footer Placeholder 5">
            <a:extLst>
              <a:ext uri="{FF2B5EF4-FFF2-40B4-BE49-F238E27FC236}">
                <a16:creationId xmlns:a16="http://schemas.microsoft.com/office/drawing/2014/main" id="{CF5F2BE8-B37A-B441-8B64-ECFBF7F24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1FE6-8F75-774C-B6A9-EE3BC1E1E165}"/>
              </a:ext>
            </a:extLst>
          </p:cNvPr>
          <p:cNvSpPr>
            <a:spLocks noGrp="1"/>
          </p:cNvSpPr>
          <p:nvPr>
            <p:ph type="sldNum" sz="quarter" idx="12"/>
          </p:nvPr>
        </p:nvSpPr>
        <p:spPr/>
        <p:txBody>
          <a:bodyPr/>
          <a:lstStyle/>
          <a:p>
            <a:fld id="{D8FB27FE-E49A-E74A-B5A7-D7668AD6B4F8}" type="slidenum">
              <a:rPr lang="en-US" smtClean="0"/>
              <a:t>‹#›</a:t>
            </a:fld>
            <a:endParaRPr lang="en-US"/>
          </a:p>
        </p:txBody>
      </p:sp>
    </p:spTree>
    <p:extLst>
      <p:ext uri="{BB962C8B-B14F-4D97-AF65-F5344CB8AC3E}">
        <p14:creationId xmlns:p14="http://schemas.microsoft.com/office/powerpoint/2010/main" val="1457522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C55936-D7BA-C542-B9AC-37902E948E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8AC22E-9D85-0846-9243-33D786418C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3A91F-60A3-8B40-8670-35C44FA34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8E07B-78A4-1646-8064-3BD050B09ECA}" type="datetimeFigureOut">
              <a:rPr lang="en-US" smtClean="0"/>
              <a:t>4/21/20</a:t>
            </a:fld>
            <a:endParaRPr lang="en-US"/>
          </a:p>
        </p:txBody>
      </p:sp>
      <p:sp>
        <p:nvSpPr>
          <p:cNvPr id="5" name="Footer Placeholder 4">
            <a:extLst>
              <a:ext uri="{FF2B5EF4-FFF2-40B4-BE49-F238E27FC236}">
                <a16:creationId xmlns:a16="http://schemas.microsoft.com/office/drawing/2014/main" id="{9BC78564-1EE9-A347-9D84-2FFAAD328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098E1B-F71D-1645-B40A-5D80EB123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B27FE-E49A-E74A-B5A7-D7668AD6B4F8}" type="slidenum">
              <a:rPr lang="en-US" smtClean="0"/>
              <a:t>‹#›</a:t>
            </a:fld>
            <a:endParaRPr lang="en-US"/>
          </a:p>
        </p:txBody>
      </p:sp>
    </p:spTree>
    <p:extLst>
      <p:ext uri="{BB962C8B-B14F-4D97-AF65-F5344CB8AC3E}">
        <p14:creationId xmlns:p14="http://schemas.microsoft.com/office/powerpoint/2010/main" val="838783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4.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6.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omments" Target="../comments/comment3.xml"/><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11.emf"/><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eastgenome.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2.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3.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eg"/><Relationship Id="rId5" Type="http://schemas.openxmlformats.org/officeDocument/2006/relationships/image" Target="../media/image14.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6.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3FA7-24B1-B245-AE4F-62486C308FAA}"/>
              </a:ext>
            </a:extLst>
          </p:cNvPr>
          <p:cNvSpPr>
            <a:spLocks noGrp="1"/>
          </p:cNvSpPr>
          <p:nvPr>
            <p:ph type="ctrTitle"/>
          </p:nvPr>
        </p:nvSpPr>
        <p:spPr>
          <a:xfrm>
            <a:off x="5290916" y="1593658"/>
            <a:ext cx="6404260" cy="2959419"/>
          </a:xfrm>
        </p:spPr>
        <p:txBody>
          <a:bodyPr>
            <a:noAutofit/>
          </a:bodyPr>
          <a:lstStyle/>
          <a:p>
            <a:pPr algn="l"/>
            <a:r>
              <a:rPr lang="en-US" sz="5400" dirty="0"/>
              <a:t>Genetic Variance in </a:t>
            </a:r>
            <a:r>
              <a:rPr lang="en-US" sz="5400" dirty="0" err="1"/>
              <a:t>Flocculin</a:t>
            </a:r>
            <a:r>
              <a:rPr lang="en-US" sz="5400" dirty="0"/>
              <a:t> Protein Family</a:t>
            </a:r>
          </a:p>
        </p:txBody>
      </p:sp>
      <p:sp>
        <p:nvSpPr>
          <p:cNvPr id="3" name="Subtitle 2">
            <a:extLst>
              <a:ext uri="{FF2B5EF4-FFF2-40B4-BE49-F238E27FC236}">
                <a16:creationId xmlns:a16="http://schemas.microsoft.com/office/drawing/2014/main" id="{919B4EA4-2206-3C46-A00F-9303FD9BDD1E}"/>
              </a:ext>
            </a:extLst>
          </p:cNvPr>
          <p:cNvSpPr>
            <a:spLocks noGrp="1"/>
          </p:cNvSpPr>
          <p:nvPr>
            <p:ph type="subTitle" idx="1"/>
          </p:nvPr>
        </p:nvSpPr>
        <p:spPr>
          <a:xfrm>
            <a:off x="5290916" y="4659464"/>
            <a:ext cx="6404260" cy="717208"/>
          </a:xfrm>
        </p:spPr>
        <p:txBody>
          <a:bodyPr>
            <a:normAutofit/>
          </a:bodyPr>
          <a:lstStyle/>
          <a:p>
            <a:pPr algn="l"/>
            <a:r>
              <a:rPr lang="en-US" sz="1700" dirty="0"/>
              <a:t>Sarah Dooley </a:t>
            </a:r>
          </a:p>
          <a:p>
            <a:pPr algn="l"/>
            <a:r>
              <a:rPr lang="en-US" sz="1700" dirty="0"/>
              <a:t>Dr. Dale Beach</a:t>
            </a:r>
          </a:p>
        </p:txBody>
      </p:sp>
      <p:pic>
        <p:nvPicPr>
          <p:cNvPr id="24" name="Picture 23">
            <a:extLst>
              <a:ext uri="{FF2B5EF4-FFF2-40B4-BE49-F238E27FC236}">
                <a16:creationId xmlns:a16="http://schemas.microsoft.com/office/drawing/2014/main" id="{D5FEE7D9-9438-1C42-972B-4965CAA25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200" y="2034297"/>
            <a:ext cx="4062549" cy="2518780"/>
          </a:xfrm>
          <a:prstGeom prst="rect">
            <a:avLst/>
          </a:prstGeom>
        </p:spPr>
      </p:pic>
      <p:pic>
        <p:nvPicPr>
          <p:cNvPr id="4" name="Title.m4a" descr="Title.m4a">
            <a:hlinkClick r:id="" action="ppaction://media"/>
            <a:extLst>
              <a:ext uri="{FF2B5EF4-FFF2-40B4-BE49-F238E27FC236}">
                <a16:creationId xmlns:a16="http://schemas.microsoft.com/office/drawing/2014/main" id="{4A6CC01E-158B-A746-907B-A5A1542422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776" y="5733143"/>
            <a:ext cx="812800" cy="812800"/>
          </a:xfrm>
          <a:prstGeom prst="rect">
            <a:avLst/>
          </a:prstGeom>
        </p:spPr>
      </p:pic>
    </p:spTree>
    <p:extLst>
      <p:ext uri="{BB962C8B-B14F-4D97-AF65-F5344CB8AC3E}">
        <p14:creationId xmlns:p14="http://schemas.microsoft.com/office/powerpoint/2010/main" val="148428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9BEA-BBCF-BF44-96CC-2B01DD02C226}"/>
              </a:ext>
            </a:extLst>
          </p:cNvPr>
          <p:cNvSpPr>
            <a:spLocks noGrp="1"/>
          </p:cNvSpPr>
          <p:nvPr>
            <p:ph type="title"/>
          </p:nvPr>
        </p:nvSpPr>
        <p:spPr>
          <a:xfrm>
            <a:off x="838200" y="2766218"/>
            <a:ext cx="10515600" cy="1325563"/>
          </a:xfrm>
        </p:spPr>
        <p:txBody>
          <a:bodyPr>
            <a:noAutofit/>
          </a:bodyPr>
          <a:lstStyle/>
          <a:p>
            <a:pPr algn="ctr"/>
            <a:r>
              <a:rPr lang="en-US" sz="4600" b="1" dirty="0"/>
              <a:t>How can </a:t>
            </a:r>
            <a:r>
              <a:rPr lang="en-US" sz="4600" b="1" i="1" dirty="0"/>
              <a:t>FLO1</a:t>
            </a:r>
            <a:r>
              <a:rPr lang="en-US" sz="4600" b="1" dirty="0"/>
              <a:t>, </a:t>
            </a:r>
            <a:r>
              <a:rPr lang="en-US" sz="4600" b="1" i="1" dirty="0"/>
              <a:t>FLO5</a:t>
            </a:r>
            <a:r>
              <a:rPr lang="en-US" sz="4600" b="1" dirty="0"/>
              <a:t>, and </a:t>
            </a:r>
            <a:r>
              <a:rPr lang="en-US" sz="4600" b="1" i="1" dirty="0"/>
              <a:t>FLO9</a:t>
            </a:r>
            <a:r>
              <a:rPr lang="en-US" sz="4600" b="1" dirty="0"/>
              <a:t> be sequenced if they share high homology?</a:t>
            </a:r>
            <a:br>
              <a:rPr lang="en-US" sz="4600" b="1" dirty="0"/>
            </a:br>
            <a:br>
              <a:rPr lang="en-US" sz="4600" b="1" dirty="0"/>
            </a:br>
            <a:r>
              <a:rPr lang="en-US" sz="4600" b="1" dirty="0"/>
              <a:t>Carefully designed PCR Primers can target individual family members for cloning and analysis. </a:t>
            </a:r>
          </a:p>
        </p:txBody>
      </p:sp>
    </p:spTree>
    <p:extLst>
      <p:ext uri="{BB962C8B-B14F-4D97-AF65-F5344CB8AC3E}">
        <p14:creationId xmlns:p14="http://schemas.microsoft.com/office/powerpoint/2010/main" val="96305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2462-18B1-42A6-BA5D-CB58F3308CD9}"/>
              </a:ext>
            </a:extLst>
          </p:cNvPr>
          <p:cNvSpPr>
            <a:spLocks noGrp="1"/>
          </p:cNvSpPr>
          <p:nvPr>
            <p:ph type="title"/>
          </p:nvPr>
        </p:nvSpPr>
        <p:spPr/>
        <p:txBody>
          <a:bodyPr>
            <a:normAutofit/>
          </a:bodyPr>
          <a:lstStyle/>
          <a:p>
            <a:r>
              <a:rPr lang="en-US" dirty="0"/>
              <a:t>Polymerase chain reaction (PCR)</a:t>
            </a:r>
            <a:br>
              <a:rPr lang="en-US" dirty="0"/>
            </a:br>
            <a:endParaRPr lang="en-US" dirty="0"/>
          </a:p>
        </p:txBody>
      </p:sp>
      <p:sp>
        <p:nvSpPr>
          <p:cNvPr id="3" name="Content Placeholder 2">
            <a:extLst>
              <a:ext uri="{FF2B5EF4-FFF2-40B4-BE49-F238E27FC236}">
                <a16:creationId xmlns:a16="http://schemas.microsoft.com/office/drawing/2014/main" id="{0BB9204B-9178-45D5-A6D6-8A7198F340D6}"/>
              </a:ext>
            </a:extLst>
          </p:cNvPr>
          <p:cNvSpPr>
            <a:spLocks noGrp="1"/>
          </p:cNvSpPr>
          <p:nvPr>
            <p:ph idx="1"/>
          </p:nvPr>
        </p:nvSpPr>
        <p:spPr>
          <a:xfrm>
            <a:off x="842615" y="1232161"/>
            <a:ext cx="10515600" cy="4351338"/>
          </a:xfrm>
        </p:spPr>
        <p:txBody>
          <a:bodyPr>
            <a:normAutofit/>
          </a:bodyPr>
          <a:lstStyle/>
          <a:p>
            <a:r>
              <a:rPr lang="en-US" sz="2400" dirty="0"/>
              <a:t>Technique used to make multiple copies of a segment DNA of interest </a:t>
            </a:r>
          </a:p>
          <a:p>
            <a:r>
              <a:rPr lang="en-US" sz="2400" dirty="0"/>
              <a:t>Many copies can be made from a small segment of DNA</a:t>
            </a:r>
          </a:p>
          <a:p>
            <a:r>
              <a:rPr lang="en-US" sz="2400" dirty="0"/>
              <a:t>Primers (F, R) define START and STOP positions of the copies. </a:t>
            </a:r>
          </a:p>
        </p:txBody>
      </p:sp>
      <p:grpSp>
        <p:nvGrpSpPr>
          <p:cNvPr id="21" name="Group 20">
            <a:extLst>
              <a:ext uri="{FF2B5EF4-FFF2-40B4-BE49-F238E27FC236}">
                <a16:creationId xmlns:a16="http://schemas.microsoft.com/office/drawing/2014/main" id="{C733C09E-00F9-B046-BD1A-2BAB3CAF37E0}"/>
              </a:ext>
            </a:extLst>
          </p:cNvPr>
          <p:cNvGrpSpPr/>
          <p:nvPr/>
        </p:nvGrpSpPr>
        <p:grpSpPr>
          <a:xfrm>
            <a:off x="362984" y="4204441"/>
            <a:ext cx="1374272" cy="977681"/>
            <a:chOff x="4262894" y="2757813"/>
            <a:chExt cx="2884104" cy="977681"/>
          </a:xfrm>
        </p:grpSpPr>
        <p:grpSp>
          <p:nvGrpSpPr>
            <p:cNvPr id="14" name="Group 13">
              <a:extLst>
                <a:ext uri="{FF2B5EF4-FFF2-40B4-BE49-F238E27FC236}">
                  <a16:creationId xmlns:a16="http://schemas.microsoft.com/office/drawing/2014/main" id="{9AF63E7A-4EDC-864F-8A73-071200179FB2}"/>
                </a:ext>
              </a:extLst>
            </p:cNvPr>
            <p:cNvGrpSpPr/>
            <p:nvPr/>
          </p:nvGrpSpPr>
          <p:grpSpPr>
            <a:xfrm>
              <a:off x="4262894" y="2760394"/>
              <a:ext cx="1468980" cy="975100"/>
              <a:chOff x="4092413" y="2713499"/>
              <a:chExt cx="1468980" cy="975100"/>
            </a:xfrm>
          </p:grpSpPr>
          <p:cxnSp>
            <p:nvCxnSpPr>
              <p:cNvPr id="4" name="Straight Connector 3">
                <a:extLst>
                  <a:ext uri="{FF2B5EF4-FFF2-40B4-BE49-F238E27FC236}">
                    <a16:creationId xmlns:a16="http://schemas.microsoft.com/office/drawing/2014/main" id="{B10798CB-A3E3-5E4E-8A55-BBC1FA7A86DC}"/>
                  </a:ext>
                </a:extLst>
              </p:cNvPr>
              <p:cNvCxnSpPr>
                <a:cxnSpLocks/>
              </p:cNvCxnSpPr>
              <p:nvPr/>
            </p:nvCxnSpPr>
            <p:spPr>
              <a:xfrm>
                <a:off x="4092413" y="3071441"/>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Minus 6">
                <a:extLst>
                  <a:ext uri="{FF2B5EF4-FFF2-40B4-BE49-F238E27FC236}">
                    <a16:creationId xmlns:a16="http://schemas.microsoft.com/office/drawing/2014/main" id="{B0853915-D890-2640-909D-D2D361EDDDCC}"/>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7">
                <a:extLst>
                  <a:ext uri="{FF2B5EF4-FFF2-40B4-BE49-F238E27FC236}">
                    <a16:creationId xmlns:a16="http://schemas.microsoft.com/office/drawing/2014/main" id="{3CA7A7FD-DA11-DE43-9D69-3388EECEF55D}"/>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8">
                <a:extLst>
                  <a:ext uri="{FF2B5EF4-FFF2-40B4-BE49-F238E27FC236}">
                    <a16:creationId xmlns:a16="http://schemas.microsoft.com/office/drawing/2014/main" id="{34EF7926-6ECC-DE45-B7B6-C041BD2B790D}"/>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9">
                <a:extLst>
                  <a:ext uri="{FF2B5EF4-FFF2-40B4-BE49-F238E27FC236}">
                    <a16:creationId xmlns:a16="http://schemas.microsoft.com/office/drawing/2014/main" id="{C67CFBEF-F094-AE4A-AAE1-8D5AAA4166B2}"/>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656E240-21A2-8B4A-8299-31A6C927CBF3}"/>
                </a:ext>
              </a:extLst>
            </p:cNvPr>
            <p:cNvGrpSpPr/>
            <p:nvPr/>
          </p:nvGrpSpPr>
          <p:grpSpPr>
            <a:xfrm>
              <a:off x="5678018" y="2757813"/>
              <a:ext cx="1468980" cy="975100"/>
              <a:chOff x="4092413" y="2713499"/>
              <a:chExt cx="1468980" cy="975100"/>
            </a:xfrm>
          </p:grpSpPr>
          <p:cxnSp>
            <p:nvCxnSpPr>
              <p:cNvPr id="16" name="Straight Connector 15">
                <a:extLst>
                  <a:ext uri="{FF2B5EF4-FFF2-40B4-BE49-F238E27FC236}">
                    <a16:creationId xmlns:a16="http://schemas.microsoft.com/office/drawing/2014/main" id="{0DC698E0-9939-4040-8736-7267907E4785}"/>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Minus 16">
                <a:extLst>
                  <a:ext uri="{FF2B5EF4-FFF2-40B4-BE49-F238E27FC236}">
                    <a16:creationId xmlns:a16="http://schemas.microsoft.com/office/drawing/2014/main" id="{33BBE0A9-77D5-0B40-B5BB-D625021100FA}"/>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inus 17">
                <a:extLst>
                  <a:ext uri="{FF2B5EF4-FFF2-40B4-BE49-F238E27FC236}">
                    <a16:creationId xmlns:a16="http://schemas.microsoft.com/office/drawing/2014/main" id="{B6F16A1C-99CB-9C4C-A397-70D22AF3B567}"/>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inus 18">
                <a:extLst>
                  <a:ext uri="{FF2B5EF4-FFF2-40B4-BE49-F238E27FC236}">
                    <a16:creationId xmlns:a16="http://schemas.microsoft.com/office/drawing/2014/main" id="{38B38AAD-4744-DC4A-91AD-39E01D864330}"/>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19">
                <a:extLst>
                  <a:ext uri="{FF2B5EF4-FFF2-40B4-BE49-F238E27FC236}">
                    <a16:creationId xmlns:a16="http://schemas.microsoft.com/office/drawing/2014/main" id="{CFB0F3DD-552C-7947-8B55-C047B25529C7}"/>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a:extLst>
              <a:ext uri="{FF2B5EF4-FFF2-40B4-BE49-F238E27FC236}">
                <a16:creationId xmlns:a16="http://schemas.microsoft.com/office/drawing/2014/main" id="{3D3DD1CB-CD03-5B49-A843-5B082F0A8D6F}"/>
              </a:ext>
            </a:extLst>
          </p:cNvPr>
          <p:cNvGrpSpPr/>
          <p:nvPr/>
        </p:nvGrpSpPr>
        <p:grpSpPr>
          <a:xfrm>
            <a:off x="2123945" y="3784332"/>
            <a:ext cx="1658199" cy="977681"/>
            <a:chOff x="4262894" y="2757813"/>
            <a:chExt cx="2884104" cy="977681"/>
          </a:xfrm>
        </p:grpSpPr>
        <p:grpSp>
          <p:nvGrpSpPr>
            <p:cNvPr id="42" name="Group 41">
              <a:extLst>
                <a:ext uri="{FF2B5EF4-FFF2-40B4-BE49-F238E27FC236}">
                  <a16:creationId xmlns:a16="http://schemas.microsoft.com/office/drawing/2014/main" id="{197C381A-97B1-DB4B-BDF7-A88578853C9C}"/>
                </a:ext>
              </a:extLst>
            </p:cNvPr>
            <p:cNvGrpSpPr/>
            <p:nvPr/>
          </p:nvGrpSpPr>
          <p:grpSpPr>
            <a:xfrm>
              <a:off x="4262894" y="2760394"/>
              <a:ext cx="1468980" cy="975100"/>
              <a:chOff x="4092413" y="2713499"/>
              <a:chExt cx="1468980" cy="975100"/>
            </a:xfrm>
          </p:grpSpPr>
          <p:cxnSp>
            <p:nvCxnSpPr>
              <p:cNvPr id="49" name="Straight Connector 48">
                <a:extLst>
                  <a:ext uri="{FF2B5EF4-FFF2-40B4-BE49-F238E27FC236}">
                    <a16:creationId xmlns:a16="http://schemas.microsoft.com/office/drawing/2014/main" id="{42DD4937-BBDC-A44B-B8E3-A8C8F95B48C7}"/>
                  </a:ext>
                </a:extLst>
              </p:cNvPr>
              <p:cNvCxnSpPr>
                <a:cxnSpLocks/>
              </p:cNvCxnSpPr>
              <p:nvPr/>
            </p:nvCxnSpPr>
            <p:spPr>
              <a:xfrm>
                <a:off x="4092413" y="30869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0" name="Minus 49">
                <a:extLst>
                  <a:ext uri="{FF2B5EF4-FFF2-40B4-BE49-F238E27FC236}">
                    <a16:creationId xmlns:a16="http://schemas.microsoft.com/office/drawing/2014/main" id="{B89070F5-03A1-C543-BAB9-DB21E6497F2F}"/>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inus 50">
                <a:extLst>
                  <a:ext uri="{FF2B5EF4-FFF2-40B4-BE49-F238E27FC236}">
                    <a16:creationId xmlns:a16="http://schemas.microsoft.com/office/drawing/2014/main" id="{58F47913-7621-204B-8527-311F802CED1E}"/>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inus 51">
                <a:extLst>
                  <a:ext uri="{FF2B5EF4-FFF2-40B4-BE49-F238E27FC236}">
                    <a16:creationId xmlns:a16="http://schemas.microsoft.com/office/drawing/2014/main" id="{CBE30A04-F44E-2F4E-895F-3CFB0C40AD84}"/>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inus 52">
                <a:extLst>
                  <a:ext uri="{FF2B5EF4-FFF2-40B4-BE49-F238E27FC236}">
                    <a16:creationId xmlns:a16="http://schemas.microsoft.com/office/drawing/2014/main" id="{CCF958D9-96B0-6243-AB39-6560083AFB18}"/>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ECB7D14C-93C0-9C43-9F5D-63EC2DD2339B}"/>
                </a:ext>
              </a:extLst>
            </p:cNvPr>
            <p:cNvGrpSpPr/>
            <p:nvPr/>
          </p:nvGrpSpPr>
          <p:grpSpPr>
            <a:xfrm>
              <a:off x="5678018" y="2757813"/>
              <a:ext cx="1468980" cy="975100"/>
              <a:chOff x="4092413" y="2713499"/>
              <a:chExt cx="1468980" cy="975100"/>
            </a:xfrm>
          </p:grpSpPr>
          <p:cxnSp>
            <p:nvCxnSpPr>
              <p:cNvPr id="44" name="Straight Connector 43">
                <a:extLst>
                  <a:ext uri="{FF2B5EF4-FFF2-40B4-BE49-F238E27FC236}">
                    <a16:creationId xmlns:a16="http://schemas.microsoft.com/office/drawing/2014/main" id="{3CC126DA-A66B-3F48-AEC9-B8643BEC97FE}"/>
                  </a:ext>
                </a:extLst>
              </p:cNvPr>
              <p:cNvCxnSpPr>
                <a:cxnSpLocks/>
              </p:cNvCxnSpPr>
              <p:nvPr/>
            </p:nvCxnSpPr>
            <p:spPr>
              <a:xfrm>
                <a:off x="4092413" y="3088037"/>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Minus 44">
                <a:extLst>
                  <a:ext uri="{FF2B5EF4-FFF2-40B4-BE49-F238E27FC236}">
                    <a16:creationId xmlns:a16="http://schemas.microsoft.com/office/drawing/2014/main" id="{E2B1E5F9-0C28-2B4B-866D-A656EBB7B7F7}"/>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inus 45">
                <a:extLst>
                  <a:ext uri="{FF2B5EF4-FFF2-40B4-BE49-F238E27FC236}">
                    <a16:creationId xmlns:a16="http://schemas.microsoft.com/office/drawing/2014/main" id="{4C80D790-142A-BE40-A04A-FE1A32419D7A}"/>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inus 46">
                <a:extLst>
                  <a:ext uri="{FF2B5EF4-FFF2-40B4-BE49-F238E27FC236}">
                    <a16:creationId xmlns:a16="http://schemas.microsoft.com/office/drawing/2014/main" id="{2C94C229-1AB3-6443-9579-4EF839731788}"/>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inus 47">
                <a:extLst>
                  <a:ext uri="{FF2B5EF4-FFF2-40B4-BE49-F238E27FC236}">
                    <a16:creationId xmlns:a16="http://schemas.microsoft.com/office/drawing/2014/main" id="{82C1B89B-4683-8D41-997E-F0354D971118}"/>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53">
            <a:extLst>
              <a:ext uri="{FF2B5EF4-FFF2-40B4-BE49-F238E27FC236}">
                <a16:creationId xmlns:a16="http://schemas.microsoft.com/office/drawing/2014/main" id="{8A600A75-5879-5044-A406-DFD6CC0E3CA6}"/>
              </a:ext>
            </a:extLst>
          </p:cNvPr>
          <p:cNvGrpSpPr/>
          <p:nvPr/>
        </p:nvGrpSpPr>
        <p:grpSpPr>
          <a:xfrm rot="10800000">
            <a:off x="2088568" y="4485463"/>
            <a:ext cx="1693575" cy="977681"/>
            <a:chOff x="4262894" y="2757813"/>
            <a:chExt cx="2884104" cy="977681"/>
          </a:xfrm>
        </p:grpSpPr>
        <p:grpSp>
          <p:nvGrpSpPr>
            <p:cNvPr id="55" name="Group 54">
              <a:extLst>
                <a:ext uri="{FF2B5EF4-FFF2-40B4-BE49-F238E27FC236}">
                  <a16:creationId xmlns:a16="http://schemas.microsoft.com/office/drawing/2014/main" id="{A7FC4855-08F1-2E4D-BF48-0B122240718C}"/>
                </a:ext>
              </a:extLst>
            </p:cNvPr>
            <p:cNvGrpSpPr/>
            <p:nvPr/>
          </p:nvGrpSpPr>
          <p:grpSpPr>
            <a:xfrm>
              <a:off x="4262894" y="2760394"/>
              <a:ext cx="1468980" cy="975100"/>
              <a:chOff x="4092413" y="2713499"/>
              <a:chExt cx="1468980" cy="975100"/>
            </a:xfrm>
          </p:grpSpPr>
          <p:cxnSp>
            <p:nvCxnSpPr>
              <p:cNvPr id="62" name="Straight Connector 61">
                <a:extLst>
                  <a:ext uri="{FF2B5EF4-FFF2-40B4-BE49-F238E27FC236}">
                    <a16:creationId xmlns:a16="http://schemas.microsoft.com/office/drawing/2014/main" id="{1A297672-47A4-EB4D-91DE-4F01544E8021}"/>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3" name="Minus 62">
                <a:extLst>
                  <a:ext uri="{FF2B5EF4-FFF2-40B4-BE49-F238E27FC236}">
                    <a16:creationId xmlns:a16="http://schemas.microsoft.com/office/drawing/2014/main" id="{EAF59BF2-A4A5-C64F-80FB-1B5E2A10CA1F}"/>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inus 63">
                <a:extLst>
                  <a:ext uri="{FF2B5EF4-FFF2-40B4-BE49-F238E27FC236}">
                    <a16:creationId xmlns:a16="http://schemas.microsoft.com/office/drawing/2014/main" id="{1F6F89E6-2494-B445-BEFC-A979C46199A2}"/>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inus 64">
                <a:extLst>
                  <a:ext uri="{FF2B5EF4-FFF2-40B4-BE49-F238E27FC236}">
                    <a16:creationId xmlns:a16="http://schemas.microsoft.com/office/drawing/2014/main" id="{9C478A69-C7AD-6C40-9602-02F0B76DA282}"/>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inus 65">
                <a:extLst>
                  <a:ext uri="{FF2B5EF4-FFF2-40B4-BE49-F238E27FC236}">
                    <a16:creationId xmlns:a16="http://schemas.microsoft.com/office/drawing/2014/main" id="{87ABE126-FCEA-114A-8B20-E60FD429257F}"/>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6A896DE9-0777-A943-B7C0-D2F0B8ABDC3C}"/>
                </a:ext>
              </a:extLst>
            </p:cNvPr>
            <p:cNvGrpSpPr/>
            <p:nvPr/>
          </p:nvGrpSpPr>
          <p:grpSpPr>
            <a:xfrm>
              <a:off x="5678018" y="2757813"/>
              <a:ext cx="1468980" cy="975100"/>
              <a:chOff x="4092413" y="2713499"/>
              <a:chExt cx="1468980" cy="975100"/>
            </a:xfrm>
          </p:grpSpPr>
          <p:cxnSp>
            <p:nvCxnSpPr>
              <p:cNvPr id="57" name="Straight Connector 56">
                <a:extLst>
                  <a:ext uri="{FF2B5EF4-FFF2-40B4-BE49-F238E27FC236}">
                    <a16:creationId xmlns:a16="http://schemas.microsoft.com/office/drawing/2014/main" id="{FF6AFD25-428A-0B43-B103-E604B56ABF5A}"/>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Minus 57">
                <a:extLst>
                  <a:ext uri="{FF2B5EF4-FFF2-40B4-BE49-F238E27FC236}">
                    <a16:creationId xmlns:a16="http://schemas.microsoft.com/office/drawing/2014/main" id="{4ED53138-C56E-8440-BE18-5F20FCAB3490}"/>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inus 58">
                <a:extLst>
                  <a:ext uri="{FF2B5EF4-FFF2-40B4-BE49-F238E27FC236}">
                    <a16:creationId xmlns:a16="http://schemas.microsoft.com/office/drawing/2014/main" id="{9301E7BD-BAC8-F648-A64B-EAB73EA216D9}"/>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inus 59">
                <a:extLst>
                  <a:ext uri="{FF2B5EF4-FFF2-40B4-BE49-F238E27FC236}">
                    <a16:creationId xmlns:a16="http://schemas.microsoft.com/office/drawing/2014/main" id="{D4904D86-ED8B-9743-B733-2DC8145691EE}"/>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inus 60">
                <a:extLst>
                  <a:ext uri="{FF2B5EF4-FFF2-40B4-BE49-F238E27FC236}">
                    <a16:creationId xmlns:a16="http://schemas.microsoft.com/office/drawing/2014/main" id="{D71923C6-8773-2B40-ACA8-CD80E862A06C}"/>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7" name="Straight Connector 66">
            <a:extLst>
              <a:ext uri="{FF2B5EF4-FFF2-40B4-BE49-F238E27FC236}">
                <a16:creationId xmlns:a16="http://schemas.microsoft.com/office/drawing/2014/main" id="{2CC9DC1C-50B4-4349-9704-79A415A7F9B4}"/>
              </a:ext>
            </a:extLst>
          </p:cNvPr>
          <p:cNvCxnSpPr>
            <a:cxnSpLocks/>
          </p:cNvCxnSpPr>
          <p:nvPr/>
        </p:nvCxnSpPr>
        <p:spPr>
          <a:xfrm>
            <a:off x="360207" y="4855526"/>
            <a:ext cx="1375595"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822B6BAE-4F78-8C48-B7DC-3B216F607C13}"/>
              </a:ext>
            </a:extLst>
          </p:cNvPr>
          <p:cNvGrpSpPr/>
          <p:nvPr/>
        </p:nvGrpSpPr>
        <p:grpSpPr>
          <a:xfrm>
            <a:off x="4184990" y="3298939"/>
            <a:ext cx="2177192" cy="977681"/>
            <a:chOff x="4913600" y="3204830"/>
            <a:chExt cx="2884104" cy="977681"/>
          </a:xfrm>
        </p:grpSpPr>
        <p:grpSp>
          <p:nvGrpSpPr>
            <p:cNvPr id="71" name="Group 70">
              <a:extLst>
                <a:ext uri="{FF2B5EF4-FFF2-40B4-BE49-F238E27FC236}">
                  <a16:creationId xmlns:a16="http://schemas.microsoft.com/office/drawing/2014/main" id="{146C5A3C-C58A-B541-81A7-B5964EAF8DA5}"/>
                </a:ext>
              </a:extLst>
            </p:cNvPr>
            <p:cNvGrpSpPr/>
            <p:nvPr/>
          </p:nvGrpSpPr>
          <p:grpSpPr>
            <a:xfrm>
              <a:off x="4913600" y="3204830"/>
              <a:ext cx="2884104" cy="977681"/>
              <a:chOff x="4262894" y="2757813"/>
              <a:chExt cx="2884104" cy="977681"/>
            </a:xfrm>
          </p:grpSpPr>
          <p:grpSp>
            <p:nvGrpSpPr>
              <p:cNvPr id="72" name="Group 71">
                <a:extLst>
                  <a:ext uri="{FF2B5EF4-FFF2-40B4-BE49-F238E27FC236}">
                    <a16:creationId xmlns:a16="http://schemas.microsoft.com/office/drawing/2014/main" id="{4D955C47-EE2D-A64B-A2F4-56FF793B3949}"/>
                  </a:ext>
                </a:extLst>
              </p:cNvPr>
              <p:cNvGrpSpPr/>
              <p:nvPr/>
            </p:nvGrpSpPr>
            <p:grpSpPr>
              <a:xfrm>
                <a:off x="4262894" y="2760394"/>
                <a:ext cx="1468980" cy="975100"/>
                <a:chOff x="4092413" y="2713499"/>
                <a:chExt cx="1468980" cy="975100"/>
              </a:xfrm>
            </p:grpSpPr>
            <p:cxnSp>
              <p:nvCxnSpPr>
                <p:cNvPr id="79" name="Straight Connector 78">
                  <a:extLst>
                    <a:ext uri="{FF2B5EF4-FFF2-40B4-BE49-F238E27FC236}">
                      <a16:creationId xmlns:a16="http://schemas.microsoft.com/office/drawing/2014/main" id="{59A2F651-1599-0444-A71A-C1B3791F19B0}"/>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0" name="Minus 79">
                  <a:extLst>
                    <a:ext uri="{FF2B5EF4-FFF2-40B4-BE49-F238E27FC236}">
                      <a16:creationId xmlns:a16="http://schemas.microsoft.com/office/drawing/2014/main" id="{7474E8AF-759A-9C4E-85CA-7C4EBC0889F3}"/>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inus 80">
                  <a:extLst>
                    <a:ext uri="{FF2B5EF4-FFF2-40B4-BE49-F238E27FC236}">
                      <a16:creationId xmlns:a16="http://schemas.microsoft.com/office/drawing/2014/main" id="{7F225829-116B-B148-BFB3-F64646380208}"/>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inus 81">
                  <a:extLst>
                    <a:ext uri="{FF2B5EF4-FFF2-40B4-BE49-F238E27FC236}">
                      <a16:creationId xmlns:a16="http://schemas.microsoft.com/office/drawing/2014/main" id="{21848018-DB0B-7F48-84AE-5DEFDE1C5A89}"/>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inus 82">
                  <a:extLst>
                    <a:ext uri="{FF2B5EF4-FFF2-40B4-BE49-F238E27FC236}">
                      <a16:creationId xmlns:a16="http://schemas.microsoft.com/office/drawing/2014/main" id="{6E159412-1161-234D-A29E-EABB7A958309}"/>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6FC71E51-FE27-7C4B-BA35-87BC9E7DB7FD}"/>
                  </a:ext>
                </a:extLst>
              </p:cNvPr>
              <p:cNvGrpSpPr/>
              <p:nvPr/>
            </p:nvGrpSpPr>
            <p:grpSpPr>
              <a:xfrm>
                <a:off x="5678018" y="2757813"/>
                <a:ext cx="1468980" cy="975100"/>
                <a:chOff x="4092413" y="2713499"/>
                <a:chExt cx="1468980" cy="975100"/>
              </a:xfrm>
            </p:grpSpPr>
            <p:cxnSp>
              <p:nvCxnSpPr>
                <p:cNvPr id="74" name="Straight Connector 73">
                  <a:extLst>
                    <a:ext uri="{FF2B5EF4-FFF2-40B4-BE49-F238E27FC236}">
                      <a16:creationId xmlns:a16="http://schemas.microsoft.com/office/drawing/2014/main" id="{B9F69871-E045-EE46-B959-5FC782A1A702}"/>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5" name="Minus 74">
                  <a:extLst>
                    <a:ext uri="{FF2B5EF4-FFF2-40B4-BE49-F238E27FC236}">
                      <a16:creationId xmlns:a16="http://schemas.microsoft.com/office/drawing/2014/main" id="{2F9F8CEF-1DBA-3846-82AE-9309CC58A57B}"/>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inus 75">
                  <a:extLst>
                    <a:ext uri="{FF2B5EF4-FFF2-40B4-BE49-F238E27FC236}">
                      <a16:creationId xmlns:a16="http://schemas.microsoft.com/office/drawing/2014/main" id="{1659CCBF-CAFA-9945-B7DF-F96EBD117D97}"/>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inus 76">
                  <a:extLst>
                    <a:ext uri="{FF2B5EF4-FFF2-40B4-BE49-F238E27FC236}">
                      <a16:creationId xmlns:a16="http://schemas.microsoft.com/office/drawing/2014/main" id="{814BC19F-A008-704B-80CF-6026028A5A31}"/>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inus 77">
                  <a:extLst>
                    <a:ext uri="{FF2B5EF4-FFF2-40B4-BE49-F238E27FC236}">
                      <a16:creationId xmlns:a16="http://schemas.microsoft.com/office/drawing/2014/main" id="{D305E6FE-7875-DC49-A57E-9991A0D1BE86}"/>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 name="Arrow: Right 25">
              <a:extLst>
                <a:ext uri="{FF2B5EF4-FFF2-40B4-BE49-F238E27FC236}">
                  <a16:creationId xmlns:a16="http://schemas.microsoft.com/office/drawing/2014/main" id="{47C163F6-5ED7-FE4E-A767-418FC738CBFF}"/>
                </a:ext>
              </a:extLst>
            </p:cNvPr>
            <p:cNvSpPr/>
            <p:nvPr/>
          </p:nvSpPr>
          <p:spPr>
            <a:xfrm>
              <a:off x="4942368" y="3675260"/>
              <a:ext cx="585380" cy="495301"/>
            </a:xfrm>
            <a:prstGeom prst="rightArrow">
              <a:avLst>
                <a:gd name="adj1" fmla="val 43742"/>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grpSp>
      <p:grpSp>
        <p:nvGrpSpPr>
          <p:cNvPr id="147" name="Group 146">
            <a:extLst>
              <a:ext uri="{FF2B5EF4-FFF2-40B4-BE49-F238E27FC236}">
                <a16:creationId xmlns:a16="http://schemas.microsoft.com/office/drawing/2014/main" id="{8FC1B833-300A-3946-AB55-4C6A1C535831}"/>
              </a:ext>
            </a:extLst>
          </p:cNvPr>
          <p:cNvGrpSpPr/>
          <p:nvPr/>
        </p:nvGrpSpPr>
        <p:grpSpPr>
          <a:xfrm>
            <a:off x="4199188" y="4668260"/>
            <a:ext cx="2137291" cy="977681"/>
            <a:chOff x="4882604" y="4967253"/>
            <a:chExt cx="2884104" cy="977681"/>
          </a:xfrm>
        </p:grpSpPr>
        <p:grpSp>
          <p:nvGrpSpPr>
            <p:cNvPr id="84" name="Group 83">
              <a:extLst>
                <a:ext uri="{FF2B5EF4-FFF2-40B4-BE49-F238E27FC236}">
                  <a16:creationId xmlns:a16="http://schemas.microsoft.com/office/drawing/2014/main" id="{BBDE4685-5114-E74E-A2A0-4E3771E6E3CF}"/>
                </a:ext>
              </a:extLst>
            </p:cNvPr>
            <p:cNvGrpSpPr/>
            <p:nvPr/>
          </p:nvGrpSpPr>
          <p:grpSpPr>
            <a:xfrm rot="10800000">
              <a:off x="4882604" y="4967253"/>
              <a:ext cx="2884104" cy="977681"/>
              <a:chOff x="4262894" y="2757813"/>
              <a:chExt cx="2884104" cy="977681"/>
            </a:xfrm>
          </p:grpSpPr>
          <p:grpSp>
            <p:nvGrpSpPr>
              <p:cNvPr id="85" name="Group 84">
                <a:extLst>
                  <a:ext uri="{FF2B5EF4-FFF2-40B4-BE49-F238E27FC236}">
                    <a16:creationId xmlns:a16="http://schemas.microsoft.com/office/drawing/2014/main" id="{F9ECCF32-3DB5-2C4C-B541-F56F855A4409}"/>
                  </a:ext>
                </a:extLst>
              </p:cNvPr>
              <p:cNvGrpSpPr/>
              <p:nvPr/>
            </p:nvGrpSpPr>
            <p:grpSpPr>
              <a:xfrm>
                <a:off x="4262894" y="2760394"/>
                <a:ext cx="1468980" cy="975100"/>
                <a:chOff x="4092413" y="2713499"/>
                <a:chExt cx="1468980" cy="975100"/>
              </a:xfrm>
            </p:grpSpPr>
            <p:cxnSp>
              <p:nvCxnSpPr>
                <p:cNvPr id="92" name="Straight Connector 91">
                  <a:extLst>
                    <a:ext uri="{FF2B5EF4-FFF2-40B4-BE49-F238E27FC236}">
                      <a16:creationId xmlns:a16="http://schemas.microsoft.com/office/drawing/2014/main" id="{6C2F30D5-37E8-534E-B5F4-C76A8D22FE61}"/>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3" name="Minus 92">
                  <a:extLst>
                    <a:ext uri="{FF2B5EF4-FFF2-40B4-BE49-F238E27FC236}">
                      <a16:creationId xmlns:a16="http://schemas.microsoft.com/office/drawing/2014/main" id="{739A3D66-0B3F-1C4F-9D01-464DB6B0EC01}"/>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inus 93">
                  <a:extLst>
                    <a:ext uri="{FF2B5EF4-FFF2-40B4-BE49-F238E27FC236}">
                      <a16:creationId xmlns:a16="http://schemas.microsoft.com/office/drawing/2014/main" id="{F003DB55-560B-E243-B826-2841CD1BFFB9}"/>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inus 94">
                  <a:extLst>
                    <a:ext uri="{FF2B5EF4-FFF2-40B4-BE49-F238E27FC236}">
                      <a16:creationId xmlns:a16="http://schemas.microsoft.com/office/drawing/2014/main" id="{2BD083F4-78AA-B740-BF9E-CB2650528CBE}"/>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inus 95">
                  <a:extLst>
                    <a:ext uri="{FF2B5EF4-FFF2-40B4-BE49-F238E27FC236}">
                      <a16:creationId xmlns:a16="http://schemas.microsoft.com/office/drawing/2014/main" id="{DCF9AE40-452B-9547-B731-254B0DF48414}"/>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7337A649-C11F-D34C-913A-97EDF1AB8AD8}"/>
                  </a:ext>
                </a:extLst>
              </p:cNvPr>
              <p:cNvGrpSpPr/>
              <p:nvPr/>
            </p:nvGrpSpPr>
            <p:grpSpPr>
              <a:xfrm>
                <a:off x="5678018" y="2757813"/>
                <a:ext cx="1468980" cy="975100"/>
                <a:chOff x="4092413" y="2713499"/>
                <a:chExt cx="1468980" cy="975100"/>
              </a:xfrm>
            </p:grpSpPr>
            <p:cxnSp>
              <p:nvCxnSpPr>
                <p:cNvPr id="87" name="Straight Connector 86">
                  <a:extLst>
                    <a:ext uri="{FF2B5EF4-FFF2-40B4-BE49-F238E27FC236}">
                      <a16:creationId xmlns:a16="http://schemas.microsoft.com/office/drawing/2014/main" id="{23012A25-014C-A54E-8F21-0EA89E8211D6}"/>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8" name="Minus 87">
                  <a:extLst>
                    <a:ext uri="{FF2B5EF4-FFF2-40B4-BE49-F238E27FC236}">
                      <a16:creationId xmlns:a16="http://schemas.microsoft.com/office/drawing/2014/main" id="{F1DEC634-1AC6-5E42-8029-23819D3A04D4}"/>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inus 88">
                  <a:extLst>
                    <a:ext uri="{FF2B5EF4-FFF2-40B4-BE49-F238E27FC236}">
                      <a16:creationId xmlns:a16="http://schemas.microsoft.com/office/drawing/2014/main" id="{FB2E5561-95B2-6C47-8F1E-FF4DEB15388E}"/>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inus 89">
                  <a:extLst>
                    <a:ext uri="{FF2B5EF4-FFF2-40B4-BE49-F238E27FC236}">
                      <a16:creationId xmlns:a16="http://schemas.microsoft.com/office/drawing/2014/main" id="{18355986-6CBC-BB48-AC93-F321C998DBE4}"/>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inus 90">
                  <a:extLst>
                    <a:ext uri="{FF2B5EF4-FFF2-40B4-BE49-F238E27FC236}">
                      <a16:creationId xmlns:a16="http://schemas.microsoft.com/office/drawing/2014/main" id="{EC8AF3FE-0598-5547-965C-ABF5DA4DA73E}"/>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Arrow: Left 24">
              <a:extLst>
                <a:ext uri="{FF2B5EF4-FFF2-40B4-BE49-F238E27FC236}">
                  <a16:creationId xmlns:a16="http://schemas.microsoft.com/office/drawing/2014/main" id="{AA75A8CB-148A-8344-8DFA-32ED894D8223}"/>
                </a:ext>
              </a:extLst>
            </p:cNvPr>
            <p:cNvSpPr/>
            <p:nvPr/>
          </p:nvSpPr>
          <p:spPr>
            <a:xfrm>
              <a:off x="7125389" y="4971461"/>
              <a:ext cx="633951"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a:t>
              </a:r>
            </a:p>
          </p:txBody>
        </p:sp>
      </p:grpSp>
      <p:grpSp>
        <p:nvGrpSpPr>
          <p:cNvPr id="149" name="Group 148">
            <a:extLst>
              <a:ext uri="{FF2B5EF4-FFF2-40B4-BE49-F238E27FC236}">
                <a16:creationId xmlns:a16="http://schemas.microsoft.com/office/drawing/2014/main" id="{45426A55-EEFB-444A-A9F3-7ED85140BAA1}"/>
              </a:ext>
            </a:extLst>
          </p:cNvPr>
          <p:cNvGrpSpPr/>
          <p:nvPr/>
        </p:nvGrpSpPr>
        <p:grpSpPr>
          <a:xfrm>
            <a:off x="6842912" y="2793250"/>
            <a:ext cx="2874470" cy="1248682"/>
            <a:chOff x="8635388" y="2637979"/>
            <a:chExt cx="3230981" cy="1248682"/>
          </a:xfrm>
        </p:grpSpPr>
        <p:grpSp>
          <p:nvGrpSpPr>
            <p:cNvPr id="98" name="Group 97">
              <a:extLst>
                <a:ext uri="{FF2B5EF4-FFF2-40B4-BE49-F238E27FC236}">
                  <a16:creationId xmlns:a16="http://schemas.microsoft.com/office/drawing/2014/main" id="{4DA82E9F-96E2-FA40-AAAB-E6F7AAFFC00F}"/>
                </a:ext>
              </a:extLst>
            </p:cNvPr>
            <p:cNvGrpSpPr/>
            <p:nvPr/>
          </p:nvGrpSpPr>
          <p:grpSpPr>
            <a:xfrm>
              <a:off x="8635388" y="2637979"/>
              <a:ext cx="2884104" cy="977681"/>
              <a:chOff x="4262894" y="2757813"/>
              <a:chExt cx="2884104" cy="977681"/>
            </a:xfrm>
          </p:grpSpPr>
          <p:grpSp>
            <p:nvGrpSpPr>
              <p:cNvPr id="99" name="Group 98">
                <a:extLst>
                  <a:ext uri="{FF2B5EF4-FFF2-40B4-BE49-F238E27FC236}">
                    <a16:creationId xmlns:a16="http://schemas.microsoft.com/office/drawing/2014/main" id="{E743FFF7-7922-164B-81DD-6958F687A5C4}"/>
                  </a:ext>
                </a:extLst>
              </p:cNvPr>
              <p:cNvGrpSpPr/>
              <p:nvPr/>
            </p:nvGrpSpPr>
            <p:grpSpPr>
              <a:xfrm>
                <a:off x="4262894" y="2760394"/>
                <a:ext cx="1468980" cy="975100"/>
                <a:chOff x="4092413" y="2713499"/>
                <a:chExt cx="1468980" cy="975100"/>
              </a:xfrm>
            </p:grpSpPr>
            <p:cxnSp>
              <p:nvCxnSpPr>
                <p:cNvPr id="106" name="Straight Connector 105">
                  <a:extLst>
                    <a:ext uri="{FF2B5EF4-FFF2-40B4-BE49-F238E27FC236}">
                      <a16:creationId xmlns:a16="http://schemas.microsoft.com/office/drawing/2014/main" id="{76C331FD-CC99-8644-A7EB-782F26909338}"/>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7" name="Minus 106">
                  <a:extLst>
                    <a:ext uri="{FF2B5EF4-FFF2-40B4-BE49-F238E27FC236}">
                      <a16:creationId xmlns:a16="http://schemas.microsoft.com/office/drawing/2014/main" id="{210217F4-109C-2D45-8AB2-87A61CF29332}"/>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inus 107">
                  <a:extLst>
                    <a:ext uri="{FF2B5EF4-FFF2-40B4-BE49-F238E27FC236}">
                      <a16:creationId xmlns:a16="http://schemas.microsoft.com/office/drawing/2014/main" id="{85C85735-6491-0E44-BAF2-5B2A6D0A806C}"/>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inus 108">
                  <a:extLst>
                    <a:ext uri="{FF2B5EF4-FFF2-40B4-BE49-F238E27FC236}">
                      <a16:creationId xmlns:a16="http://schemas.microsoft.com/office/drawing/2014/main" id="{DD95D953-3B8D-3F41-B07C-F8CA43C3C9C4}"/>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inus 109">
                  <a:extLst>
                    <a:ext uri="{FF2B5EF4-FFF2-40B4-BE49-F238E27FC236}">
                      <a16:creationId xmlns:a16="http://schemas.microsoft.com/office/drawing/2014/main" id="{0CC43AA5-651E-ED4B-B496-4331141F38C0}"/>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101E9C95-610B-3F4A-AFA6-1006E4049A63}"/>
                  </a:ext>
                </a:extLst>
              </p:cNvPr>
              <p:cNvGrpSpPr/>
              <p:nvPr/>
            </p:nvGrpSpPr>
            <p:grpSpPr>
              <a:xfrm>
                <a:off x="5678018" y="2757813"/>
                <a:ext cx="1468980" cy="975100"/>
                <a:chOff x="4092413" y="2713499"/>
                <a:chExt cx="1468980" cy="975100"/>
              </a:xfrm>
            </p:grpSpPr>
            <p:cxnSp>
              <p:nvCxnSpPr>
                <p:cNvPr id="101" name="Straight Connector 100">
                  <a:extLst>
                    <a:ext uri="{FF2B5EF4-FFF2-40B4-BE49-F238E27FC236}">
                      <a16:creationId xmlns:a16="http://schemas.microsoft.com/office/drawing/2014/main" id="{E8BD41DA-7444-8C45-945C-74C03C08B76B}"/>
                    </a:ext>
                  </a:extLst>
                </p:cNvPr>
                <p:cNvCxnSpPr>
                  <a:cxnSpLocks/>
                </p:cNvCxnSpPr>
                <p:nvPr/>
              </p:nvCxnSpPr>
              <p:spPr>
                <a:xfrm>
                  <a:off x="4092413" y="30797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2" name="Minus 101">
                  <a:extLst>
                    <a:ext uri="{FF2B5EF4-FFF2-40B4-BE49-F238E27FC236}">
                      <a16:creationId xmlns:a16="http://schemas.microsoft.com/office/drawing/2014/main" id="{59E9EBA4-B331-D24F-B8E2-C084ADA1E28F}"/>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inus 102">
                  <a:extLst>
                    <a:ext uri="{FF2B5EF4-FFF2-40B4-BE49-F238E27FC236}">
                      <a16:creationId xmlns:a16="http://schemas.microsoft.com/office/drawing/2014/main" id="{96C3ABF7-43CF-F14B-8C51-A0B5DC358F3B}"/>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inus 103">
                  <a:extLst>
                    <a:ext uri="{FF2B5EF4-FFF2-40B4-BE49-F238E27FC236}">
                      <a16:creationId xmlns:a16="http://schemas.microsoft.com/office/drawing/2014/main" id="{3F6C9DBC-4570-834E-8FF0-8894BA22CE1D}"/>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inus 104">
                  <a:extLst>
                    <a:ext uri="{FF2B5EF4-FFF2-40B4-BE49-F238E27FC236}">
                      <a16:creationId xmlns:a16="http://schemas.microsoft.com/office/drawing/2014/main" id="{EBEE37CE-2DCE-C945-A1D7-32005DC7A2B0}"/>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3" name="Arrow: Right 25">
              <a:extLst>
                <a:ext uri="{FF2B5EF4-FFF2-40B4-BE49-F238E27FC236}">
                  <a16:creationId xmlns:a16="http://schemas.microsoft.com/office/drawing/2014/main" id="{5E513F47-A1B5-754F-A292-3CD7D0C26550}"/>
                </a:ext>
              </a:extLst>
            </p:cNvPr>
            <p:cNvSpPr/>
            <p:nvPr/>
          </p:nvSpPr>
          <p:spPr>
            <a:xfrm>
              <a:off x="8656442" y="3115197"/>
              <a:ext cx="585380" cy="495301"/>
            </a:xfrm>
            <a:prstGeom prst="rightArrow">
              <a:avLst>
                <a:gd name="adj1" fmla="val 43742"/>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sp>
          <p:nvSpPr>
            <p:cNvPr id="145" name="Minus 144">
              <a:extLst>
                <a:ext uri="{FF2B5EF4-FFF2-40B4-BE49-F238E27FC236}">
                  <a16:creationId xmlns:a16="http://schemas.microsoft.com/office/drawing/2014/main" id="{B6FCD422-96FA-4B49-9872-74F2D2CD3871}"/>
                </a:ext>
              </a:extLst>
            </p:cNvPr>
            <p:cNvSpPr/>
            <p:nvPr/>
          </p:nvSpPr>
          <p:spPr>
            <a:xfrm>
              <a:off x="8916054" y="2930760"/>
              <a:ext cx="2950315" cy="955901"/>
            </a:xfrm>
            <a:prstGeom prst="mathMinus">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625F77B7-3D6D-2744-9409-4BCE05A4D1B5}"/>
              </a:ext>
            </a:extLst>
          </p:cNvPr>
          <p:cNvGrpSpPr/>
          <p:nvPr/>
        </p:nvGrpSpPr>
        <p:grpSpPr>
          <a:xfrm>
            <a:off x="6558563" y="4818446"/>
            <a:ext cx="2831879" cy="1212266"/>
            <a:chOff x="8198854" y="5099634"/>
            <a:chExt cx="3173631" cy="1212266"/>
          </a:xfrm>
        </p:grpSpPr>
        <p:grpSp>
          <p:nvGrpSpPr>
            <p:cNvPr id="111" name="Group 110">
              <a:extLst>
                <a:ext uri="{FF2B5EF4-FFF2-40B4-BE49-F238E27FC236}">
                  <a16:creationId xmlns:a16="http://schemas.microsoft.com/office/drawing/2014/main" id="{3B83B948-E806-2A42-AF78-94AE1CB08049}"/>
                </a:ext>
              </a:extLst>
            </p:cNvPr>
            <p:cNvGrpSpPr/>
            <p:nvPr/>
          </p:nvGrpSpPr>
          <p:grpSpPr>
            <a:xfrm rot="10800000">
              <a:off x="8488381" y="5334219"/>
              <a:ext cx="2884104" cy="977681"/>
              <a:chOff x="4262894" y="2757813"/>
              <a:chExt cx="2884104" cy="977681"/>
            </a:xfrm>
          </p:grpSpPr>
          <p:grpSp>
            <p:nvGrpSpPr>
              <p:cNvPr id="112" name="Group 111">
                <a:extLst>
                  <a:ext uri="{FF2B5EF4-FFF2-40B4-BE49-F238E27FC236}">
                    <a16:creationId xmlns:a16="http://schemas.microsoft.com/office/drawing/2014/main" id="{161F7D70-6ECA-0242-AC79-B12AAB6448F0}"/>
                  </a:ext>
                </a:extLst>
              </p:cNvPr>
              <p:cNvGrpSpPr/>
              <p:nvPr/>
            </p:nvGrpSpPr>
            <p:grpSpPr>
              <a:xfrm>
                <a:off x="4262894" y="2760394"/>
                <a:ext cx="1468980" cy="975100"/>
                <a:chOff x="4092413" y="2713499"/>
                <a:chExt cx="1468980" cy="975100"/>
              </a:xfrm>
            </p:grpSpPr>
            <p:cxnSp>
              <p:nvCxnSpPr>
                <p:cNvPr id="119" name="Straight Connector 118">
                  <a:extLst>
                    <a:ext uri="{FF2B5EF4-FFF2-40B4-BE49-F238E27FC236}">
                      <a16:creationId xmlns:a16="http://schemas.microsoft.com/office/drawing/2014/main" id="{50AC5103-ABC2-224C-8EC1-207F8744BA36}"/>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0" name="Minus 119">
                  <a:extLst>
                    <a:ext uri="{FF2B5EF4-FFF2-40B4-BE49-F238E27FC236}">
                      <a16:creationId xmlns:a16="http://schemas.microsoft.com/office/drawing/2014/main" id="{88D8BBB0-1F4D-B64B-8432-A8B2E3A8E02E}"/>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inus 120">
                  <a:extLst>
                    <a:ext uri="{FF2B5EF4-FFF2-40B4-BE49-F238E27FC236}">
                      <a16:creationId xmlns:a16="http://schemas.microsoft.com/office/drawing/2014/main" id="{057482DD-F105-A145-9916-848121AE6762}"/>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inus 121">
                  <a:extLst>
                    <a:ext uri="{FF2B5EF4-FFF2-40B4-BE49-F238E27FC236}">
                      <a16:creationId xmlns:a16="http://schemas.microsoft.com/office/drawing/2014/main" id="{91CF7411-0294-764C-A2D6-C827E4C7918F}"/>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inus 122">
                  <a:extLst>
                    <a:ext uri="{FF2B5EF4-FFF2-40B4-BE49-F238E27FC236}">
                      <a16:creationId xmlns:a16="http://schemas.microsoft.com/office/drawing/2014/main" id="{AEE5397C-A486-9148-A8F5-717ED1EC748A}"/>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04775D97-49BB-804A-9B4E-64E0F47536BD}"/>
                  </a:ext>
                </a:extLst>
              </p:cNvPr>
              <p:cNvGrpSpPr/>
              <p:nvPr/>
            </p:nvGrpSpPr>
            <p:grpSpPr>
              <a:xfrm>
                <a:off x="5678018" y="2757813"/>
                <a:ext cx="1468980" cy="975100"/>
                <a:chOff x="4092413" y="2713499"/>
                <a:chExt cx="1468980" cy="975100"/>
              </a:xfrm>
            </p:grpSpPr>
            <p:cxnSp>
              <p:nvCxnSpPr>
                <p:cNvPr id="114" name="Straight Connector 113">
                  <a:extLst>
                    <a:ext uri="{FF2B5EF4-FFF2-40B4-BE49-F238E27FC236}">
                      <a16:creationId xmlns:a16="http://schemas.microsoft.com/office/drawing/2014/main" id="{FBB9707C-8EA9-D140-B7BF-4E318EB89EF9}"/>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5" name="Minus 114">
                  <a:extLst>
                    <a:ext uri="{FF2B5EF4-FFF2-40B4-BE49-F238E27FC236}">
                      <a16:creationId xmlns:a16="http://schemas.microsoft.com/office/drawing/2014/main" id="{FEAE0474-7FD3-8648-A377-F11E6B079554}"/>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inus 115">
                  <a:extLst>
                    <a:ext uri="{FF2B5EF4-FFF2-40B4-BE49-F238E27FC236}">
                      <a16:creationId xmlns:a16="http://schemas.microsoft.com/office/drawing/2014/main" id="{880BBDF4-6051-C545-A347-123EBEB60F02}"/>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inus 116">
                  <a:extLst>
                    <a:ext uri="{FF2B5EF4-FFF2-40B4-BE49-F238E27FC236}">
                      <a16:creationId xmlns:a16="http://schemas.microsoft.com/office/drawing/2014/main" id="{85310DD9-EB07-C44C-9799-9E0A04DD9909}"/>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inus 117">
                  <a:extLst>
                    <a:ext uri="{FF2B5EF4-FFF2-40B4-BE49-F238E27FC236}">
                      <a16:creationId xmlns:a16="http://schemas.microsoft.com/office/drawing/2014/main" id="{DAF590DB-8BD8-D447-8EDC-5EFAFB4F47D1}"/>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4" name="Arrow: Left 24">
              <a:extLst>
                <a:ext uri="{FF2B5EF4-FFF2-40B4-BE49-F238E27FC236}">
                  <a16:creationId xmlns:a16="http://schemas.microsoft.com/office/drawing/2014/main" id="{F60FF8C2-932A-9940-9ED6-CA585957991A}"/>
                </a:ext>
              </a:extLst>
            </p:cNvPr>
            <p:cNvSpPr/>
            <p:nvPr/>
          </p:nvSpPr>
          <p:spPr>
            <a:xfrm>
              <a:off x="10763510" y="5336674"/>
              <a:ext cx="595800"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a:t>
              </a:r>
            </a:p>
          </p:txBody>
        </p:sp>
        <p:sp>
          <p:nvSpPr>
            <p:cNvPr id="146" name="Minus 145">
              <a:extLst>
                <a:ext uri="{FF2B5EF4-FFF2-40B4-BE49-F238E27FC236}">
                  <a16:creationId xmlns:a16="http://schemas.microsoft.com/office/drawing/2014/main" id="{B7145AA7-42A5-F749-AF60-0178315F133E}"/>
                </a:ext>
              </a:extLst>
            </p:cNvPr>
            <p:cNvSpPr/>
            <p:nvPr/>
          </p:nvSpPr>
          <p:spPr>
            <a:xfrm>
              <a:off x="8198854" y="5099634"/>
              <a:ext cx="2950315" cy="955901"/>
            </a:xfrm>
            <a:prstGeom prst="mathMinus">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B33EA00B-C057-594D-B5A1-51D26D0B5EC8}"/>
              </a:ext>
            </a:extLst>
          </p:cNvPr>
          <p:cNvGrpSpPr/>
          <p:nvPr/>
        </p:nvGrpSpPr>
        <p:grpSpPr>
          <a:xfrm>
            <a:off x="9839810" y="2430892"/>
            <a:ext cx="1458007" cy="1599962"/>
            <a:chOff x="10459933" y="2586022"/>
            <a:chExt cx="1723013" cy="1762460"/>
          </a:xfrm>
        </p:grpSpPr>
        <p:grpSp>
          <p:nvGrpSpPr>
            <p:cNvPr id="151" name="Group 150">
              <a:extLst>
                <a:ext uri="{FF2B5EF4-FFF2-40B4-BE49-F238E27FC236}">
                  <a16:creationId xmlns:a16="http://schemas.microsoft.com/office/drawing/2014/main" id="{654CA8A1-DF9E-2F44-AB60-CD4D65C64E80}"/>
                </a:ext>
              </a:extLst>
            </p:cNvPr>
            <p:cNvGrpSpPr/>
            <p:nvPr/>
          </p:nvGrpSpPr>
          <p:grpSpPr>
            <a:xfrm>
              <a:off x="10635104" y="2586022"/>
              <a:ext cx="1547842" cy="1248682"/>
              <a:chOff x="8635388" y="2637979"/>
              <a:chExt cx="3230981" cy="1248682"/>
            </a:xfrm>
          </p:grpSpPr>
          <p:grpSp>
            <p:nvGrpSpPr>
              <p:cNvPr id="152" name="Group 151">
                <a:extLst>
                  <a:ext uri="{FF2B5EF4-FFF2-40B4-BE49-F238E27FC236}">
                    <a16:creationId xmlns:a16="http://schemas.microsoft.com/office/drawing/2014/main" id="{294AFF71-9491-2043-A25A-A33EB7944741}"/>
                  </a:ext>
                </a:extLst>
              </p:cNvPr>
              <p:cNvGrpSpPr/>
              <p:nvPr/>
            </p:nvGrpSpPr>
            <p:grpSpPr>
              <a:xfrm>
                <a:off x="8635388" y="2637979"/>
                <a:ext cx="2884104" cy="977681"/>
                <a:chOff x="4262894" y="2757813"/>
                <a:chExt cx="2884104" cy="977681"/>
              </a:xfrm>
            </p:grpSpPr>
            <p:grpSp>
              <p:nvGrpSpPr>
                <p:cNvPr id="155" name="Group 154">
                  <a:extLst>
                    <a:ext uri="{FF2B5EF4-FFF2-40B4-BE49-F238E27FC236}">
                      <a16:creationId xmlns:a16="http://schemas.microsoft.com/office/drawing/2014/main" id="{75DA99E1-ADD2-9F4B-BF41-EBC409ECA909}"/>
                    </a:ext>
                  </a:extLst>
                </p:cNvPr>
                <p:cNvGrpSpPr/>
                <p:nvPr/>
              </p:nvGrpSpPr>
              <p:grpSpPr>
                <a:xfrm>
                  <a:off x="4262894" y="2760394"/>
                  <a:ext cx="1468980" cy="975100"/>
                  <a:chOff x="4092413" y="2713499"/>
                  <a:chExt cx="1468980" cy="975100"/>
                </a:xfrm>
              </p:grpSpPr>
              <p:cxnSp>
                <p:nvCxnSpPr>
                  <p:cNvPr id="162" name="Straight Connector 161">
                    <a:extLst>
                      <a:ext uri="{FF2B5EF4-FFF2-40B4-BE49-F238E27FC236}">
                        <a16:creationId xmlns:a16="http://schemas.microsoft.com/office/drawing/2014/main" id="{7C7D9EA4-7B4F-864E-90AD-F76AF111ED67}"/>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3" name="Minus 162">
                    <a:extLst>
                      <a:ext uri="{FF2B5EF4-FFF2-40B4-BE49-F238E27FC236}">
                        <a16:creationId xmlns:a16="http://schemas.microsoft.com/office/drawing/2014/main" id="{1CC9991C-4000-8D44-9361-C4FA6E5C8E2F}"/>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inus 163">
                    <a:extLst>
                      <a:ext uri="{FF2B5EF4-FFF2-40B4-BE49-F238E27FC236}">
                        <a16:creationId xmlns:a16="http://schemas.microsoft.com/office/drawing/2014/main" id="{92BCA051-C5BB-9049-AE45-BC68A1D55EDD}"/>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inus 164">
                    <a:extLst>
                      <a:ext uri="{FF2B5EF4-FFF2-40B4-BE49-F238E27FC236}">
                        <a16:creationId xmlns:a16="http://schemas.microsoft.com/office/drawing/2014/main" id="{71243E8F-DE69-4B48-B13F-38B71A3645F5}"/>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inus 165">
                    <a:extLst>
                      <a:ext uri="{FF2B5EF4-FFF2-40B4-BE49-F238E27FC236}">
                        <a16:creationId xmlns:a16="http://schemas.microsoft.com/office/drawing/2014/main" id="{B05F54D8-801E-CB43-A0C4-77F7D9B638FD}"/>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91BEFE91-F301-D846-ABEB-0B202BF48F87}"/>
                    </a:ext>
                  </a:extLst>
                </p:cNvPr>
                <p:cNvGrpSpPr/>
                <p:nvPr/>
              </p:nvGrpSpPr>
              <p:grpSpPr>
                <a:xfrm>
                  <a:off x="5678018" y="2757813"/>
                  <a:ext cx="1468980" cy="975100"/>
                  <a:chOff x="4092413" y="2713499"/>
                  <a:chExt cx="1468980" cy="975100"/>
                </a:xfrm>
              </p:grpSpPr>
              <p:cxnSp>
                <p:nvCxnSpPr>
                  <p:cNvPr id="157" name="Straight Connector 156">
                    <a:extLst>
                      <a:ext uri="{FF2B5EF4-FFF2-40B4-BE49-F238E27FC236}">
                        <a16:creationId xmlns:a16="http://schemas.microsoft.com/office/drawing/2014/main" id="{CDED52DF-5AFE-E645-9EFE-ABDA38E2B637}"/>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8" name="Minus 157">
                    <a:extLst>
                      <a:ext uri="{FF2B5EF4-FFF2-40B4-BE49-F238E27FC236}">
                        <a16:creationId xmlns:a16="http://schemas.microsoft.com/office/drawing/2014/main" id="{E6881D15-2D02-DA44-B1D5-BF50CF89C50F}"/>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inus 158">
                    <a:extLst>
                      <a:ext uri="{FF2B5EF4-FFF2-40B4-BE49-F238E27FC236}">
                        <a16:creationId xmlns:a16="http://schemas.microsoft.com/office/drawing/2014/main" id="{B971CE81-819E-6C43-A97E-5639768ABC95}"/>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inus 159">
                    <a:extLst>
                      <a:ext uri="{FF2B5EF4-FFF2-40B4-BE49-F238E27FC236}">
                        <a16:creationId xmlns:a16="http://schemas.microsoft.com/office/drawing/2014/main" id="{A4560D4B-48DD-1549-9708-22134D55F3EC}"/>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inus 160">
                    <a:extLst>
                      <a:ext uri="{FF2B5EF4-FFF2-40B4-BE49-F238E27FC236}">
                        <a16:creationId xmlns:a16="http://schemas.microsoft.com/office/drawing/2014/main" id="{C4D71106-41C3-0248-B7A0-9383B4E8D733}"/>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3" name="Arrow: Right 25">
                <a:extLst>
                  <a:ext uri="{FF2B5EF4-FFF2-40B4-BE49-F238E27FC236}">
                    <a16:creationId xmlns:a16="http://schemas.microsoft.com/office/drawing/2014/main" id="{B7A3D059-F0BF-2C49-A6CB-2033030E2F1D}"/>
                  </a:ext>
                </a:extLst>
              </p:cNvPr>
              <p:cNvSpPr/>
              <p:nvPr/>
            </p:nvSpPr>
            <p:spPr>
              <a:xfrm>
                <a:off x="8656442" y="3115197"/>
                <a:ext cx="585380" cy="495301"/>
              </a:xfrm>
              <a:prstGeom prst="rightArrow">
                <a:avLst>
                  <a:gd name="adj1" fmla="val 43742"/>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sp>
            <p:nvSpPr>
              <p:cNvPr id="154" name="Minus 153">
                <a:extLst>
                  <a:ext uri="{FF2B5EF4-FFF2-40B4-BE49-F238E27FC236}">
                    <a16:creationId xmlns:a16="http://schemas.microsoft.com/office/drawing/2014/main" id="{FB6D3C08-5534-4944-B457-AA573636D0A1}"/>
                  </a:ext>
                </a:extLst>
              </p:cNvPr>
              <p:cNvSpPr/>
              <p:nvPr/>
            </p:nvSpPr>
            <p:spPr>
              <a:xfrm>
                <a:off x="8916054" y="2930760"/>
                <a:ext cx="2950315" cy="955901"/>
              </a:xfrm>
              <a:prstGeom prst="mathMinus">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32F4D33E-CC2D-754A-9E1D-20024CF4C02C}"/>
                </a:ext>
              </a:extLst>
            </p:cNvPr>
            <p:cNvGrpSpPr/>
            <p:nvPr/>
          </p:nvGrpSpPr>
          <p:grpSpPr>
            <a:xfrm>
              <a:off x="10459933" y="3136216"/>
              <a:ext cx="1559381" cy="1212266"/>
              <a:chOff x="8198854" y="5099634"/>
              <a:chExt cx="3173631" cy="1212266"/>
            </a:xfrm>
          </p:grpSpPr>
          <p:grpSp>
            <p:nvGrpSpPr>
              <p:cNvPr id="168" name="Group 167">
                <a:extLst>
                  <a:ext uri="{FF2B5EF4-FFF2-40B4-BE49-F238E27FC236}">
                    <a16:creationId xmlns:a16="http://schemas.microsoft.com/office/drawing/2014/main" id="{895E39E4-0417-434B-901B-D2DEE3F94C97}"/>
                  </a:ext>
                </a:extLst>
              </p:cNvPr>
              <p:cNvGrpSpPr/>
              <p:nvPr/>
            </p:nvGrpSpPr>
            <p:grpSpPr>
              <a:xfrm rot="10800000">
                <a:off x="8488381" y="5334219"/>
                <a:ext cx="2884104" cy="977681"/>
                <a:chOff x="4262894" y="2757813"/>
                <a:chExt cx="2884104" cy="977681"/>
              </a:xfrm>
            </p:grpSpPr>
            <p:grpSp>
              <p:nvGrpSpPr>
                <p:cNvPr id="171" name="Group 170">
                  <a:extLst>
                    <a:ext uri="{FF2B5EF4-FFF2-40B4-BE49-F238E27FC236}">
                      <a16:creationId xmlns:a16="http://schemas.microsoft.com/office/drawing/2014/main" id="{A06ACEE1-27D3-A743-9E57-DE904558F534}"/>
                    </a:ext>
                  </a:extLst>
                </p:cNvPr>
                <p:cNvGrpSpPr/>
                <p:nvPr/>
              </p:nvGrpSpPr>
              <p:grpSpPr>
                <a:xfrm>
                  <a:off x="4262894" y="2760394"/>
                  <a:ext cx="1468980" cy="975100"/>
                  <a:chOff x="4092413" y="2713499"/>
                  <a:chExt cx="1468980" cy="975100"/>
                </a:xfrm>
              </p:grpSpPr>
              <p:cxnSp>
                <p:nvCxnSpPr>
                  <p:cNvPr id="178" name="Straight Connector 177">
                    <a:extLst>
                      <a:ext uri="{FF2B5EF4-FFF2-40B4-BE49-F238E27FC236}">
                        <a16:creationId xmlns:a16="http://schemas.microsoft.com/office/drawing/2014/main" id="{A75DD5E3-A383-CF49-9DE3-7A6B792AE007}"/>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9" name="Minus 178">
                    <a:extLst>
                      <a:ext uri="{FF2B5EF4-FFF2-40B4-BE49-F238E27FC236}">
                        <a16:creationId xmlns:a16="http://schemas.microsoft.com/office/drawing/2014/main" id="{91F9C3DF-A5C0-D846-A293-CC3E32D072E7}"/>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inus 179">
                    <a:extLst>
                      <a:ext uri="{FF2B5EF4-FFF2-40B4-BE49-F238E27FC236}">
                        <a16:creationId xmlns:a16="http://schemas.microsoft.com/office/drawing/2014/main" id="{4A998DCC-E29D-7545-A1F5-670608E66B2A}"/>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Minus 180">
                    <a:extLst>
                      <a:ext uri="{FF2B5EF4-FFF2-40B4-BE49-F238E27FC236}">
                        <a16:creationId xmlns:a16="http://schemas.microsoft.com/office/drawing/2014/main" id="{92EE2C24-77E9-224B-B1CC-655EFEC80488}"/>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inus 181">
                    <a:extLst>
                      <a:ext uri="{FF2B5EF4-FFF2-40B4-BE49-F238E27FC236}">
                        <a16:creationId xmlns:a16="http://schemas.microsoft.com/office/drawing/2014/main" id="{45D1F9E4-2657-A547-B960-7D125B87DC96}"/>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CC274AC0-39EA-E249-895B-6BDDC64BFC06}"/>
                    </a:ext>
                  </a:extLst>
                </p:cNvPr>
                <p:cNvGrpSpPr/>
                <p:nvPr/>
              </p:nvGrpSpPr>
              <p:grpSpPr>
                <a:xfrm>
                  <a:off x="5678018" y="2757813"/>
                  <a:ext cx="1468980" cy="975100"/>
                  <a:chOff x="4092413" y="2713499"/>
                  <a:chExt cx="1468980" cy="975100"/>
                </a:xfrm>
              </p:grpSpPr>
              <p:cxnSp>
                <p:nvCxnSpPr>
                  <p:cNvPr id="173" name="Straight Connector 172">
                    <a:extLst>
                      <a:ext uri="{FF2B5EF4-FFF2-40B4-BE49-F238E27FC236}">
                        <a16:creationId xmlns:a16="http://schemas.microsoft.com/office/drawing/2014/main" id="{4A5C754B-A67A-6545-856B-7F5BD7CB1CF3}"/>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4" name="Minus 173">
                    <a:extLst>
                      <a:ext uri="{FF2B5EF4-FFF2-40B4-BE49-F238E27FC236}">
                        <a16:creationId xmlns:a16="http://schemas.microsoft.com/office/drawing/2014/main" id="{27951D0F-8B93-2043-B813-1EC280A4A164}"/>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inus 174">
                    <a:extLst>
                      <a:ext uri="{FF2B5EF4-FFF2-40B4-BE49-F238E27FC236}">
                        <a16:creationId xmlns:a16="http://schemas.microsoft.com/office/drawing/2014/main" id="{E0A62169-D754-0C48-B198-28E66337A826}"/>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inus 175">
                    <a:extLst>
                      <a:ext uri="{FF2B5EF4-FFF2-40B4-BE49-F238E27FC236}">
                        <a16:creationId xmlns:a16="http://schemas.microsoft.com/office/drawing/2014/main" id="{722ED933-3769-724E-A7C5-5B5F74CBE43B}"/>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Minus 176">
                    <a:extLst>
                      <a:ext uri="{FF2B5EF4-FFF2-40B4-BE49-F238E27FC236}">
                        <a16:creationId xmlns:a16="http://schemas.microsoft.com/office/drawing/2014/main" id="{2317B587-4462-824A-A3FA-B16A45B421F0}"/>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 name="Arrow: Left 24">
                <a:extLst>
                  <a:ext uri="{FF2B5EF4-FFF2-40B4-BE49-F238E27FC236}">
                    <a16:creationId xmlns:a16="http://schemas.microsoft.com/office/drawing/2014/main" id="{6015D579-3389-CB43-B9BD-852938BB454C}"/>
                  </a:ext>
                </a:extLst>
              </p:cNvPr>
              <p:cNvSpPr/>
              <p:nvPr/>
            </p:nvSpPr>
            <p:spPr>
              <a:xfrm>
                <a:off x="10763510" y="5336674"/>
                <a:ext cx="595800"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a:t>
                </a:r>
              </a:p>
            </p:txBody>
          </p:sp>
          <p:sp>
            <p:nvSpPr>
              <p:cNvPr id="170" name="Minus 169">
                <a:extLst>
                  <a:ext uri="{FF2B5EF4-FFF2-40B4-BE49-F238E27FC236}">
                    <a16:creationId xmlns:a16="http://schemas.microsoft.com/office/drawing/2014/main" id="{61DD30D1-C444-B04B-96DC-961F007EC7FB}"/>
                  </a:ext>
                </a:extLst>
              </p:cNvPr>
              <p:cNvSpPr/>
              <p:nvPr/>
            </p:nvSpPr>
            <p:spPr>
              <a:xfrm>
                <a:off x="8198854" y="5099634"/>
                <a:ext cx="2950315" cy="955901"/>
              </a:xfrm>
              <a:prstGeom prst="mathMinus">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3" name="TextBox 182">
            <a:extLst>
              <a:ext uri="{FF2B5EF4-FFF2-40B4-BE49-F238E27FC236}">
                <a16:creationId xmlns:a16="http://schemas.microsoft.com/office/drawing/2014/main" id="{7FE103E1-3FD3-7848-AB34-B321FFDAB2E5}"/>
              </a:ext>
            </a:extLst>
          </p:cNvPr>
          <p:cNvSpPr txBox="1"/>
          <p:nvPr/>
        </p:nvSpPr>
        <p:spPr>
          <a:xfrm>
            <a:off x="2203618" y="4437782"/>
            <a:ext cx="1773823" cy="369332"/>
          </a:xfrm>
          <a:prstGeom prst="rect">
            <a:avLst/>
          </a:prstGeom>
          <a:noFill/>
        </p:spPr>
        <p:txBody>
          <a:bodyPr wrap="square" rtlCol="0">
            <a:spAutoFit/>
          </a:bodyPr>
          <a:lstStyle/>
          <a:p>
            <a:r>
              <a:rPr lang="en-US" dirty="0"/>
              <a:t>Denaturation</a:t>
            </a:r>
          </a:p>
        </p:txBody>
      </p:sp>
      <p:sp>
        <p:nvSpPr>
          <p:cNvPr id="184" name="TextBox 183">
            <a:extLst>
              <a:ext uri="{FF2B5EF4-FFF2-40B4-BE49-F238E27FC236}">
                <a16:creationId xmlns:a16="http://schemas.microsoft.com/office/drawing/2014/main" id="{F8E6A831-FB2D-E142-B586-68C841ADB735}"/>
              </a:ext>
            </a:extLst>
          </p:cNvPr>
          <p:cNvSpPr txBox="1"/>
          <p:nvPr/>
        </p:nvSpPr>
        <p:spPr>
          <a:xfrm>
            <a:off x="4417842" y="4321368"/>
            <a:ext cx="1773823" cy="369332"/>
          </a:xfrm>
          <a:prstGeom prst="rect">
            <a:avLst/>
          </a:prstGeom>
          <a:noFill/>
        </p:spPr>
        <p:txBody>
          <a:bodyPr wrap="square" rtlCol="0">
            <a:spAutoFit/>
          </a:bodyPr>
          <a:lstStyle/>
          <a:p>
            <a:r>
              <a:rPr lang="en-US" dirty="0"/>
              <a:t>Primers Anneal</a:t>
            </a:r>
          </a:p>
        </p:txBody>
      </p:sp>
      <p:sp>
        <p:nvSpPr>
          <p:cNvPr id="185" name="TextBox 184">
            <a:extLst>
              <a:ext uri="{FF2B5EF4-FFF2-40B4-BE49-F238E27FC236}">
                <a16:creationId xmlns:a16="http://schemas.microsoft.com/office/drawing/2014/main" id="{0FE8C307-AA9F-244A-99A3-BC012157AB28}"/>
              </a:ext>
            </a:extLst>
          </p:cNvPr>
          <p:cNvSpPr txBox="1"/>
          <p:nvPr/>
        </p:nvSpPr>
        <p:spPr>
          <a:xfrm>
            <a:off x="7319615" y="4177978"/>
            <a:ext cx="1773823" cy="369332"/>
          </a:xfrm>
          <a:prstGeom prst="rect">
            <a:avLst/>
          </a:prstGeom>
          <a:noFill/>
        </p:spPr>
        <p:txBody>
          <a:bodyPr wrap="square" rtlCol="0">
            <a:spAutoFit/>
          </a:bodyPr>
          <a:lstStyle/>
          <a:p>
            <a:r>
              <a:rPr lang="en-US" dirty="0"/>
              <a:t>Elongation</a:t>
            </a:r>
          </a:p>
        </p:txBody>
      </p:sp>
      <p:cxnSp>
        <p:nvCxnSpPr>
          <p:cNvPr id="188" name="Straight Arrow Connector 187">
            <a:extLst>
              <a:ext uri="{FF2B5EF4-FFF2-40B4-BE49-F238E27FC236}">
                <a16:creationId xmlns:a16="http://schemas.microsoft.com/office/drawing/2014/main" id="{65C24F16-05E0-2E4F-92F1-5556AF190DF0}"/>
              </a:ext>
            </a:extLst>
          </p:cNvPr>
          <p:cNvCxnSpPr/>
          <p:nvPr/>
        </p:nvCxnSpPr>
        <p:spPr>
          <a:xfrm flipV="1">
            <a:off x="1798529" y="4369049"/>
            <a:ext cx="244269" cy="116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C7BBBCB1-4D1C-BD4B-9BCD-1E92BD1B3462}"/>
              </a:ext>
            </a:extLst>
          </p:cNvPr>
          <p:cNvCxnSpPr>
            <a:cxnSpLocks/>
          </p:cNvCxnSpPr>
          <p:nvPr/>
        </p:nvCxnSpPr>
        <p:spPr>
          <a:xfrm>
            <a:off x="1771090" y="4917863"/>
            <a:ext cx="236308" cy="133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736E724F-0A43-EA49-9B85-163D7E528E5F}"/>
              </a:ext>
            </a:extLst>
          </p:cNvPr>
          <p:cNvCxnSpPr>
            <a:cxnSpLocks/>
          </p:cNvCxnSpPr>
          <p:nvPr/>
        </p:nvCxnSpPr>
        <p:spPr>
          <a:xfrm flipV="1">
            <a:off x="3852299" y="4017019"/>
            <a:ext cx="236547" cy="123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F5776BF4-78F5-8641-87C2-FE555B781CEB}"/>
              </a:ext>
            </a:extLst>
          </p:cNvPr>
          <p:cNvCxnSpPr>
            <a:cxnSpLocks/>
          </p:cNvCxnSpPr>
          <p:nvPr/>
        </p:nvCxnSpPr>
        <p:spPr>
          <a:xfrm>
            <a:off x="3822961" y="5098145"/>
            <a:ext cx="286051" cy="141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549E7041-61EF-D04E-A719-B27691391430}"/>
              </a:ext>
            </a:extLst>
          </p:cNvPr>
          <p:cNvCxnSpPr>
            <a:cxnSpLocks/>
          </p:cNvCxnSpPr>
          <p:nvPr/>
        </p:nvCxnSpPr>
        <p:spPr>
          <a:xfrm>
            <a:off x="6384811" y="5295293"/>
            <a:ext cx="312423" cy="162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E769C28F-AE1D-E449-AA1D-9456D496E12B}"/>
              </a:ext>
            </a:extLst>
          </p:cNvPr>
          <p:cNvCxnSpPr>
            <a:cxnSpLocks/>
          </p:cNvCxnSpPr>
          <p:nvPr/>
        </p:nvCxnSpPr>
        <p:spPr>
          <a:xfrm flipV="1">
            <a:off x="6417569" y="3563981"/>
            <a:ext cx="342031" cy="128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FB34AD6F-AC19-4844-89FB-1AB08DBCF2D3}"/>
              </a:ext>
            </a:extLst>
          </p:cNvPr>
          <p:cNvGrpSpPr/>
          <p:nvPr/>
        </p:nvGrpSpPr>
        <p:grpSpPr>
          <a:xfrm>
            <a:off x="9832698" y="3553670"/>
            <a:ext cx="1458007" cy="1599962"/>
            <a:chOff x="10459933" y="2586022"/>
            <a:chExt cx="1723013" cy="1762460"/>
          </a:xfrm>
        </p:grpSpPr>
        <p:grpSp>
          <p:nvGrpSpPr>
            <p:cNvPr id="207" name="Group 206">
              <a:extLst>
                <a:ext uri="{FF2B5EF4-FFF2-40B4-BE49-F238E27FC236}">
                  <a16:creationId xmlns:a16="http://schemas.microsoft.com/office/drawing/2014/main" id="{48C391D8-ECDC-1D4B-BD8D-F01C7BF97B53}"/>
                </a:ext>
              </a:extLst>
            </p:cNvPr>
            <p:cNvGrpSpPr/>
            <p:nvPr/>
          </p:nvGrpSpPr>
          <p:grpSpPr>
            <a:xfrm>
              <a:off x="10635104" y="2586022"/>
              <a:ext cx="1547842" cy="1248682"/>
              <a:chOff x="8635388" y="2637979"/>
              <a:chExt cx="3230981" cy="1248682"/>
            </a:xfrm>
          </p:grpSpPr>
          <p:grpSp>
            <p:nvGrpSpPr>
              <p:cNvPr id="224" name="Group 223">
                <a:extLst>
                  <a:ext uri="{FF2B5EF4-FFF2-40B4-BE49-F238E27FC236}">
                    <a16:creationId xmlns:a16="http://schemas.microsoft.com/office/drawing/2014/main" id="{F7053C4B-0DED-F84B-8353-E445FDCF5F53}"/>
                  </a:ext>
                </a:extLst>
              </p:cNvPr>
              <p:cNvGrpSpPr/>
              <p:nvPr/>
            </p:nvGrpSpPr>
            <p:grpSpPr>
              <a:xfrm>
                <a:off x="8635388" y="2637979"/>
                <a:ext cx="2884104" cy="977681"/>
                <a:chOff x="4262894" y="2757813"/>
                <a:chExt cx="2884104" cy="977681"/>
              </a:xfrm>
            </p:grpSpPr>
            <p:grpSp>
              <p:nvGrpSpPr>
                <p:cNvPr id="227" name="Group 226">
                  <a:extLst>
                    <a:ext uri="{FF2B5EF4-FFF2-40B4-BE49-F238E27FC236}">
                      <a16:creationId xmlns:a16="http://schemas.microsoft.com/office/drawing/2014/main" id="{889EEB73-5330-3547-A8A9-66B6B97F67F1}"/>
                    </a:ext>
                  </a:extLst>
                </p:cNvPr>
                <p:cNvGrpSpPr/>
                <p:nvPr/>
              </p:nvGrpSpPr>
              <p:grpSpPr>
                <a:xfrm>
                  <a:off x="4262894" y="2760394"/>
                  <a:ext cx="1468980" cy="975100"/>
                  <a:chOff x="4092413" y="2713499"/>
                  <a:chExt cx="1468980" cy="975100"/>
                </a:xfrm>
              </p:grpSpPr>
              <p:cxnSp>
                <p:nvCxnSpPr>
                  <p:cNvPr id="234" name="Straight Connector 233">
                    <a:extLst>
                      <a:ext uri="{FF2B5EF4-FFF2-40B4-BE49-F238E27FC236}">
                        <a16:creationId xmlns:a16="http://schemas.microsoft.com/office/drawing/2014/main" id="{B0398CC8-11CC-1744-80CB-AAC91611F248}"/>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5" name="Minus 234">
                    <a:extLst>
                      <a:ext uri="{FF2B5EF4-FFF2-40B4-BE49-F238E27FC236}">
                        <a16:creationId xmlns:a16="http://schemas.microsoft.com/office/drawing/2014/main" id="{EB929195-1C34-AB46-AD1C-145DCA13D766}"/>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Minus 235">
                    <a:extLst>
                      <a:ext uri="{FF2B5EF4-FFF2-40B4-BE49-F238E27FC236}">
                        <a16:creationId xmlns:a16="http://schemas.microsoft.com/office/drawing/2014/main" id="{4BEFFA5F-F684-5C4F-87EA-3D4DE4B28154}"/>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inus 236">
                    <a:extLst>
                      <a:ext uri="{FF2B5EF4-FFF2-40B4-BE49-F238E27FC236}">
                        <a16:creationId xmlns:a16="http://schemas.microsoft.com/office/drawing/2014/main" id="{55C6B4D1-ADDB-CC49-B66D-AD8686198E95}"/>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Minus 237">
                    <a:extLst>
                      <a:ext uri="{FF2B5EF4-FFF2-40B4-BE49-F238E27FC236}">
                        <a16:creationId xmlns:a16="http://schemas.microsoft.com/office/drawing/2014/main" id="{77826A05-BFB1-F741-B624-AA30D703EE47}"/>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77E0C438-D028-3840-BD30-71920E12BF20}"/>
                    </a:ext>
                  </a:extLst>
                </p:cNvPr>
                <p:cNvGrpSpPr/>
                <p:nvPr/>
              </p:nvGrpSpPr>
              <p:grpSpPr>
                <a:xfrm>
                  <a:off x="5678018" y="2757813"/>
                  <a:ext cx="1468980" cy="975100"/>
                  <a:chOff x="4092413" y="2713499"/>
                  <a:chExt cx="1468980" cy="975100"/>
                </a:xfrm>
              </p:grpSpPr>
              <p:cxnSp>
                <p:nvCxnSpPr>
                  <p:cNvPr id="229" name="Straight Connector 228">
                    <a:extLst>
                      <a:ext uri="{FF2B5EF4-FFF2-40B4-BE49-F238E27FC236}">
                        <a16:creationId xmlns:a16="http://schemas.microsoft.com/office/drawing/2014/main" id="{A88DC219-4415-3B49-9043-5D90246C0E89}"/>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0" name="Minus 229">
                    <a:extLst>
                      <a:ext uri="{FF2B5EF4-FFF2-40B4-BE49-F238E27FC236}">
                        <a16:creationId xmlns:a16="http://schemas.microsoft.com/office/drawing/2014/main" id="{2BAB309B-95F8-F940-957C-EA7595E061C2}"/>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Minus 230">
                    <a:extLst>
                      <a:ext uri="{FF2B5EF4-FFF2-40B4-BE49-F238E27FC236}">
                        <a16:creationId xmlns:a16="http://schemas.microsoft.com/office/drawing/2014/main" id="{47C8EB9B-F67B-5248-8FE4-628785B5A8AE}"/>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inus 231">
                    <a:extLst>
                      <a:ext uri="{FF2B5EF4-FFF2-40B4-BE49-F238E27FC236}">
                        <a16:creationId xmlns:a16="http://schemas.microsoft.com/office/drawing/2014/main" id="{0398E466-33F9-7A41-B8CC-768482D0A742}"/>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inus 232">
                    <a:extLst>
                      <a:ext uri="{FF2B5EF4-FFF2-40B4-BE49-F238E27FC236}">
                        <a16:creationId xmlns:a16="http://schemas.microsoft.com/office/drawing/2014/main" id="{32C79C46-797D-FD46-9E6E-CF525D092E17}"/>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 name="Arrow: Right 25">
                <a:extLst>
                  <a:ext uri="{FF2B5EF4-FFF2-40B4-BE49-F238E27FC236}">
                    <a16:creationId xmlns:a16="http://schemas.microsoft.com/office/drawing/2014/main" id="{0540160F-E6DE-564A-8DD2-E5AFF6B627A5}"/>
                  </a:ext>
                </a:extLst>
              </p:cNvPr>
              <p:cNvSpPr/>
              <p:nvPr/>
            </p:nvSpPr>
            <p:spPr>
              <a:xfrm>
                <a:off x="8656442" y="3115197"/>
                <a:ext cx="585380" cy="495301"/>
              </a:xfrm>
              <a:prstGeom prst="rightArrow">
                <a:avLst>
                  <a:gd name="adj1" fmla="val 43742"/>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sp>
            <p:nvSpPr>
              <p:cNvPr id="226" name="Minus 225">
                <a:extLst>
                  <a:ext uri="{FF2B5EF4-FFF2-40B4-BE49-F238E27FC236}">
                    <a16:creationId xmlns:a16="http://schemas.microsoft.com/office/drawing/2014/main" id="{82B9C3D9-1637-7A4E-AC52-1CE68CCE517E}"/>
                  </a:ext>
                </a:extLst>
              </p:cNvPr>
              <p:cNvSpPr/>
              <p:nvPr/>
            </p:nvSpPr>
            <p:spPr>
              <a:xfrm>
                <a:off x="8916054" y="2930760"/>
                <a:ext cx="2950315" cy="955901"/>
              </a:xfrm>
              <a:prstGeom prst="mathMinus">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67AE54C0-8839-A746-B59A-3242B4A0A805}"/>
                </a:ext>
              </a:extLst>
            </p:cNvPr>
            <p:cNvGrpSpPr/>
            <p:nvPr/>
          </p:nvGrpSpPr>
          <p:grpSpPr>
            <a:xfrm>
              <a:off x="10459933" y="3136216"/>
              <a:ext cx="1559381" cy="1212266"/>
              <a:chOff x="8198854" y="5099634"/>
              <a:chExt cx="3173631" cy="1212266"/>
            </a:xfrm>
          </p:grpSpPr>
          <p:grpSp>
            <p:nvGrpSpPr>
              <p:cNvPr id="209" name="Group 208">
                <a:extLst>
                  <a:ext uri="{FF2B5EF4-FFF2-40B4-BE49-F238E27FC236}">
                    <a16:creationId xmlns:a16="http://schemas.microsoft.com/office/drawing/2014/main" id="{FD740A44-AA8C-4748-9B1F-408E1DBC20FF}"/>
                  </a:ext>
                </a:extLst>
              </p:cNvPr>
              <p:cNvGrpSpPr/>
              <p:nvPr/>
            </p:nvGrpSpPr>
            <p:grpSpPr>
              <a:xfrm rot="10800000">
                <a:off x="8488381" y="5334219"/>
                <a:ext cx="2884104" cy="977681"/>
                <a:chOff x="4262894" y="2757813"/>
                <a:chExt cx="2884104" cy="977681"/>
              </a:xfrm>
            </p:grpSpPr>
            <p:grpSp>
              <p:nvGrpSpPr>
                <p:cNvPr id="212" name="Group 211">
                  <a:extLst>
                    <a:ext uri="{FF2B5EF4-FFF2-40B4-BE49-F238E27FC236}">
                      <a16:creationId xmlns:a16="http://schemas.microsoft.com/office/drawing/2014/main" id="{ED02B6C7-0646-E547-9580-70D85682B594}"/>
                    </a:ext>
                  </a:extLst>
                </p:cNvPr>
                <p:cNvGrpSpPr/>
                <p:nvPr/>
              </p:nvGrpSpPr>
              <p:grpSpPr>
                <a:xfrm>
                  <a:off x="4262894" y="2760394"/>
                  <a:ext cx="1468980" cy="975100"/>
                  <a:chOff x="4092413" y="2713499"/>
                  <a:chExt cx="1468980" cy="975100"/>
                </a:xfrm>
              </p:grpSpPr>
              <p:cxnSp>
                <p:nvCxnSpPr>
                  <p:cNvPr id="219" name="Straight Connector 218">
                    <a:extLst>
                      <a:ext uri="{FF2B5EF4-FFF2-40B4-BE49-F238E27FC236}">
                        <a16:creationId xmlns:a16="http://schemas.microsoft.com/office/drawing/2014/main" id="{50599E05-284B-4E49-BDE5-20CAC1F59029}"/>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0" name="Minus 219">
                    <a:extLst>
                      <a:ext uri="{FF2B5EF4-FFF2-40B4-BE49-F238E27FC236}">
                        <a16:creationId xmlns:a16="http://schemas.microsoft.com/office/drawing/2014/main" id="{C31F59A8-A6E0-7341-8180-A14B57EFE008}"/>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inus 220">
                    <a:extLst>
                      <a:ext uri="{FF2B5EF4-FFF2-40B4-BE49-F238E27FC236}">
                        <a16:creationId xmlns:a16="http://schemas.microsoft.com/office/drawing/2014/main" id="{A9734322-127D-FC43-A12F-AC2A9C3EEA81}"/>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inus 221">
                    <a:extLst>
                      <a:ext uri="{FF2B5EF4-FFF2-40B4-BE49-F238E27FC236}">
                        <a16:creationId xmlns:a16="http://schemas.microsoft.com/office/drawing/2014/main" id="{322AB28B-613E-E147-84D0-36F32DE10D63}"/>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inus 222">
                    <a:extLst>
                      <a:ext uri="{FF2B5EF4-FFF2-40B4-BE49-F238E27FC236}">
                        <a16:creationId xmlns:a16="http://schemas.microsoft.com/office/drawing/2014/main" id="{A51DF81F-EF35-5547-B168-C0C4A37A4A14}"/>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E9918D3F-AAD5-A54F-BAC6-2EA9EBCF8792}"/>
                    </a:ext>
                  </a:extLst>
                </p:cNvPr>
                <p:cNvGrpSpPr/>
                <p:nvPr/>
              </p:nvGrpSpPr>
              <p:grpSpPr>
                <a:xfrm>
                  <a:off x="5678018" y="2757813"/>
                  <a:ext cx="1468980" cy="975100"/>
                  <a:chOff x="4092413" y="2713499"/>
                  <a:chExt cx="1468980" cy="975100"/>
                </a:xfrm>
              </p:grpSpPr>
              <p:cxnSp>
                <p:nvCxnSpPr>
                  <p:cNvPr id="214" name="Straight Connector 213">
                    <a:extLst>
                      <a:ext uri="{FF2B5EF4-FFF2-40B4-BE49-F238E27FC236}">
                        <a16:creationId xmlns:a16="http://schemas.microsoft.com/office/drawing/2014/main" id="{254C7491-9D71-9045-89E2-17BD662B5D57}"/>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5" name="Minus 214">
                    <a:extLst>
                      <a:ext uri="{FF2B5EF4-FFF2-40B4-BE49-F238E27FC236}">
                        <a16:creationId xmlns:a16="http://schemas.microsoft.com/office/drawing/2014/main" id="{DF597939-2F91-634B-A347-3BCB04029220}"/>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inus 215">
                    <a:extLst>
                      <a:ext uri="{FF2B5EF4-FFF2-40B4-BE49-F238E27FC236}">
                        <a16:creationId xmlns:a16="http://schemas.microsoft.com/office/drawing/2014/main" id="{213CE2EC-E33D-A64A-B223-90FA7618EB90}"/>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inus 216">
                    <a:extLst>
                      <a:ext uri="{FF2B5EF4-FFF2-40B4-BE49-F238E27FC236}">
                        <a16:creationId xmlns:a16="http://schemas.microsoft.com/office/drawing/2014/main" id="{56C9042F-8C91-264C-8436-1F7D20070D87}"/>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inus 217">
                    <a:extLst>
                      <a:ext uri="{FF2B5EF4-FFF2-40B4-BE49-F238E27FC236}">
                        <a16:creationId xmlns:a16="http://schemas.microsoft.com/office/drawing/2014/main" id="{1475938D-9974-BA4C-9C1B-67BEDC36C67B}"/>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0" name="Arrow: Left 24">
                <a:extLst>
                  <a:ext uri="{FF2B5EF4-FFF2-40B4-BE49-F238E27FC236}">
                    <a16:creationId xmlns:a16="http://schemas.microsoft.com/office/drawing/2014/main" id="{C0CCF17E-9575-8B42-97C4-8AEDDDA46604}"/>
                  </a:ext>
                </a:extLst>
              </p:cNvPr>
              <p:cNvSpPr/>
              <p:nvPr/>
            </p:nvSpPr>
            <p:spPr>
              <a:xfrm>
                <a:off x="10763510" y="5336674"/>
                <a:ext cx="595800"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a:t>
                </a:r>
              </a:p>
            </p:txBody>
          </p:sp>
          <p:sp>
            <p:nvSpPr>
              <p:cNvPr id="211" name="Minus 210">
                <a:extLst>
                  <a:ext uri="{FF2B5EF4-FFF2-40B4-BE49-F238E27FC236}">
                    <a16:creationId xmlns:a16="http://schemas.microsoft.com/office/drawing/2014/main" id="{E13866AD-4B00-3E4F-8B2F-8270E4DBA3C0}"/>
                  </a:ext>
                </a:extLst>
              </p:cNvPr>
              <p:cNvSpPr/>
              <p:nvPr/>
            </p:nvSpPr>
            <p:spPr>
              <a:xfrm>
                <a:off x="8198854" y="5099634"/>
                <a:ext cx="2950315" cy="955901"/>
              </a:xfrm>
              <a:prstGeom prst="mathMinus">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7F1E82F9-4A96-8946-B91C-AAE0224AA20B}"/>
              </a:ext>
            </a:extLst>
          </p:cNvPr>
          <p:cNvGrpSpPr/>
          <p:nvPr/>
        </p:nvGrpSpPr>
        <p:grpSpPr>
          <a:xfrm>
            <a:off x="9834871" y="4744919"/>
            <a:ext cx="1458007" cy="1599962"/>
            <a:chOff x="10459933" y="2586022"/>
            <a:chExt cx="1723013" cy="1762460"/>
          </a:xfrm>
        </p:grpSpPr>
        <p:grpSp>
          <p:nvGrpSpPr>
            <p:cNvPr id="240" name="Group 239">
              <a:extLst>
                <a:ext uri="{FF2B5EF4-FFF2-40B4-BE49-F238E27FC236}">
                  <a16:creationId xmlns:a16="http://schemas.microsoft.com/office/drawing/2014/main" id="{AD205FB1-716F-0648-B89D-3A5127BD93D8}"/>
                </a:ext>
              </a:extLst>
            </p:cNvPr>
            <p:cNvGrpSpPr/>
            <p:nvPr/>
          </p:nvGrpSpPr>
          <p:grpSpPr>
            <a:xfrm>
              <a:off x="10635104" y="2586022"/>
              <a:ext cx="1547842" cy="1248682"/>
              <a:chOff x="8635388" y="2637979"/>
              <a:chExt cx="3230981" cy="1248682"/>
            </a:xfrm>
          </p:grpSpPr>
          <p:grpSp>
            <p:nvGrpSpPr>
              <p:cNvPr id="257" name="Group 256">
                <a:extLst>
                  <a:ext uri="{FF2B5EF4-FFF2-40B4-BE49-F238E27FC236}">
                    <a16:creationId xmlns:a16="http://schemas.microsoft.com/office/drawing/2014/main" id="{2A85182C-EC79-8942-BDBC-61B2D2214786}"/>
                  </a:ext>
                </a:extLst>
              </p:cNvPr>
              <p:cNvGrpSpPr/>
              <p:nvPr/>
            </p:nvGrpSpPr>
            <p:grpSpPr>
              <a:xfrm>
                <a:off x="8635388" y="2637979"/>
                <a:ext cx="2884104" cy="977681"/>
                <a:chOff x="4262894" y="2757813"/>
                <a:chExt cx="2884104" cy="977681"/>
              </a:xfrm>
            </p:grpSpPr>
            <p:grpSp>
              <p:nvGrpSpPr>
                <p:cNvPr id="260" name="Group 259">
                  <a:extLst>
                    <a:ext uri="{FF2B5EF4-FFF2-40B4-BE49-F238E27FC236}">
                      <a16:creationId xmlns:a16="http://schemas.microsoft.com/office/drawing/2014/main" id="{6AAD8947-2A95-394E-80DB-643983A4CD2A}"/>
                    </a:ext>
                  </a:extLst>
                </p:cNvPr>
                <p:cNvGrpSpPr/>
                <p:nvPr/>
              </p:nvGrpSpPr>
              <p:grpSpPr>
                <a:xfrm>
                  <a:off x="4262894" y="2760394"/>
                  <a:ext cx="1468980" cy="975100"/>
                  <a:chOff x="4092413" y="2713499"/>
                  <a:chExt cx="1468980" cy="975100"/>
                </a:xfrm>
              </p:grpSpPr>
              <p:cxnSp>
                <p:nvCxnSpPr>
                  <p:cNvPr id="267" name="Straight Connector 266">
                    <a:extLst>
                      <a:ext uri="{FF2B5EF4-FFF2-40B4-BE49-F238E27FC236}">
                        <a16:creationId xmlns:a16="http://schemas.microsoft.com/office/drawing/2014/main" id="{E48B843F-5F13-B04F-84D2-5A94D7CA07BA}"/>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68" name="Minus 267">
                    <a:extLst>
                      <a:ext uri="{FF2B5EF4-FFF2-40B4-BE49-F238E27FC236}">
                        <a16:creationId xmlns:a16="http://schemas.microsoft.com/office/drawing/2014/main" id="{448E1AAF-DE9B-E849-B0F8-1378769B9040}"/>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Minus 268">
                    <a:extLst>
                      <a:ext uri="{FF2B5EF4-FFF2-40B4-BE49-F238E27FC236}">
                        <a16:creationId xmlns:a16="http://schemas.microsoft.com/office/drawing/2014/main" id="{65DF2B80-ED3E-5046-B927-2B5B6A5160F7}"/>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Minus 269">
                    <a:extLst>
                      <a:ext uri="{FF2B5EF4-FFF2-40B4-BE49-F238E27FC236}">
                        <a16:creationId xmlns:a16="http://schemas.microsoft.com/office/drawing/2014/main" id="{683C78B3-61E1-A949-9B27-A8A74CD88638}"/>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Minus 270">
                    <a:extLst>
                      <a:ext uri="{FF2B5EF4-FFF2-40B4-BE49-F238E27FC236}">
                        <a16:creationId xmlns:a16="http://schemas.microsoft.com/office/drawing/2014/main" id="{79326EBD-BD35-0149-8F29-F09C5C337A43}"/>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a:extLst>
                    <a:ext uri="{FF2B5EF4-FFF2-40B4-BE49-F238E27FC236}">
                      <a16:creationId xmlns:a16="http://schemas.microsoft.com/office/drawing/2014/main" id="{F9787DA0-658F-B246-9AA7-F54D1E2D59B2}"/>
                    </a:ext>
                  </a:extLst>
                </p:cNvPr>
                <p:cNvGrpSpPr/>
                <p:nvPr/>
              </p:nvGrpSpPr>
              <p:grpSpPr>
                <a:xfrm>
                  <a:off x="5678018" y="2757813"/>
                  <a:ext cx="1468980" cy="975100"/>
                  <a:chOff x="4092413" y="2713499"/>
                  <a:chExt cx="1468980" cy="975100"/>
                </a:xfrm>
              </p:grpSpPr>
              <p:cxnSp>
                <p:nvCxnSpPr>
                  <p:cNvPr id="262" name="Straight Connector 261">
                    <a:extLst>
                      <a:ext uri="{FF2B5EF4-FFF2-40B4-BE49-F238E27FC236}">
                        <a16:creationId xmlns:a16="http://schemas.microsoft.com/office/drawing/2014/main" id="{F91C707B-8ECD-4249-809F-454E688C441C}"/>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63" name="Minus 262">
                    <a:extLst>
                      <a:ext uri="{FF2B5EF4-FFF2-40B4-BE49-F238E27FC236}">
                        <a16:creationId xmlns:a16="http://schemas.microsoft.com/office/drawing/2014/main" id="{4E7CE05A-11B8-7441-8C8F-7CAF6B42666C}"/>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inus 263">
                    <a:extLst>
                      <a:ext uri="{FF2B5EF4-FFF2-40B4-BE49-F238E27FC236}">
                        <a16:creationId xmlns:a16="http://schemas.microsoft.com/office/drawing/2014/main" id="{D6EF35E7-5263-E648-BBC1-D4F75240A657}"/>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inus 264">
                    <a:extLst>
                      <a:ext uri="{FF2B5EF4-FFF2-40B4-BE49-F238E27FC236}">
                        <a16:creationId xmlns:a16="http://schemas.microsoft.com/office/drawing/2014/main" id="{C1AA917B-4F5C-3A48-BAEC-FD4B908ED5A8}"/>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Minus 265">
                    <a:extLst>
                      <a:ext uri="{FF2B5EF4-FFF2-40B4-BE49-F238E27FC236}">
                        <a16:creationId xmlns:a16="http://schemas.microsoft.com/office/drawing/2014/main" id="{82117BB6-27A4-6945-A079-2B29F4091ED3}"/>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8" name="Arrow: Right 25">
                <a:extLst>
                  <a:ext uri="{FF2B5EF4-FFF2-40B4-BE49-F238E27FC236}">
                    <a16:creationId xmlns:a16="http://schemas.microsoft.com/office/drawing/2014/main" id="{116F7A85-091E-2C44-A514-F12B7BA8FFDF}"/>
                  </a:ext>
                </a:extLst>
              </p:cNvPr>
              <p:cNvSpPr/>
              <p:nvPr/>
            </p:nvSpPr>
            <p:spPr>
              <a:xfrm>
                <a:off x="8656442" y="3115197"/>
                <a:ext cx="585380" cy="495301"/>
              </a:xfrm>
              <a:prstGeom prst="rightArrow">
                <a:avLst>
                  <a:gd name="adj1" fmla="val 43742"/>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sp>
            <p:nvSpPr>
              <p:cNvPr id="259" name="Minus 258">
                <a:extLst>
                  <a:ext uri="{FF2B5EF4-FFF2-40B4-BE49-F238E27FC236}">
                    <a16:creationId xmlns:a16="http://schemas.microsoft.com/office/drawing/2014/main" id="{016F7144-3591-F84D-AB38-D1E342AD7147}"/>
                  </a:ext>
                </a:extLst>
              </p:cNvPr>
              <p:cNvSpPr/>
              <p:nvPr/>
            </p:nvSpPr>
            <p:spPr>
              <a:xfrm>
                <a:off x="8916054" y="2930760"/>
                <a:ext cx="2950315" cy="955901"/>
              </a:xfrm>
              <a:prstGeom prst="mathMinus">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40">
              <a:extLst>
                <a:ext uri="{FF2B5EF4-FFF2-40B4-BE49-F238E27FC236}">
                  <a16:creationId xmlns:a16="http://schemas.microsoft.com/office/drawing/2014/main" id="{4F1B19DC-B2A5-354C-B7F8-E60C637B0710}"/>
                </a:ext>
              </a:extLst>
            </p:cNvPr>
            <p:cNvGrpSpPr/>
            <p:nvPr/>
          </p:nvGrpSpPr>
          <p:grpSpPr>
            <a:xfrm>
              <a:off x="10459933" y="3136216"/>
              <a:ext cx="1559381" cy="1212266"/>
              <a:chOff x="8198854" y="5099634"/>
              <a:chExt cx="3173631" cy="1212266"/>
            </a:xfrm>
          </p:grpSpPr>
          <p:grpSp>
            <p:nvGrpSpPr>
              <p:cNvPr id="242" name="Group 241">
                <a:extLst>
                  <a:ext uri="{FF2B5EF4-FFF2-40B4-BE49-F238E27FC236}">
                    <a16:creationId xmlns:a16="http://schemas.microsoft.com/office/drawing/2014/main" id="{0B8AD342-65AC-BC4D-B5E3-07335F364DD0}"/>
                  </a:ext>
                </a:extLst>
              </p:cNvPr>
              <p:cNvGrpSpPr/>
              <p:nvPr/>
            </p:nvGrpSpPr>
            <p:grpSpPr>
              <a:xfrm rot="10800000">
                <a:off x="8488381" y="5334219"/>
                <a:ext cx="2884104" cy="977681"/>
                <a:chOff x="4262894" y="2757813"/>
                <a:chExt cx="2884104" cy="977681"/>
              </a:xfrm>
            </p:grpSpPr>
            <p:grpSp>
              <p:nvGrpSpPr>
                <p:cNvPr id="245" name="Group 244">
                  <a:extLst>
                    <a:ext uri="{FF2B5EF4-FFF2-40B4-BE49-F238E27FC236}">
                      <a16:creationId xmlns:a16="http://schemas.microsoft.com/office/drawing/2014/main" id="{EDBD3E8B-496C-994E-9867-84AAA76735CE}"/>
                    </a:ext>
                  </a:extLst>
                </p:cNvPr>
                <p:cNvGrpSpPr/>
                <p:nvPr/>
              </p:nvGrpSpPr>
              <p:grpSpPr>
                <a:xfrm>
                  <a:off x="4262894" y="2760394"/>
                  <a:ext cx="1468980" cy="975100"/>
                  <a:chOff x="4092413" y="2713499"/>
                  <a:chExt cx="1468980" cy="975100"/>
                </a:xfrm>
              </p:grpSpPr>
              <p:cxnSp>
                <p:nvCxnSpPr>
                  <p:cNvPr id="252" name="Straight Connector 251">
                    <a:extLst>
                      <a:ext uri="{FF2B5EF4-FFF2-40B4-BE49-F238E27FC236}">
                        <a16:creationId xmlns:a16="http://schemas.microsoft.com/office/drawing/2014/main" id="{1B57B035-9FEE-E640-BC94-7B66472D466A}"/>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3" name="Minus 252">
                    <a:extLst>
                      <a:ext uri="{FF2B5EF4-FFF2-40B4-BE49-F238E27FC236}">
                        <a16:creationId xmlns:a16="http://schemas.microsoft.com/office/drawing/2014/main" id="{A6CCDF6A-68ED-A649-AD17-18E8E12EF48D}"/>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Minus 253">
                    <a:extLst>
                      <a:ext uri="{FF2B5EF4-FFF2-40B4-BE49-F238E27FC236}">
                        <a16:creationId xmlns:a16="http://schemas.microsoft.com/office/drawing/2014/main" id="{2CF25C7E-35CB-AE4C-8306-30DE601D23DF}"/>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inus 254">
                    <a:extLst>
                      <a:ext uri="{FF2B5EF4-FFF2-40B4-BE49-F238E27FC236}">
                        <a16:creationId xmlns:a16="http://schemas.microsoft.com/office/drawing/2014/main" id="{7625F222-D3B2-CE48-9771-BD0482C1AAC3}"/>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Minus 255">
                    <a:extLst>
                      <a:ext uri="{FF2B5EF4-FFF2-40B4-BE49-F238E27FC236}">
                        <a16:creationId xmlns:a16="http://schemas.microsoft.com/office/drawing/2014/main" id="{70F72E67-EEBF-524D-83ED-78BC0DF4F5BA}"/>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57EB9DFF-AF8D-9E42-BC3D-198EBCCB7C68}"/>
                    </a:ext>
                  </a:extLst>
                </p:cNvPr>
                <p:cNvGrpSpPr/>
                <p:nvPr/>
              </p:nvGrpSpPr>
              <p:grpSpPr>
                <a:xfrm>
                  <a:off x="5678018" y="2757813"/>
                  <a:ext cx="1468980" cy="975100"/>
                  <a:chOff x="4092413" y="2713499"/>
                  <a:chExt cx="1468980" cy="975100"/>
                </a:xfrm>
              </p:grpSpPr>
              <p:cxnSp>
                <p:nvCxnSpPr>
                  <p:cNvPr id="247" name="Straight Connector 246">
                    <a:extLst>
                      <a:ext uri="{FF2B5EF4-FFF2-40B4-BE49-F238E27FC236}">
                        <a16:creationId xmlns:a16="http://schemas.microsoft.com/office/drawing/2014/main" id="{FF8A03AF-037C-804E-94CE-0864CD052789}"/>
                      </a:ext>
                    </a:extLst>
                  </p:cNvPr>
                  <p:cNvCxnSpPr>
                    <a:cxnSpLocks/>
                  </p:cNvCxnSpPr>
                  <p:nvPr/>
                </p:nvCxnSpPr>
                <p:spPr>
                  <a:xfrm>
                    <a:off x="4092413" y="3072539"/>
                    <a:ext cx="1468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8" name="Minus 247">
                    <a:extLst>
                      <a:ext uri="{FF2B5EF4-FFF2-40B4-BE49-F238E27FC236}">
                        <a16:creationId xmlns:a16="http://schemas.microsoft.com/office/drawing/2014/main" id="{19123A15-EAEA-2E45-BF22-7780385DD91E}"/>
                      </a:ext>
                    </a:extLst>
                  </p:cNvPr>
                  <p:cNvSpPr/>
                  <p:nvPr/>
                </p:nvSpPr>
                <p:spPr>
                  <a:xfrm>
                    <a:off x="4092413" y="271608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Minus 248">
                    <a:extLst>
                      <a:ext uri="{FF2B5EF4-FFF2-40B4-BE49-F238E27FC236}">
                        <a16:creationId xmlns:a16="http://schemas.microsoft.com/office/drawing/2014/main" id="{BF7B4CF2-79D0-674A-9DFA-7B266D664210}"/>
                      </a:ext>
                    </a:extLst>
                  </p:cNvPr>
                  <p:cNvSpPr/>
                  <p:nvPr/>
                </p:nvSpPr>
                <p:spPr>
                  <a:xfrm>
                    <a:off x="4570279"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inus 249">
                    <a:extLst>
                      <a:ext uri="{FF2B5EF4-FFF2-40B4-BE49-F238E27FC236}">
                        <a16:creationId xmlns:a16="http://schemas.microsoft.com/office/drawing/2014/main" id="{0AC35276-3DCF-D343-95F5-088DF06749EC}"/>
                      </a:ext>
                    </a:extLst>
                  </p:cNvPr>
                  <p:cNvSpPr/>
                  <p:nvPr/>
                </p:nvSpPr>
                <p:spPr>
                  <a:xfrm>
                    <a:off x="5019732" y="2713500"/>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Minus 250">
                    <a:extLst>
                      <a:ext uri="{FF2B5EF4-FFF2-40B4-BE49-F238E27FC236}">
                        <a16:creationId xmlns:a16="http://schemas.microsoft.com/office/drawing/2014/main" id="{544CE60F-2DB4-7F42-AC4B-698250B9B327}"/>
                      </a:ext>
                    </a:extLst>
                  </p:cNvPr>
                  <p:cNvSpPr/>
                  <p:nvPr/>
                </p:nvSpPr>
                <p:spPr>
                  <a:xfrm>
                    <a:off x="5484678" y="2713499"/>
                    <a:ext cx="45719" cy="9725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3" name="Arrow: Left 24">
                <a:extLst>
                  <a:ext uri="{FF2B5EF4-FFF2-40B4-BE49-F238E27FC236}">
                    <a16:creationId xmlns:a16="http://schemas.microsoft.com/office/drawing/2014/main" id="{E67EF44A-0E3F-4642-87AE-90DF2DD5CA8E}"/>
                  </a:ext>
                </a:extLst>
              </p:cNvPr>
              <p:cNvSpPr/>
              <p:nvPr/>
            </p:nvSpPr>
            <p:spPr>
              <a:xfrm>
                <a:off x="10763510" y="5336674"/>
                <a:ext cx="595800"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a:t>
                </a:r>
              </a:p>
            </p:txBody>
          </p:sp>
          <p:sp>
            <p:nvSpPr>
              <p:cNvPr id="244" name="Minus 243">
                <a:extLst>
                  <a:ext uri="{FF2B5EF4-FFF2-40B4-BE49-F238E27FC236}">
                    <a16:creationId xmlns:a16="http://schemas.microsoft.com/office/drawing/2014/main" id="{70024E72-AD7F-F14C-A4EB-4C9D9505BFB7}"/>
                  </a:ext>
                </a:extLst>
              </p:cNvPr>
              <p:cNvSpPr/>
              <p:nvPr/>
            </p:nvSpPr>
            <p:spPr>
              <a:xfrm>
                <a:off x="8198854" y="5099634"/>
                <a:ext cx="2950315" cy="955901"/>
              </a:xfrm>
              <a:prstGeom prst="mathMinus">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CR.m4a" descr="PCR.m4a">
            <a:hlinkClick r:id="" action="ppaction://media"/>
            <a:extLst>
              <a:ext uri="{FF2B5EF4-FFF2-40B4-BE49-F238E27FC236}">
                <a16:creationId xmlns:a16="http://schemas.microsoft.com/office/drawing/2014/main" id="{C481E87F-1E8C-9A47-B2D8-ECFCE40450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8270" y="5838510"/>
            <a:ext cx="812800" cy="812800"/>
          </a:xfrm>
          <a:prstGeom prst="rect">
            <a:avLst/>
          </a:prstGeom>
        </p:spPr>
      </p:pic>
    </p:spTree>
    <p:extLst>
      <p:ext uri="{BB962C8B-B14F-4D97-AF65-F5344CB8AC3E}">
        <p14:creationId xmlns:p14="http://schemas.microsoft.com/office/powerpoint/2010/main" val="111287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D70F-DFA7-4E7A-AB55-A7FACB83695D}"/>
              </a:ext>
            </a:extLst>
          </p:cNvPr>
          <p:cNvSpPr>
            <a:spLocks noGrp="1"/>
          </p:cNvSpPr>
          <p:nvPr>
            <p:ph type="title"/>
          </p:nvPr>
        </p:nvSpPr>
        <p:spPr/>
        <p:txBody>
          <a:bodyPr/>
          <a:lstStyle/>
          <a:p>
            <a:r>
              <a:rPr lang="en-US" dirty="0"/>
              <a:t>Primer Sequence must match template:</a:t>
            </a:r>
          </a:p>
        </p:txBody>
      </p:sp>
      <p:sp>
        <p:nvSpPr>
          <p:cNvPr id="4" name="TextBox 3">
            <a:extLst>
              <a:ext uri="{FF2B5EF4-FFF2-40B4-BE49-F238E27FC236}">
                <a16:creationId xmlns:a16="http://schemas.microsoft.com/office/drawing/2014/main" id="{4812CF01-08EF-40ED-86B8-8E309C632821}"/>
              </a:ext>
            </a:extLst>
          </p:cNvPr>
          <p:cNvSpPr txBox="1"/>
          <p:nvPr/>
        </p:nvSpPr>
        <p:spPr>
          <a:xfrm>
            <a:off x="2990681" y="1548769"/>
            <a:ext cx="7155543" cy="646331"/>
          </a:xfrm>
          <a:prstGeom prst="rect">
            <a:avLst/>
          </a:prstGeom>
          <a:noFill/>
        </p:spPr>
        <p:txBody>
          <a:bodyPr wrap="square" rtlCol="0">
            <a:spAutoFit/>
          </a:bodyPr>
          <a:lstStyle/>
          <a:p>
            <a:pPr marR="0">
              <a:spcBef>
                <a:spcPts val="0"/>
              </a:spcBef>
              <a:spcAft>
                <a:spcPts val="0"/>
              </a:spcAft>
            </a:pPr>
            <a:r>
              <a:rPr lang="fr-FR" dirty="0">
                <a:latin typeface="Courier New" panose="02070309020205020404" pitchFamily="49" charset="0"/>
                <a:ea typeface="Times New Roman" panose="02020603050405020304" pitchFamily="18" charset="0"/>
              </a:rPr>
              <a:t>5’-C </a:t>
            </a:r>
            <a:r>
              <a:rPr lang="fr-FR" u="sng" dirty="0">
                <a:latin typeface="Courier New" panose="02070309020205020404" pitchFamily="49" charset="0"/>
                <a:ea typeface="Times New Roman" panose="02020603050405020304" pitchFamily="18" charset="0"/>
              </a:rPr>
              <a:t>T</a:t>
            </a:r>
            <a:r>
              <a:rPr lang="fr-FR" dirty="0">
                <a:latin typeface="Courier New" panose="02070309020205020404" pitchFamily="49" charset="0"/>
                <a:ea typeface="Times New Roman" panose="02020603050405020304" pitchFamily="18" charset="0"/>
              </a:rPr>
              <a:t> C G T A T G C </a:t>
            </a:r>
            <a:r>
              <a:rPr lang="fr-FR" dirty="0" err="1">
                <a:latin typeface="Courier New" panose="02070309020205020404" pitchFamily="49" charset="0"/>
                <a:ea typeface="Times New Roman" panose="02020603050405020304" pitchFamily="18" charset="0"/>
              </a:rPr>
              <a:t>C</a:t>
            </a:r>
            <a:r>
              <a:rPr lang="fr-FR" dirty="0">
                <a:latin typeface="Courier New" panose="02070309020205020404" pitchFamily="49" charset="0"/>
                <a:ea typeface="Times New Roman" panose="02020603050405020304" pitchFamily="18" charset="0"/>
              </a:rPr>
              <a:t> </a:t>
            </a:r>
            <a:r>
              <a:rPr lang="fr-FR" dirty="0" err="1">
                <a:latin typeface="Courier New" panose="02070309020205020404" pitchFamily="49" charset="0"/>
                <a:ea typeface="Times New Roman" panose="02020603050405020304" pitchFamily="18" charset="0"/>
              </a:rPr>
              <a:t>C</a:t>
            </a:r>
            <a:r>
              <a:rPr lang="fr-FR" dirty="0">
                <a:latin typeface="Courier New" panose="02070309020205020404" pitchFamily="49" charset="0"/>
                <a:ea typeface="Times New Roman" panose="02020603050405020304" pitchFamily="18" charset="0"/>
              </a:rPr>
              <a:t> G T C </a:t>
            </a:r>
            <a:r>
              <a:rPr lang="fr-FR" dirty="0" err="1">
                <a:latin typeface="Courier New" panose="02070309020205020404" pitchFamily="49" charset="0"/>
                <a:ea typeface="Times New Roman" panose="02020603050405020304" pitchFamily="18" charset="0"/>
              </a:rPr>
              <a:t>C</a:t>
            </a:r>
            <a:r>
              <a:rPr lang="fr-FR" dirty="0">
                <a:latin typeface="Courier New" panose="02070309020205020404" pitchFamily="49" charset="0"/>
                <a:ea typeface="Times New Roman" panose="02020603050405020304" pitchFamily="18" charset="0"/>
              </a:rPr>
              <a:t> A T C </a:t>
            </a:r>
            <a:r>
              <a:rPr lang="fr-FR" dirty="0" err="1">
                <a:latin typeface="Courier New" panose="02070309020205020404" pitchFamily="49" charset="0"/>
                <a:ea typeface="Times New Roman" panose="02020603050405020304" pitchFamily="18" charset="0"/>
              </a:rPr>
              <a:t>C</a:t>
            </a:r>
            <a:r>
              <a:rPr lang="fr-FR" dirty="0">
                <a:latin typeface="Courier New" panose="02070309020205020404" pitchFamily="49" charset="0"/>
                <a:ea typeface="Times New Roman" panose="02020603050405020304" pitchFamily="18" charset="0"/>
              </a:rPr>
              <a:t> G T A A-3’</a:t>
            </a:r>
            <a:endParaRPr lang="en-US" sz="2000" dirty="0">
              <a:latin typeface="Times New Roman" panose="02020603050405020304" pitchFamily="18" charset="0"/>
              <a:ea typeface="Times New Roman" panose="02020603050405020304" pitchFamily="18" charset="0"/>
            </a:endParaRPr>
          </a:p>
          <a:p>
            <a:pPr marR="0">
              <a:spcBef>
                <a:spcPts val="0"/>
              </a:spcBef>
              <a:spcAft>
                <a:spcPts val="0"/>
              </a:spcAft>
            </a:pPr>
            <a:r>
              <a:rPr lang="fr-FR" dirty="0">
                <a:latin typeface="Courier New" panose="02070309020205020404" pitchFamily="49" charset="0"/>
                <a:ea typeface="Times New Roman" panose="02020603050405020304" pitchFamily="18" charset="0"/>
              </a:rPr>
              <a:t>3'-G A G C A T A C G </a:t>
            </a:r>
            <a:r>
              <a:rPr lang="fr-FR" dirty="0" err="1">
                <a:latin typeface="Courier New" panose="02070309020205020404" pitchFamily="49" charset="0"/>
                <a:ea typeface="Times New Roman" panose="02020603050405020304" pitchFamily="18" charset="0"/>
              </a:rPr>
              <a:t>G</a:t>
            </a:r>
            <a:r>
              <a:rPr lang="fr-FR" dirty="0">
                <a:latin typeface="Courier New" panose="02070309020205020404" pitchFamily="49" charset="0"/>
                <a:ea typeface="Times New Roman" panose="02020603050405020304" pitchFamily="18" charset="0"/>
              </a:rPr>
              <a:t> </a:t>
            </a:r>
            <a:r>
              <a:rPr lang="fr-FR" dirty="0" err="1">
                <a:latin typeface="Courier New" panose="02070309020205020404" pitchFamily="49" charset="0"/>
                <a:ea typeface="Times New Roman" panose="02020603050405020304" pitchFamily="18" charset="0"/>
              </a:rPr>
              <a:t>G</a:t>
            </a:r>
            <a:r>
              <a:rPr lang="fr-FR" dirty="0">
                <a:latin typeface="Courier New" panose="02070309020205020404" pitchFamily="49" charset="0"/>
                <a:ea typeface="Times New Roman" panose="02020603050405020304" pitchFamily="18" charset="0"/>
              </a:rPr>
              <a:t> C A G </a:t>
            </a:r>
            <a:r>
              <a:rPr lang="fr-FR" dirty="0" err="1">
                <a:latin typeface="Courier New" panose="02070309020205020404" pitchFamily="49" charset="0"/>
                <a:ea typeface="Times New Roman" panose="02020603050405020304" pitchFamily="18" charset="0"/>
              </a:rPr>
              <a:t>G</a:t>
            </a:r>
            <a:r>
              <a:rPr lang="fr-FR" dirty="0">
                <a:latin typeface="Courier New" panose="02070309020205020404" pitchFamily="49" charset="0"/>
                <a:ea typeface="Times New Roman" panose="02020603050405020304" pitchFamily="18" charset="0"/>
              </a:rPr>
              <a:t> T A G </a:t>
            </a:r>
            <a:r>
              <a:rPr lang="fr-FR" dirty="0" err="1">
                <a:latin typeface="Courier New" panose="02070309020205020404" pitchFamily="49" charset="0"/>
                <a:ea typeface="Times New Roman" panose="02020603050405020304" pitchFamily="18" charset="0"/>
              </a:rPr>
              <a:t>G</a:t>
            </a:r>
            <a:r>
              <a:rPr lang="fr-FR" dirty="0">
                <a:latin typeface="Courier New" panose="02070309020205020404" pitchFamily="49" charset="0"/>
                <a:ea typeface="Times New Roman" panose="02020603050405020304" pitchFamily="18" charset="0"/>
              </a:rPr>
              <a:t> C A T T-5'</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29D5602-6502-4DC8-A8FB-C8A17D30D640}"/>
              </a:ext>
            </a:extLst>
          </p:cNvPr>
          <p:cNvSpPr txBox="1"/>
          <p:nvPr/>
        </p:nvSpPr>
        <p:spPr>
          <a:xfrm>
            <a:off x="1588054" y="3450479"/>
            <a:ext cx="4151087" cy="954107"/>
          </a:xfrm>
          <a:prstGeom prst="rect">
            <a:avLst/>
          </a:prstGeom>
          <a:noFill/>
        </p:spPr>
        <p:txBody>
          <a:bodyPr wrap="square" rtlCol="0">
            <a:spAutoFit/>
          </a:bodyPr>
          <a:lstStyle/>
          <a:p>
            <a:pPr marR="0">
              <a:spcBef>
                <a:spcPts val="0"/>
              </a:spcBef>
              <a:spcAft>
                <a:spcPts val="0"/>
              </a:spcAft>
            </a:pPr>
            <a:r>
              <a:rPr lang="fr-FR" dirty="0">
                <a:latin typeface="Courier New" panose="02070309020205020404" pitchFamily="49" charset="0"/>
                <a:ea typeface="Times New Roman" panose="02020603050405020304" pitchFamily="18" charset="0"/>
              </a:rPr>
              <a:t>    5’-TATGCCC</a:t>
            </a:r>
            <a:r>
              <a:rPr lang="fr-FR" dirty="0">
                <a:highlight>
                  <a:srgbClr val="FFFF00"/>
                </a:highlight>
                <a:latin typeface="Courier New" panose="02070309020205020404" pitchFamily="49" charset="0"/>
                <a:ea typeface="Times New Roman" panose="02020603050405020304" pitchFamily="18" charset="0"/>
              </a:rPr>
              <a:t>GAAT</a:t>
            </a:r>
            <a:r>
              <a:rPr lang="fr-FR" dirty="0">
                <a:latin typeface="Courier New" panose="02070309020205020404" pitchFamily="49" charset="0"/>
                <a:ea typeface="Times New Roman" panose="02020603050405020304" pitchFamily="18" charset="0"/>
              </a:rPr>
              <a:t>-3’</a:t>
            </a:r>
          </a:p>
          <a:p>
            <a:pPr marR="0">
              <a:spcBef>
                <a:spcPts val="0"/>
              </a:spcBef>
              <a:spcAft>
                <a:spcPts val="0"/>
              </a:spcAft>
            </a:pPr>
            <a:r>
              <a:rPr lang="fr-FR" sz="2000" dirty="0">
                <a:latin typeface="Courier New" panose="02070309020205020404" pitchFamily="49"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marR="0">
              <a:spcBef>
                <a:spcPts val="0"/>
              </a:spcBef>
              <a:spcAft>
                <a:spcPts val="0"/>
              </a:spcAft>
            </a:pPr>
            <a:r>
              <a:rPr lang="fr-FR" dirty="0">
                <a:latin typeface="Courier New" panose="02070309020205020404" pitchFamily="49" charset="0"/>
                <a:ea typeface="Times New Roman" panose="02020603050405020304" pitchFamily="18" charset="0"/>
              </a:rPr>
              <a:t>3'-GAGCATACGGG</a:t>
            </a:r>
            <a:r>
              <a:rPr lang="fr-FR" dirty="0">
                <a:highlight>
                  <a:srgbClr val="FFFF00"/>
                </a:highlight>
                <a:latin typeface="Courier New" panose="02070309020205020404" pitchFamily="49" charset="0"/>
                <a:ea typeface="Times New Roman" panose="02020603050405020304" pitchFamily="18" charset="0"/>
              </a:rPr>
              <a:t>CAGG</a:t>
            </a:r>
            <a:r>
              <a:rPr lang="fr-FR" dirty="0">
                <a:latin typeface="Courier New" panose="02070309020205020404" pitchFamily="49" charset="0"/>
                <a:ea typeface="Times New Roman" panose="02020603050405020304" pitchFamily="18" charset="0"/>
              </a:rPr>
              <a:t>TAGGCATT-5'</a:t>
            </a:r>
            <a:endParaRPr lang="en-US" sz="2000"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EB65A432-773E-4F80-AC10-A0D3BF5D5F5F}"/>
              </a:ext>
            </a:extLst>
          </p:cNvPr>
          <p:cNvSpPr txBox="1"/>
          <p:nvPr/>
        </p:nvSpPr>
        <p:spPr>
          <a:xfrm>
            <a:off x="1611455" y="5156140"/>
            <a:ext cx="4151087" cy="954107"/>
          </a:xfrm>
          <a:prstGeom prst="rect">
            <a:avLst/>
          </a:prstGeom>
          <a:noFill/>
        </p:spPr>
        <p:txBody>
          <a:bodyPr wrap="square" rtlCol="0">
            <a:spAutoFit/>
          </a:bodyPr>
          <a:lstStyle/>
          <a:p>
            <a:pPr marR="0">
              <a:spcBef>
                <a:spcPts val="0"/>
              </a:spcBef>
              <a:spcAft>
                <a:spcPts val="0"/>
              </a:spcAft>
            </a:pPr>
            <a:r>
              <a:rPr lang="fr-FR" dirty="0">
                <a:latin typeface="Courier New" panose="02070309020205020404" pitchFamily="49" charset="0"/>
                <a:ea typeface="Times New Roman" panose="02020603050405020304" pitchFamily="18" charset="0"/>
              </a:rPr>
              <a:t>    5’-TATGC</a:t>
            </a:r>
            <a:r>
              <a:rPr lang="fr-FR" dirty="0">
                <a:highlight>
                  <a:srgbClr val="FFFF00"/>
                </a:highlight>
                <a:latin typeface="Courier New" panose="02070309020205020404" pitchFamily="49" charset="0"/>
                <a:ea typeface="Times New Roman" panose="02020603050405020304" pitchFamily="18" charset="0"/>
              </a:rPr>
              <a:t>TT</a:t>
            </a:r>
            <a:r>
              <a:rPr lang="fr-FR" dirty="0">
                <a:latin typeface="Courier New" panose="02070309020205020404" pitchFamily="49" charset="0"/>
                <a:ea typeface="Times New Roman" panose="02020603050405020304" pitchFamily="18" charset="0"/>
              </a:rPr>
              <a:t>GTCC-3’</a:t>
            </a:r>
          </a:p>
          <a:p>
            <a:pPr marR="0">
              <a:spcBef>
                <a:spcPts val="0"/>
              </a:spcBef>
              <a:spcAft>
                <a:spcPts val="0"/>
              </a:spcAft>
            </a:pPr>
            <a:r>
              <a:rPr lang="fr-FR" sz="2000" dirty="0">
                <a:latin typeface="Courier New" panose="02070309020205020404" pitchFamily="49" charset="0"/>
                <a:ea typeface="Times New Roman" panose="02020603050405020304" pitchFamily="18" charset="0"/>
              </a:rPr>
              <a:t>      |||||  ||| </a:t>
            </a:r>
            <a:endParaRPr lang="en-US" sz="2000" dirty="0">
              <a:latin typeface="Times New Roman" panose="02020603050405020304" pitchFamily="18" charset="0"/>
              <a:ea typeface="Times New Roman" panose="02020603050405020304" pitchFamily="18" charset="0"/>
            </a:endParaRPr>
          </a:p>
          <a:p>
            <a:pPr marR="0">
              <a:spcBef>
                <a:spcPts val="0"/>
              </a:spcBef>
              <a:spcAft>
                <a:spcPts val="0"/>
              </a:spcAft>
            </a:pPr>
            <a:r>
              <a:rPr lang="fr-FR" dirty="0">
                <a:latin typeface="Courier New" panose="02070309020205020404" pitchFamily="49" charset="0"/>
                <a:ea typeface="Times New Roman" panose="02020603050405020304" pitchFamily="18" charset="0"/>
              </a:rPr>
              <a:t>3'-GAGCATACG</a:t>
            </a:r>
            <a:r>
              <a:rPr lang="fr-FR" dirty="0">
                <a:highlight>
                  <a:srgbClr val="FFFF00"/>
                </a:highlight>
                <a:latin typeface="Courier New" panose="02070309020205020404" pitchFamily="49" charset="0"/>
                <a:ea typeface="Times New Roman" panose="02020603050405020304" pitchFamily="18" charset="0"/>
              </a:rPr>
              <a:t>GG</a:t>
            </a:r>
            <a:r>
              <a:rPr lang="fr-FR" dirty="0">
                <a:latin typeface="Courier New" panose="02070309020205020404" pitchFamily="49" charset="0"/>
                <a:ea typeface="Times New Roman" panose="02020603050405020304" pitchFamily="18" charset="0"/>
              </a:rPr>
              <a:t>CAGGTAGGCATT-5'</a:t>
            </a:r>
            <a:endParaRPr lang="en-US" sz="2000" dirty="0">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20A66BC9-629E-4E71-904C-111BCE6C3509}"/>
              </a:ext>
            </a:extLst>
          </p:cNvPr>
          <p:cNvSpPr txBox="1"/>
          <p:nvPr/>
        </p:nvSpPr>
        <p:spPr>
          <a:xfrm>
            <a:off x="1302657" y="1529972"/>
            <a:ext cx="1816588" cy="646331"/>
          </a:xfrm>
          <a:prstGeom prst="rect">
            <a:avLst/>
          </a:prstGeom>
          <a:noFill/>
        </p:spPr>
        <p:txBody>
          <a:bodyPr wrap="none" rtlCol="0">
            <a:spAutoFit/>
          </a:bodyPr>
          <a:lstStyle/>
          <a:p>
            <a:r>
              <a:rPr lang="en-US" dirty="0"/>
              <a:t>Double Stranded </a:t>
            </a:r>
            <a:br>
              <a:rPr lang="en-US" dirty="0"/>
            </a:br>
            <a:r>
              <a:rPr lang="en-US" dirty="0"/>
              <a:t>Genomic DNA:</a:t>
            </a:r>
          </a:p>
        </p:txBody>
      </p:sp>
      <p:sp>
        <p:nvSpPr>
          <p:cNvPr id="15" name="TextBox 14">
            <a:extLst>
              <a:ext uri="{FF2B5EF4-FFF2-40B4-BE49-F238E27FC236}">
                <a16:creationId xmlns:a16="http://schemas.microsoft.com/office/drawing/2014/main" id="{7769592E-A6A9-4388-9825-1A65694A2BB2}"/>
              </a:ext>
            </a:extLst>
          </p:cNvPr>
          <p:cNvSpPr txBox="1"/>
          <p:nvPr/>
        </p:nvSpPr>
        <p:spPr>
          <a:xfrm>
            <a:off x="4908927" y="2475022"/>
            <a:ext cx="2464329" cy="369332"/>
          </a:xfrm>
          <a:prstGeom prst="rect">
            <a:avLst/>
          </a:prstGeom>
          <a:noFill/>
        </p:spPr>
        <p:txBody>
          <a:bodyPr wrap="none" rtlCol="0">
            <a:spAutoFit/>
          </a:bodyPr>
          <a:lstStyle/>
          <a:p>
            <a:r>
              <a:rPr lang="en-US" dirty="0"/>
              <a:t>Possible Primer Designs:</a:t>
            </a:r>
          </a:p>
        </p:txBody>
      </p:sp>
      <p:grpSp>
        <p:nvGrpSpPr>
          <p:cNvPr id="3" name="Group 2">
            <a:extLst>
              <a:ext uri="{FF2B5EF4-FFF2-40B4-BE49-F238E27FC236}">
                <a16:creationId xmlns:a16="http://schemas.microsoft.com/office/drawing/2014/main" id="{23F90FA6-C5BA-524A-9CDB-CEB2B96023C1}"/>
              </a:ext>
            </a:extLst>
          </p:cNvPr>
          <p:cNvGrpSpPr/>
          <p:nvPr/>
        </p:nvGrpSpPr>
        <p:grpSpPr>
          <a:xfrm>
            <a:off x="7373256" y="3752726"/>
            <a:ext cx="4151087" cy="1653700"/>
            <a:chOff x="1074056" y="3781526"/>
            <a:chExt cx="4151087" cy="1653700"/>
          </a:xfrm>
        </p:grpSpPr>
        <p:sp>
          <p:nvSpPr>
            <p:cNvPr id="5" name="TextBox 4">
              <a:extLst>
                <a:ext uri="{FF2B5EF4-FFF2-40B4-BE49-F238E27FC236}">
                  <a16:creationId xmlns:a16="http://schemas.microsoft.com/office/drawing/2014/main" id="{B427BEF5-0F00-4AFD-8E3A-FE398B0B1F17}"/>
                </a:ext>
              </a:extLst>
            </p:cNvPr>
            <p:cNvSpPr txBox="1"/>
            <p:nvPr/>
          </p:nvSpPr>
          <p:spPr>
            <a:xfrm>
              <a:off x="1074056" y="3781526"/>
              <a:ext cx="4151087" cy="954107"/>
            </a:xfrm>
            <a:prstGeom prst="rect">
              <a:avLst/>
            </a:prstGeom>
            <a:noFill/>
          </p:spPr>
          <p:txBody>
            <a:bodyPr wrap="square" rtlCol="0">
              <a:spAutoFit/>
            </a:bodyPr>
            <a:lstStyle/>
            <a:p>
              <a:pPr marR="0">
                <a:spcBef>
                  <a:spcPts val="0"/>
                </a:spcBef>
                <a:spcAft>
                  <a:spcPts val="0"/>
                </a:spcAft>
              </a:pPr>
              <a:r>
                <a:rPr lang="fr-FR" dirty="0">
                  <a:latin typeface="Courier New" panose="02070309020205020404" pitchFamily="49" charset="0"/>
                  <a:ea typeface="Times New Roman" panose="02020603050405020304" pitchFamily="18" charset="0"/>
                </a:rPr>
                <a:t>    5’-TATGCCCGTCC-3’----&gt;</a:t>
              </a:r>
            </a:p>
            <a:p>
              <a:pPr marR="0">
                <a:spcBef>
                  <a:spcPts val="0"/>
                </a:spcBef>
                <a:spcAft>
                  <a:spcPts val="0"/>
                </a:spcAft>
              </a:pPr>
              <a:r>
                <a:rPr lang="fr-FR" sz="2000" dirty="0">
                  <a:latin typeface="Courier New" panose="02070309020205020404" pitchFamily="49" charset="0"/>
                  <a:ea typeface="Times New Roman" panose="02020603050405020304" pitchFamily="18" charset="0"/>
                </a:rPr>
                <a:t>      |||||||||| </a:t>
              </a:r>
              <a:endParaRPr lang="en-US" sz="2000" dirty="0">
                <a:latin typeface="Times New Roman" panose="02020603050405020304" pitchFamily="18" charset="0"/>
                <a:ea typeface="Times New Roman" panose="02020603050405020304" pitchFamily="18" charset="0"/>
              </a:endParaRPr>
            </a:p>
            <a:p>
              <a:pPr marR="0">
                <a:spcBef>
                  <a:spcPts val="0"/>
                </a:spcBef>
                <a:spcAft>
                  <a:spcPts val="0"/>
                </a:spcAft>
              </a:pPr>
              <a:r>
                <a:rPr lang="fr-FR" dirty="0">
                  <a:latin typeface="Courier New" panose="02070309020205020404" pitchFamily="49" charset="0"/>
                  <a:ea typeface="Times New Roman" panose="02020603050405020304" pitchFamily="18" charset="0"/>
                </a:rPr>
                <a:t>3'-GAGCATACGGGCAGGTAGGCATT-5'</a:t>
              </a:r>
              <a:endParaRPr lang="en-US" sz="2000" dirty="0">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F35AAE4A-0AEA-4C35-80BD-B69DA2179CEA}"/>
                </a:ext>
              </a:extLst>
            </p:cNvPr>
            <p:cNvSpPr txBox="1"/>
            <p:nvPr/>
          </p:nvSpPr>
          <p:spPr>
            <a:xfrm>
              <a:off x="1620421" y="5065894"/>
              <a:ext cx="2707601" cy="369332"/>
            </a:xfrm>
            <a:prstGeom prst="rect">
              <a:avLst/>
            </a:prstGeom>
            <a:noFill/>
          </p:spPr>
          <p:txBody>
            <a:bodyPr wrap="none" rtlCol="0">
              <a:spAutoFit/>
            </a:bodyPr>
            <a:lstStyle/>
            <a:p>
              <a:r>
                <a:rPr lang="en-US" dirty="0"/>
                <a:t>Working Primer: full match</a:t>
              </a:r>
            </a:p>
          </p:txBody>
        </p:sp>
      </p:grpSp>
      <p:sp>
        <p:nvSpPr>
          <p:cNvPr id="17" name="TextBox 16">
            <a:extLst>
              <a:ext uri="{FF2B5EF4-FFF2-40B4-BE49-F238E27FC236}">
                <a16:creationId xmlns:a16="http://schemas.microsoft.com/office/drawing/2014/main" id="{841190DB-BF22-4CF1-BE1B-6036FBA8B183}"/>
              </a:ext>
            </a:extLst>
          </p:cNvPr>
          <p:cNvSpPr txBox="1"/>
          <p:nvPr/>
        </p:nvSpPr>
        <p:spPr>
          <a:xfrm>
            <a:off x="262178" y="3604368"/>
            <a:ext cx="1325876" cy="646331"/>
          </a:xfrm>
          <a:prstGeom prst="rect">
            <a:avLst/>
          </a:prstGeom>
          <a:noFill/>
        </p:spPr>
        <p:txBody>
          <a:bodyPr wrap="none" rtlCol="0">
            <a:spAutoFit/>
          </a:bodyPr>
          <a:lstStyle/>
          <a:p>
            <a:r>
              <a:rPr lang="en-US" dirty="0"/>
              <a:t>Defective :</a:t>
            </a:r>
          </a:p>
          <a:p>
            <a:r>
              <a:rPr lang="en-US" dirty="0"/>
              <a:t>3’ mismatch</a:t>
            </a:r>
          </a:p>
        </p:txBody>
      </p:sp>
      <p:sp>
        <p:nvSpPr>
          <p:cNvPr id="18" name="TextBox 17">
            <a:extLst>
              <a:ext uri="{FF2B5EF4-FFF2-40B4-BE49-F238E27FC236}">
                <a16:creationId xmlns:a16="http://schemas.microsoft.com/office/drawing/2014/main" id="{6016C01B-FF4C-4C11-A4EF-89F5E4FB82C0}"/>
              </a:ext>
            </a:extLst>
          </p:cNvPr>
          <p:cNvSpPr txBox="1"/>
          <p:nvPr/>
        </p:nvSpPr>
        <p:spPr>
          <a:xfrm>
            <a:off x="360923" y="5078431"/>
            <a:ext cx="1128386" cy="923330"/>
          </a:xfrm>
          <a:prstGeom prst="rect">
            <a:avLst/>
          </a:prstGeom>
          <a:noFill/>
        </p:spPr>
        <p:txBody>
          <a:bodyPr wrap="none" rtlCol="0">
            <a:spAutoFit/>
          </a:bodyPr>
          <a:lstStyle/>
          <a:p>
            <a:r>
              <a:rPr lang="en-US" dirty="0"/>
              <a:t>Defective:</a:t>
            </a:r>
          </a:p>
          <a:p>
            <a:r>
              <a:rPr lang="en-US" dirty="0"/>
              <a:t>Internal </a:t>
            </a:r>
          </a:p>
          <a:p>
            <a:r>
              <a:rPr lang="en-US" dirty="0"/>
              <a:t>mismatch</a:t>
            </a:r>
          </a:p>
        </p:txBody>
      </p:sp>
      <p:sp>
        <p:nvSpPr>
          <p:cNvPr id="9" name="Rectangle 8">
            <a:extLst>
              <a:ext uri="{FF2B5EF4-FFF2-40B4-BE49-F238E27FC236}">
                <a16:creationId xmlns:a16="http://schemas.microsoft.com/office/drawing/2014/main" id="{F994B3E8-B83D-AA4E-A4A1-CB656AFE5972}"/>
              </a:ext>
            </a:extLst>
          </p:cNvPr>
          <p:cNvSpPr/>
          <p:nvPr/>
        </p:nvSpPr>
        <p:spPr>
          <a:xfrm>
            <a:off x="1588054" y="3192651"/>
            <a:ext cx="4151087" cy="15141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9999A2B-5D42-7440-862B-D4DD8485C807}"/>
              </a:ext>
            </a:extLst>
          </p:cNvPr>
          <p:cNvSpPr/>
          <p:nvPr/>
        </p:nvSpPr>
        <p:spPr>
          <a:xfrm>
            <a:off x="1588053" y="4986065"/>
            <a:ext cx="4151087" cy="15141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AD3EB0B-82F8-E346-BA08-CEFE77A87C48}"/>
              </a:ext>
            </a:extLst>
          </p:cNvPr>
          <p:cNvSpPr/>
          <p:nvPr/>
        </p:nvSpPr>
        <p:spPr>
          <a:xfrm>
            <a:off x="7373256" y="3493608"/>
            <a:ext cx="4151087" cy="151418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rimer sequence matching.m4a" descr="Primer sequence matching.m4a">
            <a:hlinkClick r:id="" action="ppaction://media"/>
            <a:extLst>
              <a:ext uri="{FF2B5EF4-FFF2-40B4-BE49-F238E27FC236}">
                <a16:creationId xmlns:a16="http://schemas.microsoft.com/office/drawing/2014/main" id="{6E7D5242-B3ED-3741-8DDE-79EFFC7EC2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7943" y="5899898"/>
            <a:ext cx="812800" cy="812800"/>
          </a:xfrm>
          <a:prstGeom prst="rect">
            <a:avLst/>
          </a:prstGeom>
        </p:spPr>
      </p:pic>
    </p:spTree>
    <p:extLst>
      <p:ext uri="{BB962C8B-B14F-4D97-AF65-F5344CB8AC3E}">
        <p14:creationId xmlns:p14="http://schemas.microsoft.com/office/powerpoint/2010/main" val="347070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78228-C9B1-4E07-BF4B-772AEA31062C}"/>
              </a:ext>
            </a:extLst>
          </p:cNvPr>
          <p:cNvSpPr>
            <a:spLocks noGrp="1"/>
          </p:cNvSpPr>
          <p:nvPr>
            <p:ph type="title"/>
          </p:nvPr>
        </p:nvSpPr>
        <p:spPr/>
        <p:txBody>
          <a:bodyPr/>
          <a:lstStyle/>
          <a:p>
            <a:r>
              <a:rPr lang="en-US" dirty="0"/>
              <a:t>Gene isolation and PCR Cloning </a:t>
            </a:r>
          </a:p>
        </p:txBody>
      </p:sp>
      <p:sp>
        <p:nvSpPr>
          <p:cNvPr id="8" name="Arrow: Right 7">
            <a:extLst>
              <a:ext uri="{FF2B5EF4-FFF2-40B4-BE49-F238E27FC236}">
                <a16:creationId xmlns:a16="http://schemas.microsoft.com/office/drawing/2014/main" id="{5E62F190-ABCF-4783-A89E-7237A28ACF72}"/>
              </a:ext>
            </a:extLst>
          </p:cNvPr>
          <p:cNvSpPr/>
          <p:nvPr/>
        </p:nvSpPr>
        <p:spPr>
          <a:xfrm>
            <a:off x="1955800" y="2819400"/>
            <a:ext cx="469900" cy="495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9" name="Arrow: Left 8">
            <a:extLst>
              <a:ext uri="{FF2B5EF4-FFF2-40B4-BE49-F238E27FC236}">
                <a16:creationId xmlns:a16="http://schemas.microsoft.com/office/drawing/2014/main" id="{4D74B8C9-CA83-482B-995C-8A151CFD5045}"/>
              </a:ext>
            </a:extLst>
          </p:cNvPr>
          <p:cNvSpPr/>
          <p:nvPr/>
        </p:nvSpPr>
        <p:spPr>
          <a:xfrm>
            <a:off x="10083800" y="2830069"/>
            <a:ext cx="46990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10" name="Right Brace 9">
            <a:extLst>
              <a:ext uri="{FF2B5EF4-FFF2-40B4-BE49-F238E27FC236}">
                <a16:creationId xmlns:a16="http://schemas.microsoft.com/office/drawing/2014/main" id="{A7733378-7DCD-4469-A293-4111E7AC13C0}"/>
              </a:ext>
            </a:extLst>
          </p:cNvPr>
          <p:cNvSpPr/>
          <p:nvPr/>
        </p:nvSpPr>
        <p:spPr>
          <a:xfrm rot="5400000">
            <a:off x="6007099" y="-825498"/>
            <a:ext cx="495302" cy="85979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39B5C5E0-E8A0-47CA-AE47-F526994608A2}"/>
              </a:ext>
            </a:extLst>
          </p:cNvPr>
          <p:cNvSpPr txBox="1"/>
          <p:nvPr/>
        </p:nvSpPr>
        <p:spPr>
          <a:xfrm>
            <a:off x="182283" y="1425616"/>
            <a:ext cx="4326056" cy="369332"/>
          </a:xfrm>
          <a:prstGeom prst="rect">
            <a:avLst/>
          </a:prstGeom>
          <a:noFill/>
        </p:spPr>
        <p:txBody>
          <a:bodyPr wrap="none" rtlCol="0">
            <a:spAutoFit/>
          </a:bodyPr>
          <a:lstStyle/>
          <a:p>
            <a:r>
              <a:rPr lang="en-US" dirty="0"/>
              <a:t>Genomic DNA – all family members present</a:t>
            </a:r>
          </a:p>
        </p:txBody>
      </p:sp>
      <p:grpSp>
        <p:nvGrpSpPr>
          <p:cNvPr id="11" name="Group 10">
            <a:extLst>
              <a:ext uri="{FF2B5EF4-FFF2-40B4-BE49-F238E27FC236}">
                <a16:creationId xmlns:a16="http://schemas.microsoft.com/office/drawing/2014/main" id="{1D94EA02-1D5B-4F9B-960F-700C2BA06951}"/>
              </a:ext>
            </a:extLst>
          </p:cNvPr>
          <p:cNvGrpSpPr/>
          <p:nvPr/>
        </p:nvGrpSpPr>
        <p:grpSpPr>
          <a:xfrm>
            <a:off x="137833" y="3891522"/>
            <a:ext cx="11654117" cy="2528996"/>
            <a:chOff x="87033" y="3891522"/>
            <a:chExt cx="11654117" cy="2528996"/>
          </a:xfrm>
        </p:grpSpPr>
        <p:grpSp>
          <p:nvGrpSpPr>
            <p:cNvPr id="18" name="Group 17">
              <a:extLst>
                <a:ext uri="{FF2B5EF4-FFF2-40B4-BE49-F238E27FC236}">
                  <a16:creationId xmlns:a16="http://schemas.microsoft.com/office/drawing/2014/main" id="{6BA5E334-488E-49F3-8A1E-07634070BDE0}"/>
                </a:ext>
              </a:extLst>
            </p:cNvPr>
            <p:cNvGrpSpPr/>
            <p:nvPr/>
          </p:nvGrpSpPr>
          <p:grpSpPr>
            <a:xfrm>
              <a:off x="1955800" y="4260853"/>
              <a:ext cx="8597900" cy="495301"/>
              <a:chOff x="1955800" y="1943100"/>
              <a:chExt cx="8597900" cy="495301"/>
            </a:xfrm>
          </p:grpSpPr>
          <p:sp>
            <p:nvSpPr>
              <p:cNvPr id="19" name="Rectangle 18">
                <a:extLst>
                  <a:ext uri="{FF2B5EF4-FFF2-40B4-BE49-F238E27FC236}">
                    <a16:creationId xmlns:a16="http://schemas.microsoft.com/office/drawing/2014/main" id="{ED61D58F-2959-482A-80FF-6CB9896E6297}"/>
                  </a:ext>
                </a:extLst>
              </p:cNvPr>
              <p:cNvSpPr/>
              <p:nvPr/>
            </p:nvSpPr>
            <p:spPr>
              <a:xfrm>
                <a:off x="1955800" y="1943100"/>
                <a:ext cx="8597900" cy="4699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Repeat Region</a:t>
                </a:r>
              </a:p>
            </p:txBody>
          </p:sp>
          <p:sp>
            <p:nvSpPr>
              <p:cNvPr id="20" name="Rectangle 19">
                <a:extLst>
                  <a:ext uri="{FF2B5EF4-FFF2-40B4-BE49-F238E27FC236}">
                    <a16:creationId xmlns:a16="http://schemas.microsoft.com/office/drawing/2014/main" id="{A98EE5A1-8B29-4F74-8FBE-8CAC6491488F}"/>
                  </a:ext>
                </a:extLst>
              </p:cNvPr>
              <p:cNvSpPr/>
              <p:nvPr/>
            </p:nvSpPr>
            <p:spPr>
              <a:xfrm>
                <a:off x="1955800" y="1943100"/>
                <a:ext cx="2070100" cy="4953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N-Term</a:t>
                </a:r>
              </a:p>
            </p:txBody>
          </p:sp>
          <p:sp>
            <p:nvSpPr>
              <p:cNvPr id="21" name="Rectangle 20">
                <a:extLst>
                  <a:ext uri="{FF2B5EF4-FFF2-40B4-BE49-F238E27FC236}">
                    <a16:creationId xmlns:a16="http://schemas.microsoft.com/office/drawing/2014/main" id="{0F19AA4C-BF43-481E-B78E-1F0E633E53FE}"/>
                  </a:ext>
                </a:extLst>
              </p:cNvPr>
              <p:cNvSpPr/>
              <p:nvPr/>
            </p:nvSpPr>
            <p:spPr>
              <a:xfrm>
                <a:off x="8356600" y="1943100"/>
                <a:ext cx="2197100" cy="4953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C-Term</a:t>
                </a:r>
              </a:p>
            </p:txBody>
          </p:sp>
        </p:grpSp>
        <p:sp>
          <p:nvSpPr>
            <p:cNvPr id="22" name="TextBox 21">
              <a:extLst>
                <a:ext uri="{FF2B5EF4-FFF2-40B4-BE49-F238E27FC236}">
                  <a16:creationId xmlns:a16="http://schemas.microsoft.com/office/drawing/2014/main" id="{ADEB6DA1-40AB-478A-AFB5-AF357B3D6876}"/>
                </a:ext>
              </a:extLst>
            </p:cNvPr>
            <p:cNvSpPr txBox="1"/>
            <p:nvPr/>
          </p:nvSpPr>
          <p:spPr>
            <a:xfrm>
              <a:off x="87033" y="3891522"/>
              <a:ext cx="4109779" cy="369332"/>
            </a:xfrm>
            <a:prstGeom prst="rect">
              <a:avLst/>
            </a:prstGeom>
            <a:noFill/>
          </p:spPr>
          <p:txBody>
            <a:bodyPr wrap="none" rtlCol="0">
              <a:spAutoFit/>
            </a:bodyPr>
            <a:lstStyle/>
            <a:p>
              <a:r>
                <a:rPr lang="en-US" dirty="0"/>
                <a:t>PCR Clone – Isolated, single gene analysis</a:t>
              </a:r>
            </a:p>
          </p:txBody>
        </p:sp>
        <p:sp>
          <p:nvSpPr>
            <p:cNvPr id="23" name="Arrow: Right 22">
              <a:extLst>
                <a:ext uri="{FF2B5EF4-FFF2-40B4-BE49-F238E27FC236}">
                  <a16:creationId xmlns:a16="http://schemas.microsoft.com/office/drawing/2014/main" id="{9404F798-F229-46B3-B4AE-C0E35BC1A9D7}"/>
                </a:ext>
              </a:extLst>
            </p:cNvPr>
            <p:cNvSpPr/>
            <p:nvPr/>
          </p:nvSpPr>
          <p:spPr>
            <a:xfrm>
              <a:off x="1955800" y="4794254"/>
              <a:ext cx="469900" cy="49530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24" name="Arrow: Left 23">
              <a:extLst>
                <a:ext uri="{FF2B5EF4-FFF2-40B4-BE49-F238E27FC236}">
                  <a16:creationId xmlns:a16="http://schemas.microsoft.com/office/drawing/2014/main" id="{76CB0825-EB22-4564-8749-C8557467D795}"/>
                </a:ext>
              </a:extLst>
            </p:cNvPr>
            <p:cNvSpPr/>
            <p:nvPr/>
          </p:nvSpPr>
          <p:spPr>
            <a:xfrm>
              <a:off x="3473450" y="4799588"/>
              <a:ext cx="469900"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25" name="Arrow: Left 24">
              <a:extLst>
                <a:ext uri="{FF2B5EF4-FFF2-40B4-BE49-F238E27FC236}">
                  <a16:creationId xmlns:a16="http://schemas.microsoft.com/office/drawing/2014/main" id="{72149B7D-C513-46B0-BD3D-8DD579D068EC}"/>
                </a:ext>
              </a:extLst>
            </p:cNvPr>
            <p:cNvSpPr/>
            <p:nvPr/>
          </p:nvSpPr>
          <p:spPr>
            <a:xfrm>
              <a:off x="7880350" y="5289555"/>
              <a:ext cx="469900"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26" name="Arrow: Right 25">
              <a:extLst>
                <a:ext uri="{FF2B5EF4-FFF2-40B4-BE49-F238E27FC236}">
                  <a16:creationId xmlns:a16="http://schemas.microsoft.com/office/drawing/2014/main" id="{FDE0810A-6721-4682-9BF5-12D15810C2F4}"/>
                </a:ext>
              </a:extLst>
            </p:cNvPr>
            <p:cNvSpPr/>
            <p:nvPr/>
          </p:nvSpPr>
          <p:spPr>
            <a:xfrm>
              <a:off x="4025900" y="5292730"/>
              <a:ext cx="469900" cy="4953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27" name="Right Brace 26">
              <a:extLst>
                <a:ext uri="{FF2B5EF4-FFF2-40B4-BE49-F238E27FC236}">
                  <a16:creationId xmlns:a16="http://schemas.microsoft.com/office/drawing/2014/main" id="{75798036-35D5-4F73-A5F7-7610F2FFD606}"/>
                </a:ext>
              </a:extLst>
            </p:cNvPr>
            <p:cNvSpPr/>
            <p:nvPr/>
          </p:nvSpPr>
          <p:spPr>
            <a:xfrm rot="5400000">
              <a:off x="2788670" y="4947671"/>
              <a:ext cx="328159" cy="19939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a:extLst>
                <a:ext uri="{FF2B5EF4-FFF2-40B4-BE49-F238E27FC236}">
                  <a16:creationId xmlns:a16="http://schemas.microsoft.com/office/drawing/2014/main" id="{9F97A5D3-BC55-4F56-9194-786097E030AA}"/>
                </a:ext>
              </a:extLst>
            </p:cNvPr>
            <p:cNvSpPr/>
            <p:nvPr/>
          </p:nvSpPr>
          <p:spPr>
            <a:xfrm rot="5400000">
              <a:off x="6027170" y="3779271"/>
              <a:ext cx="328159" cy="43307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EBAD7C5D-213E-409E-9EB2-29DF22CFD258}"/>
                </a:ext>
              </a:extLst>
            </p:cNvPr>
            <p:cNvSpPr txBox="1"/>
            <p:nvPr/>
          </p:nvSpPr>
          <p:spPr>
            <a:xfrm>
              <a:off x="8498788" y="5774187"/>
              <a:ext cx="3242362" cy="646331"/>
            </a:xfrm>
            <a:prstGeom prst="rect">
              <a:avLst/>
            </a:prstGeom>
            <a:noFill/>
          </p:spPr>
          <p:txBody>
            <a:bodyPr wrap="none" rtlCol="0">
              <a:spAutoFit/>
            </a:bodyPr>
            <a:lstStyle/>
            <a:p>
              <a:r>
                <a:rPr lang="en-US" dirty="0"/>
                <a:t>Independent PCR Reactions</a:t>
              </a:r>
              <a:br>
                <a:rPr lang="en-US" dirty="0"/>
              </a:br>
              <a:r>
                <a:rPr lang="en-US" dirty="0"/>
                <a:t>for sequence and length analysis</a:t>
              </a:r>
            </a:p>
          </p:txBody>
        </p:sp>
      </p:grpSp>
      <p:grpSp>
        <p:nvGrpSpPr>
          <p:cNvPr id="6" name="Group 5">
            <a:extLst>
              <a:ext uri="{FF2B5EF4-FFF2-40B4-BE49-F238E27FC236}">
                <a16:creationId xmlns:a16="http://schemas.microsoft.com/office/drawing/2014/main" id="{0B27253B-7469-4A9A-BCB5-F52D090E3FFE}"/>
              </a:ext>
            </a:extLst>
          </p:cNvPr>
          <p:cNvGrpSpPr/>
          <p:nvPr/>
        </p:nvGrpSpPr>
        <p:grpSpPr>
          <a:xfrm>
            <a:off x="101600" y="1828800"/>
            <a:ext cx="11772900" cy="939801"/>
            <a:chOff x="596900" y="1943100"/>
            <a:chExt cx="11772900" cy="939801"/>
          </a:xfrm>
        </p:grpSpPr>
        <p:grpSp>
          <p:nvGrpSpPr>
            <p:cNvPr id="3" name="Group 2">
              <a:extLst>
                <a:ext uri="{FF2B5EF4-FFF2-40B4-BE49-F238E27FC236}">
                  <a16:creationId xmlns:a16="http://schemas.microsoft.com/office/drawing/2014/main" id="{A54E0816-77AE-4784-8B69-3A76DCFA4516}"/>
                </a:ext>
              </a:extLst>
            </p:cNvPr>
            <p:cNvGrpSpPr/>
            <p:nvPr/>
          </p:nvGrpSpPr>
          <p:grpSpPr>
            <a:xfrm>
              <a:off x="596900" y="1943100"/>
              <a:ext cx="11315700" cy="495301"/>
              <a:chOff x="596900" y="1943100"/>
              <a:chExt cx="11315700" cy="495301"/>
            </a:xfrm>
          </p:grpSpPr>
          <p:grpSp>
            <p:nvGrpSpPr>
              <p:cNvPr id="17" name="Group 16">
                <a:extLst>
                  <a:ext uri="{FF2B5EF4-FFF2-40B4-BE49-F238E27FC236}">
                    <a16:creationId xmlns:a16="http://schemas.microsoft.com/office/drawing/2014/main" id="{9F083D8B-DF38-4054-8116-98D3D29C9801}"/>
                  </a:ext>
                </a:extLst>
              </p:cNvPr>
              <p:cNvGrpSpPr/>
              <p:nvPr/>
            </p:nvGrpSpPr>
            <p:grpSpPr>
              <a:xfrm>
                <a:off x="1955800" y="1943100"/>
                <a:ext cx="8597900" cy="495301"/>
                <a:chOff x="1955800" y="1943100"/>
                <a:chExt cx="8597900" cy="495301"/>
              </a:xfrm>
            </p:grpSpPr>
            <p:sp>
              <p:nvSpPr>
                <p:cNvPr id="4" name="Rectangle 3">
                  <a:extLst>
                    <a:ext uri="{FF2B5EF4-FFF2-40B4-BE49-F238E27FC236}">
                      <a16:creationId xmlns:a16="http://schemas.microsoft.com/office/drawing/2014/main" id="{B606A086-B2A5-4F33-98D5-2D2C5656704D}"/>
                    </a:ext>
                  </a:extLst>
                </p:cNvPr>
                <p:cNvSpPr/>
                <p:nvPr/>
              </p:nvSpPr>
              <p:spPr>
                <a:xfrm>
                  <a:off x="1955800" y="1943100"/>
                  <a:ext cx="8597900" cy="4699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Repeat Region</a:t>
                  </a:r>
                </a:p>
              </p:txBody>
            </p:sp>
            <p:sp>
              <p:nvSpPr>
                <p:cNvPr id="5" name="Rectangle 4">
                  <a:extLst>
                    <a:ext uri="{FF2B5EF4-FFF2-40B4-BE49-F238E27FC236}">
                      <a16:creationId xmlns:a16="http://schemas.microsoft.com/office/drawing/2014/main" id="{3B70609E-E5F8-4B63-8D83-1603AAD614C2}"/>
                    </a:ext>
                  </a:extLst>
                </p:cNvPr>
                <p:cNvSpPr/>
                <p:nvPr/>
              </p:nvSpPr>
              <p:spPr>
                <a:xfrm>
                  <a:off x="1955800" y="1943100"/>
                  <a:ext cx="2070100" cy="4953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N-Term</a:t>
                  </a:r>
                </a:p>
              </p:txBody>
            </p:sp>
            <p:sp>
              <p:nvSpPr>
                <p:cNvPr id="7" name="Rectangle 6">
                  <a:extLst>
                    <a:ext uri="{FF2B5EF4-FFF2-40B4-BE49-F238E27FC236}">
                      <a16:creationId xmlns:a16="http://schemas.microsoft.com/office/drawing/2014/main" id="{8DC7D1E3-E86C-4D2F-8FD3-1409F8F446C8}"/>
                    </a:ext>
                  </a:extLst>
                </p:cNvPr>
                <p:cNvSpPr/>
                <p:nvPr/>
              </p:nvSpPr>
              <p:spPr>
                <a:xfrm>
                  <a:off x="8356600" y="1943100"/>
                  <a:ext cx="2197100" cy="4953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C-Term</a:t>
                  </a:r>
                </a:p>
              </p:txBody>
            </p:sp>
          </p:grpSp>
          <p:cxnSp>
            <p:nvCxnSpPr>
              <p:cNvPr id="14" name="Straight Connector 13">
                <a:extLst>
                  <a:ext uri="{FF2B5EF4-FFF2-40B4-BE49-F238E27FC236}">
                    <a16:creationId xmlns:a16="http://schemas.microsoft.com/office/drawing/2014/main" id="{A0B3740B-D327-4F6D-9DA7-564EA2089D55}"/>
                  </a:ext>
                </a:extLst>
              </p:cNvPr>
              <p:cNvCxnSpPr>
                <a:endCxn id="5" idx="1"/>
              </p:cNvCxnSpPr>
              <p:nvPr/>
            </p:nvCxnSpPr>
            <p:spPr>
              <a:xfrm>
                <a:off x="596900" y="2184400"/>
                <a:ext cx="1358900" cy="63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FAC6A5-6EB7-451B-A977-1A9ACD31B7D2}"/>
                  </a:ext>
                </a:extLst>
              </p:cNvPr>
              <p:cNvCxnSpPr/>
              <p:nvPr/>
            </p:nvCxnSpPr>
            <p:spPr>
              <a:xfrm>
                <a:off x="10553700" y="2192339"/>
                <a:ext cx="1358900" cy="6351"/>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B262836D-23AF-43DF-80F0-5BEA4AAAB107}"/>
                </a:ext>
              </a:extLst>
            </p:cNvPr>
            <p:cNvGrpSpPr/>
            <p:nvPr/>
          </p:nvGrpSpPr>
          <p:grpSpPr>
            <a:xfrm>
              <a:off x="749300" y="2082800"/>
              <a:ext cx="11315700" cy="495301"/>
              <a:chOff x="596900" y="1943100"/>
              <a:chExt cx="11315700" cy="495301"/>
            </a:xfrm>
          </p:grpSpPr>
          <p:grpSp>
            <p:nvGrpSpPr>
              <p:cNvPr id="31" name="Group 30">
                <a:extLst>
                  <a:ext uri="{FF2B5EF4-FFF2-40B4-BE49-F238E27FC236}">
                    <a16:creationId xmlns:a16="http://schemas.microsoft.com/office/drawing/2014/main" id="{A9BE6151-9330-48DE-92E9-9942AA923CC9}"/>
                  </a:ext>
                </a:extLst>
              </p:cNvPr>
              <p:cNvGrpSpPr/>
              <p:nvPr/>
            </p:nvGrpSpPr>
            <p:grpSpPr>
              <a:xfrm>
                <a:off x="1955800" y="1943100"/>
                <a:ext cx="8597900" cy="495301"/>
                <a:chOff x="1955800" y="1943100"/>
                <a:chExt cx="8597900" cy="495301"/>
              </a:xfrm>
            </p:grpSpPr>
            <p:sp>
              <p:nvSpPr>
                <p:cNvPr id="34" name="Rectangle 33">
                  <a:extLst>
                    <a:ext uri="{FF2B5EF4-FFF2-40B4-BE49-F238E27FC236}">
                      <a16:creationId xmlns:a16="http://schemas.microsoft.com/office/drawing/2014/main" id="{4522AD17-6A54-4780-AE2B-1882F4DF1E5D}"/>
                    </a:ext>
                  </a:extLst>
                </p:cNvPr>
                <p:cNvSpPr/>
                <p:nvPr/>
              </p:nvSpPr>
              <p:spPr>
                <a:xfrm>
                  <a:off x="1955800" y="1943100"/>
                  <a:ext cx="8597900" cy="4699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Repeat Region</a:t>
                  </a:r>
                </a:p>
              </p:txBody>
            </p:sp>
            <p:sp>
              <p:nvSpPr>
                <p:cNvPr id="35" name="Rectangle 34">
                  <a:extLst>
                    <a:ext uri="{FF2B5EF4-FFF2-40B4-BE49-F238E27FC236}">
                      <a16:creationId xmlns:a16="http://schemas.microsoft.com/office/drawing/2014/main" id="{C3EC1EDD-38BE-45F3-80A0-479C280D5F00}"/>
                    </a:ext>
                  </a:extLst>
                </p:cNvPr>
                <p:cNvSpPr/>
                <p:nvPr/>
              </p:nvSpPr>
              <p:spPr>
                <a:xfrm>
                  <a:off x="1955800" y="1943100"/>
                  <a:ext cx="2070100" cy="4953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N-Term</a:t>
                  </a:r>
                </a:p>
              </p:txBody>
            </p:sp>
            <p:sp>
              <p:nvSpPr>
                <p:cNvPr id="36" name="Rectangle 35">
                  <a:extLst>
                    <a:ext uri="{FF2B5EF4-FFF2-40B4-BE49-F238E27FC236}">
                      <a16:creationId xmlns:a16="http://schemas.microsoft.com/office/drawing/2014/main" id="{7F4A3516-C3C6-4618-AD45-BA875D5FCDAE}"/>
                    </a:ext>
                  </a:extLst>
                </p:cNvPr>
                <p:cNvSpPr/>
                <p:nvPr/>
              </p:nvSpPr>
              <p:spPr>
                <a:xfrm>
                  <a:off x="8356600" y="1943100"/>
                  <a:ext cx="2197100" cy="4953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C-Term</a:t>
                  </a:r>
                </a:p>
              </p:txBody>
            </p:sp>
          </p:grpSp>
          <p:cxnSp>
            <p:nvCxnSpPr>
              <p:cNvPr id="32" name="Straight Connector 31">
                <a:extLst>
                  <a:ext uri="{FF2B5EF4-FFF2-40B4-BE49-F238E27FC236}">
                    <a16:creationId xmlns:a16="http://schemas.microsoft.com/office/drawing/2014/main" id="{9647F052-F47C-4AE8-9BFB-F0769E6135CF}"/>
                  </a:ext>
                </a:extLst>
              </p:cNvPr>
              <p:cNvCxnSpPr>
                <a:endCxn id="35" idx="1"/>
              </p:cNvCxnSpPr>
              <p:nvPr/>
            </p:nvCxnSpPr>
            <p:spPr>
              <a:xfrm>
                <a:off x="596900" y="2184400"/>
                <a:ext cx="1358900" cy="63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739649A-849B-4D2F-87D9-83FFCFDC2E48}"/>
                  </a:ext>
                </a:extLst>
              </p:cNvPr>
              <p:cNvCxnSpPr/>
              <p:nvPr/>
            </p:nvCxnSpPr>
            <p:spPr>
              <a:xfrm>
                <a:off x="10553700" y="2192339"/>
                <a:ext cx="1358900" cy="6351"/>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06628F0-A996-41DD-BE8D-30ACCF896010}"/>
                </a:ext>
              </a:extLst>
            </p:cNvPr>
            <p:cNvGrpSpPr/>
            <p:nvPr/>
          </p:nvGrpSpPr>
          <p:grpSpPr>
            <a:xfrm>
              <a:off x="901700" y="2235200"/>
              <a:ext cx="11315700" cy="495301"/>
              <a:chOff x="596900" y="1943100"/>
              <a:chExt cx="11315700" cy="495301"/>
            </a:xfrm>
          </p:grpSpPr>
          <p:grpSp>
            <p:nvGrpSpPr>
              <p:cNvPr id="38" name="Group 37">
                <a:extLst>
                  <a:ext uri="{FF2B5EF4-FFF2-40B4-BE49-F238E27FC236}">
                    <a16:creationId xmlns:a16="http://schemas.microsoft.com/office/drawing/2014/main" id="{BC332540-ECE6-4932-B23B-E465A2F6DE17}"/>
                  </a:ext>
                </a:extLst>
              </p:cNvPr>
              <p:cNvGrpSpPr/>
              <p:nvPr/>
            </p:nvGrpSpPr>
            <p:grpSpPr>
              <a:xfrm>
                <a:off x="1955800" y="1943100"/>
                <a:ext cx="8597900" cy="495301"/>
                <a:chOff x="1955800" y="1943100"/>
                <a:chExt cx="8597900" cy="495301"/>
              </a:xfrm>
            </p:grpSpPr>
            <p:sp>
              <p:nvSpPr>
                <p:cNvPr id="41" name="Rectangle 40">
                  <a:extLst>
                    <a:ext uri="{FF2B5EF4-FFF2-40B4-BE49-F238E27FC236}">
                      <a16:creationId xmlns:a16="http://schemas.microsoft.com/office/drawing/2014/main" id="{07C604A6-7671-475F-9EDE-D353015458A0}"/>
                    </a:ext>
                  </a:extLst>
                </p:cNvPr>
                <p:cNvSpPr/>
                <p:nvPr/>
              </p:nvSpPr>
              <p:spPr>
                <a:xfrm>
                  <a:off x="1955800" y="1943100"/>
                  <a:ext cx="8597900" cy="4699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Repeat Region</a:t>
                  </a:r>
                </a:p>
              </p:txBody>
            </p:sp>
            <p:sp>
              <p:nvSpPr>
                <p:cNvPr id="42" name="Rectangle 41">
                  <a:extLst>
                    <a:ext uri="{FF2B5EF4-FFF2-40B4-BE49-F238E27FC236}">
                      <a16:creationId xmlns:a16="http://schemas.microsoft.com/office/drawing/2014/main" id="{A819DE3C-CCD4-444D-9A5F-F1F8BD0BB18B}"/>
                    </a:ext>
                  </a:extLst>
                </p:cNvPr>
                <p:cNvSpPr/>
                <p:nvPr/>
              </p:nvSpPr>
              <p:spPr>
                <a:xfrm>
                  <a:off x="1955800" y="1943100"/>
                  <a:ext cx="2070100" cy="4953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N-Term</a:t>
                  </a:r>
                </a:p>
              </p:txBody>
            </p:sp>
            <p:sp>
              <p:nvSpPr>
                <p:cNvPr id="43" name="Rectangle 42">
                  <a:extLst>
                    <a:ext uri="{FF2B5EF4-FFF2-40B4-BE49-F238E27FC236}">
                      <a16:creationId xmlns:a16="http://schemas.microsoft.com/office/drawing/2014/main" id="{7D7898B3-5193-4D46-8C7B-3B2B2B3CB616}"/>
                    </a:ext>
                  </a:extLst>
                </p:cNvPr>
                <p:cNvSpPr/>
                <p:nvPr/>
              </p:nvSpPr>
              <p:spPr>
                <a:xfrm>
                  <a:off x="8356600" y="1943100"/>
                  <a:ext cx="2197100" cy="4953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C-Term</a:t>
                  </a:r>
                </a:p>
              </p:txBody>
            </p:sp>
          </p:grpSp>
          <p:cxnSp>
            <p:nvCxnSpPr>
              <p:cNvPr id="39" name="Straight Connector 38">
                <a:extLst>
                  <a:ext uri="{FF2B5EF4-FFF2-40B4-BE49-F238E27FC236}">
                    <a16:creationId xmlns:a16="http://schemas.microsoft.com/office/drawing/2014/main" id="{8A712E70-7C22-4D4F-971D-4A43C30011C6}"/>
                  </a:ext>
                </a:extLst>
              </p:cNvPr>
              <p:cNvCxnSpPr>
                <a:endCxn id="42" idx="1"/>
              </p:cNvCxnSpPr>
              <p:nvPr/>
            </p:nvCxnSpPr>
            <p:spPr>
              <a:xfrm>
                <a:off x="596900" y="2184400"/>
                <a:ext cx="1358900" cy="63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AABBD7B-BEDD-4D2E-8AA3-2BF1F52D600F}"/>
                  </a:ext>
                </a:extLst>
              </p:cNvPr>
              <p:cNvCxnSpPr/>
              <p:nvPr/>
            </p:nvCxnSpPr>
            <p:spPr>
              <a:xfrm>
                <a:off x="10553700" y="2192339"/>
                <a:ext cx="1358900" cy="6351"/>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346928E3-A5C7-436E-950C-A7497122E63C}"/>
                </a:ext>
              </a:extLst>
            </p:cNvPr>
            <p:cNvGrpSpPr/>
            <p:nvPr/>
          </p:nvGrpSpPr>
          <p:grpSpPr>
            <a:xfrm>
              <a:off x="1054100" y="2387600"/>
              <a:ext cx="11315700" cy="495301"/>
              <a:chOff x="596900" y="1943100"/>
              <a:chExt cx="11315700" cy="495301"/>
            </a:xfrm>
          </p:grpSpPr>
          <p:grpSp>
            <p:nvGrpSpPr>
              <p:cNvPr id="45" name="Group 44">
                <a:extLst>
                  <a:ext uri="{FF2B5EF4-FFF2-40B4-BE49-F238E27FC236}">
                    <a16:creationId xmlns:a16="http://schemas.microsoft.com/office/drawing/2014/main" id="{441B3ADD-602E-4215-B3A1-5CFA67DA52C4}"/>
                  </a:ext>
                </a:extLst>
              </p:cNvPr>
              <p:cNvGrpSpPr/>
              <p:nvPr/>
            </p:nvGrpSpPr>
            <p:grpSpPr>
              <a:xfrm>
                <a:off x="1955800" y="1943100"/>
                <a:ext cx="8597900" cy="495301"/>
                <a:chOff x="1955800" y="1943100"/>
                <a:chExt cx="8597900" cy="495301"/>
              </a:xfrm>
            </p:grpSpPr>
            <p:sp>
              <p:nvSpPr>
                <p:cNvPr id="48" name="Rectangle 47">
                  <a:extLst>
                    <a:ext uri="{FF2B5EF4-FFF2-40B4-BE49-F238E27FC236}">
                      <a16:creationId xmlns:a16="http://schemas.microsoft.com/office/drawing/2014/main" id="{EE54ECDB-6CF6-4DCE-ABA0-596521028723}"/>
                    </a:ext>
                  </a:extLst>
                </p:cNvPr>
                <p:cNvSpPr/>
                <p:nvPr/>
              </p:nvSpPr>
              <p:spPr>
                <a:xfrm>
                  <a:off x="1955800" y="1943100"/>
                  <a:ext cx="8597900" cy="4699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Repeat Region</a:t>
                  </a:r>
                </a:p>
              </p:txBody>
            </p:sp>
            <p:sp>
              <p:nvSpPr>
                <p:cNvPr id="49" name="Rectangle 48">
                  <a:extLst>
                    <a:ext uri="{FF2B5EF4-FFF2-40B4-BE49-F238E27FC236}">
                      <a16:creationId xmlns:a16="http://schemas.microsoft.com/office/drawing/2014/main" id="{90BC94F7-3D7A-4336-BF20-391D46DC6DCF}"/>
                    </a:ext>
                  </a:extLst>
                </p:cNvPr>
                <p:cNvSpPr/>
                <p:nvPr/>
              </p:nvSpPr>
              <p:spPr>
                <a:xfrm>
                  <a:off x="1955800" y="1943100"/>
                  <a:ext cx="2070100" cy="4953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N-Term</a:t>
                  </a:r>
                </a:p>
              </p:txBody>
            </p:sp>
            <p:sp>
              <p:nvSpPr>
                <p:cNvPr id="50" name="Rectangle 49">
                  <a:extLst>
                    <a:ext uri="{FF2B5EF4-FFF2-40B4-BE49-F238E27FC236}">
                      <a16:creationId xmlns:a16="http://schemas.microsoft.com/office/drawing/2014/main" id="{D9983F94-2F9A-4B95-9B7A-D97C8123BBA0}"/>
                    </a:ext>
                  </a:extLst>
                </p:cNvPr>
                <p:cNvSpPr/>
                <p:nvPr/>
              </p:nvSpPr>
              <p:spPr>
                <a:xfrm>
                  <a:off x="8356600" y="1943100"/>
                  <a:ext cx="2197100" cy="4953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C-Term</a:t>
                  </a:r>
                </a:p>
              </p:txBody>
            </p:sp>
          </p:grpSp>
          <p:cxnSp>
            <p:nvCxnSpPr>
              <p:cNvPr id="46" name="Straight Connector 45">
                <a:extLst>
                  <a:ext uri="{FF2B5EF4-FFF2-40B4-BE49-F238E27FC236}">
                    <a16:creationId xmlns:a16="http://schemas.microsoft.com/office/drawing/2014/main" id="{3FA9C3B0-B2EC-46A8-9362-800A82169639}"/>
                  </a:ext>
                </a:extLst>
              </p:cNvPr>
              <p:cNvCxnSpPr>
                <a:endCxn id="49" idx="1"/>
              </p:cNvCxnSpPr>
              <p:nvPr/>
            </p:nvCxnSpPr>
            <p:spPr>
              <a:xfrm>
                <a:off x="596900" y="2184400"/>
                <a:ext cx="1358900" cy="63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BAFBADC-79BA-4B58-8ABE-C506188D6B08}"/>
                  </a:ext>
                </a:extLst>
              </p:cNvPr>
              <p:cNvCxnSpPr/>
              <p:nvPr/>
            </p:nvCxnSpPr>
            <p:spPr>
              <a:xfrm>
                <a:off x="10553700" y="2192339"/>
                <a:ext cx="1358900" cy="6351"/>
              </a:xfrm>
              <a:prstGeom prst="line">
                <a:avLst/>
              </a:prstGeom>
              <a:ln w="57150"/>
            </p:spPr>
            <p:style>
              <a:lnRef idx="1">
                <a:schemeClr val="accent1"/>
              </a:lnRef>
              <a:fillRef idx="0">
                <a:schemeClr val="accent1"/>
              </a:fillRef>
              <a:effectRef idx="0">
                <a:schemeClr val="accent1"/>
              </a:effectRef>
              <a:fontRef idx="minor">
                <a:schemeClr val="tx1"/>
              </a:fontRef>
            </p:style>
          </p:cxnSp>
        </p:grpSp>
      </p:grpSp>
      <p:pic>
        <p:nvPicPr>
          <p:cNvPr id="12" name="Gene isolation.m4a" descr="Gene isolation.m4a">
            <a:hlinkClick r:id="" action="ppaction://media"/>
            <a:extLst>
              <a:ext uri="{FF2B5EF4-FFF2-40B4-BE49-F238E27FC236}">
                <a16:creationId xmlns:a16="http://schemas.microsoft.com/office/drawing/2014/main" id="{E2EFFCA6-BB8F-F941-A8E7-5ACA1DEA77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993112"/>
            <a:ext cx="812800" cy="812800"/>
          </a:xfrm>
          <a:prstGeom prst="rect">
            <a:avLst/>
          </a:prstGeom>
        </p:spPr>
      </p:pic>
    </p:spTree>
    <p:extLst>
      <p:ext uri="{BB962C8B-B14F-4D97-AF65-F5344CB8AC3E}">
        <p14:creationId xmlns:p14="http://schemas.microsoft.com/office/powerpoint/2010/main" val="217850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9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83CE-61EE-1A41-89A2-4FAFCCCC7F00}"/>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i="1" kern="1200" dirty="0">
                <a:solidFill>
                  <a:schemeClr val="tx1"/>
                </a:solidFill>
                <a:latin typeface="+mj-lt"/>
                <a:ea typeface="+mj-ea"/>
                <a:cs typeface="+mj-cs"/>
              </a:rPr>
              <a:t>FLO1</a:t>
            </a:r>
            <a:r>
              <a:rPr lang="en-US" sz="4800" kern="1200" dirty="0">
                <a:solidFill>
                  <a:schemeClr val="tx1"/>
                </a:solidFill>
                <a:latin typeface="+mj-lt"/>
                <a:ea typeface="+mj-ea"/>
                <a:cs typeface="+mj-cs"/>
              </a:rPr>
              <a:t> primer mapping </a:t>
            </a:r>
          </a:p>
        </p:txBody>
      </p:sp>
      <p:sp>
        <p:nvSpPr>
          <p:cNvPr id="17" name="TextBox 16">
            <a:extLst>
              <a:ext uri="{FF2B5EF4-FFF2-40B4-BE49-F238E27FC236}">
                <a16:creationId xmlns:a16="http://schemas.microsoft.com/office/drawing/2014/main" id="{175E28D5-2DE3-7C49-BB9B-CC3DEF16EE3E}"/>
              </a:ext>
            </a:extLst>
          </p:cNvPr>
          <p:cNvSpPr txBox="1"/>
          <p:nvPr/>
        </p:nvSpPr>
        <p:spPr>
          <a:xfrm>
            <a:off x="838199" y="1335726"/>
            <a:ext cx="10515599" cy="420624"/>
          </a:xfrm>
          <a:prstGeom prst="rect">
            <a:avLst/>
          </a:prstGeom>
        </p:spPr>
        <p:txBody>
          <a:bodyPr vert="horz" lIns="91440" tIns="45720" rIns="91440" bIns="45720" rtlCol="0">
            <a:normAutofit/>
          </a:bodyPr>
          <a:lstStyle/>
          <a:p>
            <a:pPr algn="ctr">
              <a:lnSpc>
                <a:spcPct val="90000"/>
              </a:lnSpc>
              <a:spcBef>
                <a:spcPts val="1000"/>
              </a:spcBef>
            </a:pPr>
            <a:r>
              <a:rPr lang="en-US" sz="2000" kern="1200">
                <a:solidFill>
                  <a:schemeClr val="tx1"/>
                </a:solidFill>
                <a:latin typeface="+mn-lt"/>
                <a:ea typeface="+mn-ea"/>
                <a:cs typeface="+mn-cs"/>
              </a:rPr>
              <a:t>*Repeat element was deleted to conserve space*  </a:t>
            </a:r>
          </a:p>
        </p:txBody>
      </p:sp>
      <p:pic>
        <p:nvPicPr>
          <p:cNvPr id="19" name="Picture 18" descr="A screenshot of a cell phone&#10;&#10;Description automatically generated">
            <a:extLst>
              <a:ext uri="{FF2B5EF4-FFF2-40B4-BE49-F238E27FC236}">
                <a16:creationId xmlns:a16="http://schemas.microsoft.com/office/drawing/2014/main" id="{0D6BC8DF-B3DB-D54B-B5A8-CE49F51AC2EA}"/>
              </a:ext>
            </a:extLst>
          </p:cNvPr>
          <p:cNvPicPr>
            <a:picLocks noChangeAspect="1"/>
          </p:cNvPicPr>
          <p:nvPr/>
        </p:nvPicPr>
        <p:blipFill rotWithShape="1">
          <a:blip r:embed="rId5"/>
          <a:srcRect l="8106" r="12094" b="8779"/>
          <a:stretch/>
        </p:blipFill>
        <p:spPr>
          <a:xfrm>
            <a:off x="1225062" y="2384977"/>
            <a:ext cx="9741877" cy="2088046"/>
          </a:xfrm>
          <a:prstGeom prst="rect">
            <a:avLst/>
          </a:prstGeom>
        </p:spPr>
      </p:pic>
      <p:pic>
        <p:nvPicPr>
          <p:cNvPr id="3" name="Flo1 primer mapping.m4a" descr="Flo1 primer mapping.m4a">
            <a:hlinkClick r:id="" action="ppaction://media"/>
            <a:extLst>
              <a:ext uri="{FF2B5EF4-FFF2-40B4-BE49-F238E27FC236}">
                <a16:creationId xmlns:a16="http://schemas.microsoft.com/office/drawing/2014/main" id="{3F6B4578-BD71-AD47-8165-1898C1BABB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4648" y="5754110"/>
            <a:ext cx="812800" cy="812800"/>
          </a:xfrm>
          <a:prstGeom prst="rect">
            <a:avLst/>
          </a:prstGeom>
        </p:spPr>
      </p:pic>
    </p:spTree>
    <p:extLst>
      <p:ext uri="{BB962C8B-B14F-4D97-AF65-F5344CB8AC3E}">
        <p14:creationId xmlns:p14="http://schemas.microsoft.com/office/powerpoint/2010/main" val="235406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83CE-61EE-1A41-89A2-4FAFCCCC7F00}"/>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i="1" kern="1200" dirty="0">
                <a:solidFill>
                  <a:schemeClr val="tx1"/>
                </a:solidFill>
                <a:latin typeface="+mj-lt"/>
                <a:ea typeface="+mj-ea"/>
                <a:cs typeface="+mj-cs"/>
              </a:rPr>
              <a:t>FLO5</a:t>
            </a:r>
            <a:r>
              <a:rPr lang="en-US" sz="4800" kern="1200" dirty="0">
                <a:solidFill>
                  <a:schemeClr val="tx1"/>
                </a:solidFill>
                <a:latin typeface="+mj-lt"/>
                <a:ea typeface="+mj-ea"/>
                <a:cs typeface="+mj-cs"/>
              </a:rPr>
              <a:t> primer mapping </a:t>
            </a:r>
          </a:p>
        </p:txBody>
      </p:sp>
      <p:pic>
        <p:nvPicPr>
          <p:cNvPr id="5" name="Content Placeholder 4" descr="A screenshot of a cell phone&#10;&#10;Description automatically generated">
            <a:extLst>
              <a:ext uri="{FF2B5EF4-FFF2-40B4-BE49-F238E27FC236}">
                <a16:creationId xmlns:a16="http://schemas.microsoft.com/office/drawing/2014/main" id="{1C20FA87-4B2D-7447-8119-5DDFE47FDA81}"/>
              </a:ext>
            </a:extLst>
          </p:cNvPr>
          <p:cNvPicPr>
            <a:picLocks noGrp="1" noChangeAspect="1"/>
          </p:cNvPicPr>
          <p:nvPr>
            <p:ph idx="1"/>
          </p:nvPr>
        </p:nvPicPr>
        <p:blipFill rotWithShape="1">
          <a:blip r:embed="rId5"/>
          <a:srcRect l="14939" r="10982"/>
          <a:stretch/>
        </p:blipFill>
        <p:spPr>
          <a:xfrm>
            <a:off x="1523045" y="2313178"/>
            <a:ext cx="9145911" cy="2318729"/>
          </a:xfrm>
          <a:prstGeom prst="rect">
            <a:avLst/>
          </a:prstGeom>
        </p:spPr>
      </p:pic>
      <p:sp>
        <p:nvSpPr>
          <p:cNvPr id="17" name="TextBox 16">
            <a:extLst>
              <a:ext uri="{FF2B5EF4-FFF2-40B4-BE49-F238E27FC236}">
                <a16:creationId xmlns:a16="http://schemas.microsoft.com/office/drawing/2014/main" id="{175E28D5-2DE3-7C49-BB9B-CC3DEF16EE3E}"/>
              </a:ext>
            </a:extLst>
          </p:cNvPr>
          <p:cNvSpPr txBox="1"/>
          <p:nvPr/>
        </p:nvSpPr>
        <p:spPr>
          <a:xfrm>
            <a:off x="838199" y="1335726"/>
            <a:ext cx="10515599" cy="420624"/>
          </a:xfrm>
          <a:prstGeom prst="rect">
            <a:avLst/>
          </a:prstGeom>
        </p:spPr>
        <p:txBody>
          <a:bodyPr vert="horz" lIns="91440" tIns="45720" rIns="91440" bIns="45720" rtlCol="0">
            <a:normAutofit/>
          </a:bodyPr>
          <a:lstStyle/>
          <a:p>
            <a:pPr algn="ctr">
              <a:lnSpc>
                <a:spcPct val="90000"/>
              </a:lnSpc>
              <a:spcBef>
                <a:spcPts val="1000"/>
              </a:spcBef>
            </a:pPr>
            <a:r>
              <a:rPr lang="en-US" sz="2000" kern="1200">
                <a:solidFill>
                  <a:schemeClr val="tx1"/>
                </a:solidFill>
                <a:latin typeface="+mn-lt"/>
                <a:ea typeface="+mn-ea"/>
                <a:cs typeface="+mn-cs"/>
              </a:rPr>
              <a:t>*Repeat element was deleted to conserve space*  </a:t>
            </a:r>
          </a:p>
        </p:txBody>
      </p:sp>
      <p:pic>
        <p:nvPicPr>
          <p:cNvPr id="3" name="Flo5 primer mapping.m4a" descr="Flo5 primer mapping.m4a">
            <a:hlinkClick r:id="" action="ppaction://media"/>
            <a:extLst>
              <a:ext uri="{FF2B5EF4-FFF2-40B4-BE49-F238E27FC236}">
                <a16:creationId xmlns:a16="http://schemas.microsoft.com/office/drawing/2014/main" id="{2681D415-B7AD-4C44-9463-B0E7461344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798" y="5830310"/>
            <a:ext cx="812800" cy="812800"/>
          </a:xfrm>
          <a:prstGeom prst="rect">
            <a:avLst/>
          </a:prstGeom>
        </p:spPr>
      </p:pic>
    </p:spTree>
    <p:extLst>
      <p:ext uri="{BB962C8B-B14F-4D97-AF65-F5344CB8AC3E}">
        <p14:creationId xmlns:p14="http://schemas.microsoft.com/office/powerpoint/2010/main" val="378348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83CE-61EE-1A41-89A2-4FAFCCCC7F00}"/>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i="1" kern="1200" dirty="0">
                <a:solidFill>
                  <a:schemeClr val="tx1"/>
                </a:solidFill>
                <a:latin typeface="+mj-lt"/>
                <a:ea typeface="+mj-ea"/>
                <a:cs typeface="+mj-cs"/>
              </a:rPr>
              <a:t>FLO9</a:t>
            </a:r>
            <a:r>
              <a:rPr lang="en-US" sz="4800" kern="1200" dirty="0">
                <a:solidFill>
                  <a:schemeClr val="tx1"/>
                </a:solidFill>
                <a:latin typeface="+mj-lt"/>
                <a:ea typeface="+mj-ea"/>
                <a:cs typeface="+mj-cs"/>
              </a:rPr>
              <a:t> primer mapping </a:t>
            </a:r>
          </a:p>
        </p:txBody>
      </p:sp>
      <p:sp>
        <p:nvSpPr>
          <p:cNvPr id="17" name="TextBox 16">
            <a:extLst>
              <a:ext uri="{FF2B5EF4-FFF2-40B4-BE49-F238E27FC236}">
                <a16:creationId xmlns:a16="http://schemas.microsoft.com/office/drawing/2014/main" id="{175E28D5-2DE3-7C49-BB9B-CC3DEF16EE3E}"/>
              </a:ext>
            </a:extLst>
          </p:cNvPr>
          <p:cNvSpPr txBox="1"/>
          <p:nvPr/>
        </p:nvSpPr>
        <p:spPr>
          <a:xfrm>
            <a:off x="838199" y="1335726"/>
            <a:ext cx="10515599" cy="420624"/>
          </a:xfrm>
          <a:prstGeom prst="rect">
            <a:avLst/>
          </a:prstGeom>
        </p:spPr>
        <p:txBody>
          <a:bodyPr vert="horz" lIns="91440" tIns="45720" rIns="91440" bIns="45720" rtlCol="0">
            <a:normAutofit/>
          </a:bodyPr>
          <a:lstStyle/>
          <a:p>
            <a:pPr algn="ctr">
              <a:lnSpc>
                <a:spcPct val="90000"/>
              </a:lnSpc>
              <a:spcBef>
                <a:spcPts val="1000"/>
              </a:spcBef>
            </a:pPr>
            <a:r>
              <a:rPr lang="en-US" sz="2000" kern="1200">
                <a:solidFill>
                  <a:schemeClr val="tx1"/>
                </a:solidFill>
                <a:latin typeface="+mn-lt"/>
                <a:ea typeface="+mn-ea"/>
                <a:cs typeface="+mn-cs"/>
              </a:rPr>
              <a:t>*Repeat element was deleted to conserve space*  </a:t>
            </a:r>
          </a:p>
        </p:txBody>
      </p:sp>
      <p:pic>
        <p:nvPicPr>
          <p:cNvPr id="6" name="Content Placeholder 4" descr="A screenshot of a cell phone&#10;&#10;Description automatically generated">
            <a:extLst>
              <a:ext uri="{FF2B5EF4-FFF2-40B4-BE49-F238E27FC236}">
                <a16:creationId xmlns:a16="http://schemas.microsoft.com/office/drawing/2014/main" id="{71EBD22A-87BE-7E42-BFD5-B680EEE3BA34}"/>
              </a:ext>
            </a:extLst>
          </p:cNvPr>
          <p:cNvPicPr>
            <a:picLocks noChangeAspect="1"/>
          </p:cNvPicPr>
          <p:nvPr/>
        </p:nvPicPr>
        <p:blipFill rotWithShape="1">
          <a:blip r:embed="rId5"/>
          <a:srcRect l="31691" r="15233" b="12074"/>
          <a:stretch/>
        </p:blipFill>
        <p:spPr>
          <a:xfrm>
            <a:off x="1470661" y="2258568"/>
            <a:ext cx="9250678" cy="2340864"/>
          </a:xfrm>
          <a:prstGeom prst="rect">
            <a:avLst/>
          </a:prstGeom>
        </p:spPr>
      </p:pic>
      <p:pic>
        <p:nvPicPr>
          <p:cNvPr id="3" name="Flo9 primer mapping.m4a" descr="Flo9 primer mapping.m4a">
            <a:hlinkClick r:id="" action="ppaction://media"/>
            <a:extLst>
              <a:ext uri="{FF2B5EF4-FFF2-40B4-BE49-F238E27FC236}">
                <a16:creationId xmlns:a16="http://schemas.microsoft.com/office/drawing/2014/main" id="{83D6E25B-4CD6-724A-890D-F865D85DFD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8291" y="5754110"/>
            <a:ext cx="812800" cy="812800"/>
          </a:xfrm>
          <a:prstGeom prst="rect">
            <a:avLst/>
          </a:prstGeom>
        </p:spPr>
      </p:pic>
    </p:spTree>
    <p:extLst>
      <p:ext uri="{BB962C8B-B14F-4D97-AF65-F5344CB8AC3E}">
        <p14:creationId xmlns:p14="http://schemas.microsoft.com/office/powerpoint/2010/main" val="16125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8903-FB56-AC45-9F65-99408FBD4D03}"/>
              </a:ext>
            </a:extLst>
          </p:cNvPr>
          <p:cNvSpPr>
            <a:spLocks noGrp="1"/>
          </p:cNvSpPr>
          <p:nvPr>
            <p:ph type="title"/>
          </p:nvPr>
        </p:nvSpPr>
        <p:spPr>
          <a:xfrm>
            <a:off x="838200" y="263620"/>
            <a:ext cx="10515599" cy="932688"/>
          </a:xfrm>
        </p:spPr>
        <p:txBody>
          <a:bodyPr vert="horz" lIns="91440" tIns="45720" rIns="91440" bIns="45720" rtlCol="0" anchor="b">
            <a:normAutofit/>
          </a:bodyPr>
          <a:lstStyle/>
          <a:p>
            <a:pPr algn="ctr"/>
            <a:r>
              <a:rPr lang="en-US" kern="1200" dirty="0">
                <a:solidFill>
                  <a:schemeClr val="tx1"/>
                </a:solidFill>
                <a:latin typeface="+mj-lt"/>
                <a:ea typeface="+mj-ea"/>
                <a:cs typeface="+mj-cs"/>
              </a:rPr>
              <a:t>PCR Primer Design </a:t>
            </a:r>
          </a:p>
        </p:txBody>
      </p:sp>
      <p:graphicFrame>
        <p:nvGraphicFramePr>
          <p:cNvPr id="4" name="Content Placeholder 3">
            <a:extLst>
              <a:ext uri="{FF2B5EF4-FFF2-40B4-BE49-F238E27FC236}">
                <a16:creationId xmlns:a16="http://schemas.microsoft.com/office/drawing/2014/main" id="{C3A551FF-38B5-2641-959D-43101A93B125}"/>
              </a:ext>
            </a:extLst>
          </p:cNvPr>
          <p:cNvGraphicFramePr>
            <a:graphicFrameLocks noGrp="1"/>
          </p:cNvGraphicFramePr>
          <p:nvPr>
            <p:ph idx="1"/>
            <p:extLst>
              <p:ext uri="{D42A27DB-BD31-4B8C-83A1-F6EECF244321}">
                <p14:modId xmlns:p14="http://schemas.microsoft.com/office/powerpoint/2010/main" val="4141064394"/>
              </p:ext>
            </p:extLst>
          </p:nvPr>
        </p:nvGraphicFramePr>
        <p:xfrm>
          <a:off x="3088617" y="1923738"/>
          <a:ext cx="7833946" cy="3967106"/>
        </p:xfrm>
        <a:graphic>
          <a:graphicData uri="http://schemas.openxmlformats.org/drawingml/2006/table">
            <a:tbl>
              <a:tblPr>
                <a:tableStyleId>{5C22544A-7EE6-4342-B048-85BDC9FD1C3A}</a:tableStyleId>
              </a:tblPr>
              <a:tblGrid>
                <a:gridCol w="2931068">
                  <a:extLst>
                    <a:ext uri="{9D8B030D-6E8A-4147-A177-3AD203B41FA5}">
                      <a16:colId xmlns:a16="http://schemas.microsoft.com/office/drawing/2014/main" val="276070293"/>
                    </a:ext>
                  </a:extLst>
                </a:gridCol>
                <a:gridCol w="4902878">
                  <a:extLst>
                    <a:ext uri="{9D8B030D-6E8A-4147-A177-3AD203B41FA5}">
                      <a16:colId xmlns:a16="http://schemas.microsoft.com/office/drawing/2014/main" val="1605123832"/>
                    </a:ext>
                  </a:extLst>
                </a:gridCol>
              </a:tblGrid>
              <a:tr h="397979">
                <a:tc>
                  <a:txBody>
                    <a:bodyPr/>
                    <a:lstStyle/>
                    <a:p>
                      <a:pPr marL="0" indent="0" algn="ctr" fontAlgn="ctr">
                        <a:buFont typeface="Arial" panose="020B0604020202020204" pitchFamily="34" charset="0"/>
                        <a:buNone/>
                      </a:pPr>
                      <a:r>
                        <a:rPr lang="en-US" sz="2000" b="1" u="none" strike="noStrike" dirty="0">
                          <a:effectLst/>
                        </a:rPr>
                        <a:t>Seq Name</a:t>
                      </a:r>
                      <a:endParaRPr lang="en-US" sz="2000" b="1"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2000" b="1" u="none" strike="noStrike" dirty="0">
                          <a:effectLst/>
                        </a:rPr>
                        <a:t>Seq 5' to 3'</a:t>
                      </a:r>
                      <a:endParaRPr lang="en-US" sz="2000" b="1"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894981347"/>
                  </a:ext>
                </a:extLst>
              </a:tr>
              <a:tr h="397979">
                <a:tc>
                  <a:txBody>
                    <a:bodyPr/>
                    <a:lstStyle/>
                    <a:p>
                      <a:pPr algn="ctr" fontAlgn="ctr"/>
                      <a:r>
                        <a:rPr lang="en-US" sz="2000" u="none" strike="noStrike" dirty="0">
                          <a:effectLst/>
                        </a:rPr>
                        <a:t>FLO1_-28_F</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CTTGTCACCAGTAAACAGAACATCC</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7243780"/>
                  </a:ext>
                </a:extLst>
              </a:tr>
              <a:tr h="397979">
                <a:tc>
                  <a:txBody>
                    <a:bodyPr/>
                    <a:lstStyle/>
                    <a:p>
                      <a:pPr algn="ctr" fontAlgn="ctr"/>
                      <a:r>
                        <a:rPr lang="en-US" sz="2000" u="none" strike="noStrike" dirty="0">
                          <a:effectLst/>
                        </a:rPr>
                        <a:t>FLO5_-38_F</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u="none" strike="noStrike" dirty="0">
                          <a:effectLst/>
                        </a:rPr>
                        <a:t>AAATGATTTTCTTTAAATTGATTAGCACCACTAAA</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7997572"/>
                  </a:ext>
                </a:extLst>
              </a:tr>
              <a:tr h="397979">
                <a:tc>
                  <a:txBody>
                    <a:bodyPr/>
                    <a:lstStyle/>
                    <a:p>
                      <a:pPr algn="ctr" fontAlgn="ctr"/>
                      <a:r>
                        <a:rPr lang="en-US" sz="2000" u="none" strike="noStrike" dirty="0">
                          <a:effectLst/>
                        </a:rPr>
                        <a:t>FLO9_-28_F</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AGAACAATTGTACAATAAAAGCCCC</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189479"/>
                  </a:ext>
                </a:extLst>
              </a:tr>
              <a:tr h="385295">
                <a:tc>
                  <a:txBody>
                    <a:bodyPr/>
                    <a:lstStyle/>
                    <a:p>
                      <a:pPr algn="ctr" fontAlgn="ctr"/>
                      <a:endParaRPr lang="en-US" sz="2000" b="0" i="0" u="none" strike="noStrike" dirty="0">
                        <a:solidFill>
                          <a:schemeClr val="tx1"/>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ctr"/>
                      <a:endParaRPr lang="en-US" sz="2000" b="0" i="0" u="none" strike="noStrike" dirty="0">
                        <a:solidFill>
                          <a:schemeClr val="tx1"/>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210787133"/>
                  </a:ext>
                </a:extLst>
              </a:tr>
              <a:tr h="397979">
                <a:tc>
                  <a:txBody>
                    <a:bodyPr/>
                    <a:lstStyle/>
                    <a:p>
                      <a:pPr algn="ctr" fontAlgn="ctr"/>
                      <a:r>
                        <a:rPr lang="en-US" sz="2000" u="none" strike="noStrike" dirty="0" err="1">
                          <a:effectLst/>
                        </a:rPr>
                        <a:t>FLO_Clone_R</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u="none" strike="noStrike" dirty="0">
                          <a:effectLst/>
                        </a:rPr>
                        <a:t>TTAAATAATTGCCAGCAATAAGGACGC</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007399"/>
                  </a:ext>
                </a:extLst>
              </a:tr>
              <a:tr h="397979">
                <a:tc>
                  <a:txBody>
                    <a:bodyPr/>
                    <a:lstStyle/>
                    <a:p>
                      <a:pPr algn="ctr" fontAlgn="ct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ct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08585731"/>
                  </a:ext>
                </a:extLst>
              </a:tr>
              <a:tr h="397979">
                <a:tc>
                  <a:txBody>
                    <a:bodyPr/>
                    <a:lstStyle/>
                    <a:p>
                      <a:pPr algn="ctr" fontAlgn="ctr"/>
                      <a:r>
                        <a:rPr lang="en-US" sz="2000" u="none" strike="noStrike">
                          <a:effectLst/>
                        </a:rPr>
                        <a:t>FLO1_Nterm_Seq_R</a:t>
                      </a:r>
                      <a:endParaRPr lang="en-US" sz="2000" b="0" i="0" u="none" strike="noStrike">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CGTACCCTTC</a:t>
                      </a:r>
                      <a:r>
                        <a:rPr lang="en-US" sz="2000" u="none" strike="noStrike" dirty="0">
                          <a:effectLst/>
                          <a:highlight>
                            <a:srgbClr val="FFFF00"/>
                          </a:highlight>
                        </a:rPr>
                        <a:t>G</a:t>
                      </a:r>
                      <a:r>
                        <a:rPr lang="en-US" sz="2000" u="none" strike="noStrike" dirty="0">
                          <a:effectLst/>
                        </a:rPr>
                        <a:t>AAGT</a:t>
                      </a:r>
                      <a:r>
                        <a:rPr lang="en-US" sz="2000" u="none" strike="noStrike" dirty="0">
                          <a:effectLst/>
                          <a:highlight>
                            <a:srgbClr val="FFFF00"/>
                          </a:highlight>
                        </a:rPr>
                        <a:t>CA</a:t>
                      </a:r>
                      <a:r>
                        <a:rPr lang="en-US" sz="2000" u="none" strike="noStrike" dirty="0">
                          <a:effectLst/>
                        </a:rPr>
                        <a:t>TC</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0551475"/>
                  </a:ext>
                </a:extLst>
              </a:tr>
              <a:tr h="397979">
                <a:tc>
                  <a:txBody>
                    <a:bodyPr/>
                    <a:lstStyle/>
                    <a:p>
                      <a:pPr algn="ctr" fontAlgn="ctr"/>
                      <a:r>
                        <a:rPr lang="en-US" sz="2000" u="none" strike="noStrike" dirty="0">
                          <a:effectLst/>
                        </a:rPr>
                        <a:t>FLO5_Nterm_seq_R</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u="none" strike="noStrike" dirty="0">
                          <a:effectLst/>
                        </a:rPr>
                        <a:t>CGTACCCTTC</a:t>
                      </a:r>
                      <a:r>
                        <a:rPr lang="en-US" sz="2000" u="none" strike="noStrike" dirty="0">
                          <a:effectLst/>
                          <a:highlight>
                            <a:srgbClr val="FFFF00"/>
                          </a:highlight>
                        </a:rPr>
                        <a:t>A</a:t>
                      </a:r>
                      <a:r>
                        <a:rPr lang="en-US" sz="2000" u="none" strike="noStrike" dirty="0">
                          <a:effectLst/>
                        </a:rPr>
                        <a:t>AAGT</a:t>
                      </a:r>
                      <a:r>
                        <a:rPr lang="en-US" sz="2000" u="none" strike="noStrike" dirty="0">
                          <a:effectLst/>
                          <a:highlight>
                            <a:srgbClr val="FFFF00"/>
                          </a:highlight>
                        </a:rPr>
                        <a:t>TA</a:t>
                      </a:r>
                      <a:r>
                        <a:rPr lang="en-US" sz="2000" u="none" strike="noStrike" dirty="0">
                          <a:effectLst/>
                        </a:rPr>
                        <a:t>TC</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04774"/>
                  </a:ext>
                </a:extLst>
              </a:tr>
              <a:tr h="397979">
                <a:tc>
                  <a:txBody>
                    <a:bodyPr/>
                    <a:lstStyle/>
                    <a:p>
                      <a:pPr algn="ctr" fontAlgn="ctr"/>
                      <a:r>
                        <a:rPr lang="en-US" sz="2000" u="none" strike="noStrike">
                          <a:effectLst/>
                        </a:rPr>
                        <a:t>FLO9_Nterm_Seq_R</a:t>
                      </a:r>
                      <a:endParaRPr lang="en-US" sz="2000" b="0" i="0" u="none" strike="noStrike">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CGTACCCTTC</a:t>
                      </a:r>
                      <a:r>
                        <a:rPr lang="en-US" sz="2000" u="none" strike="noStrike" dirty="0">
                          <a:effectLst/>
                          <a:highlight>
                            <a:srgbClr val="FFFF00"/>
                          </a:highlight>
                        </a:rPr>
                        <a:t>A</a:t>
                      </a:r>
                      <a:r>
                        <a:rPr lang="en-US" sz="2000" u="none" strike="noStrike" dirty="0">
                          <a:effectLst/>
                        </a:rPr>
                        <a:t>AAGT</a:t>
                      </a:r>
                      <a:r>
                        <a:rPr lang="en-US" sz="2000" u="none" strike="noStrike" dirty="0">
                          <a:effectLst/>
                          <a:highlight>
                            <a:srgbClr val="FFFF00"/>
                          </a:highlight>
                        </a:rPr>
                        <a:t>CA</a:t>
                      </a:r>
                      <a:r>
                        <a:rPr lang="en-US" sz="2000" u="none" strike="noStrike" dirty="0">
                          <a:effectLst/>
                        </a:rPr>
                        <a:t>TC</a:t>
                      </a:r>
                      <a:endParaRPr lang="en-US" sz="2000" b="0" i="0" u="none" strike="noStrike" dirty="0">
                        <a:solidFill>
                          <a:srgbClr val="000000"/>
                        </a:solidFill>
                        <a:effectLst/>
                        <a:latin typeface="Arial" panose="020B0604020202020204" pitchFamily="34" charset="0"/>
                      </a:endParaRPr>
                    </a:p>
                  </a:txBody>
                  <a:tcPr marL="13585" marR="13585" marT="135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254044"/>
                  </a:ext>
                </a:extLst>
              </a:tr>
            </a:tbl>
          </a:graphicData>
        </a:graphic>
      </p:graphicFrame>
      <p:sp>
        <p:nvSpPr>
          <p:cNvPr id="3" name="Left Brace 2">
            <a:extLst>
              <a:ext uri="{FF2B5EF4-FFF2-40B4-BE49-F238E27FC236}">
                <a16:creationId xmlns:a16="http://schemas.microsoft.com/office/drawing/2014/main" id="{7B1CCA12-42E5-4EF4-B721-9D1C451C3CEA}"/>
              </a:ext>
            </a:extLst>
          </p:cNvPr>
          <p:cNvSpPr/>
          <p:nvPr/>
        </p:nvSpPr>
        <p:spPr>
          <a:xfrm>
            <a:off x="2698730" y="2422771"/>
            <a:ext cx="219712" cy="9985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0C95ED46-A410-40F0-8012-FCECDED62EF9}"/>
              </a:ext>
            </a:extLst>
          </p:cNvPr>
          <p:cNvSpPr/>
          <p:nvPr/>
        </p:nvSpPr>
        <p:spPr>
          <a:xfrm>
            <a:off x="2638534" y="4859345"/>
            <a:ext cx="241300" cy="93268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a:extLst>
              <a:ext uri="{FF2B5EF4-FFF2-40B4-BE49-F238E27FC236}">
                <a16:creationId xmlns:a16="http://schemas.microsoft.com/office/drawing/2014/main" id="{4D9BB809-0232-C14E-BD44-FCFFE253A363}"/>
              </a:ext>
            </a:extLst>
          </p:cNvPr>
          <p:cNvGrpSpPr/>
          <p:nvPr/>
        </p:nvGrpSpPr>
        <p:grpSpPr>
          <a:xfrm>
            <a:off x="562241" y="2559729"/>
            <a:ext cx="2192588" cy="3524546"/>
            <a:chOff x="1059438" y="2636914"/>
            <a:chExt cx="2192588" cy="2879147"/>
          </a:xfrm>
        </p:grpSpPr>
        <p:sp>
          <p:nvSpPr>
            <p:cNvPr id="5" name="TextBox 4">
              <a:extLst>
                <a:ext uri="{FF2B5EF4-FFF2-40B4-BE49-F238E27FC236}">
                  <a16:creationId xmlns:a16="http://schemas.microsoft.com/office/drawing/2014/main" id="{97292950-9E21-40A2-801B-F2AEC27412CE}"/>
                </a:ext>
              </a:extLst>
            </p:cNvPr>
            <p:cNvSpPr txBox="1"/>
            <p:nvPr/>
          </p:nvSpPr>
          <p:spPr>
            <a:xfrm>
              <a:off x="1229613" y="2636914"/>
              <a:ext cx="1852238" cy="646331"/>
            </a:xfrm>
            <a:prstGeom prst="rect">
              <a:avLst/>
            </a:prstGeom>
            <a:noFill/>
          </p:spPr>
          <p:txBody>
            <a:bodyPr wrap="none" rtlCol="0">
              <a:spAutoFit/>
            </a:bodyPr>
            <a:lstStyle/>
            <a:p>
              <a:pPr algn="ctr"/>
              <a:r>
                <a:rPr lang="en-US" dirty="0"/>
                <a:t>Upstream Region </a:t>
              </a:r>
            </a:p>
            <a:p>
              <a:pPr algn="ctr"/>
              <a:r>
                <a:rPr lang="en-US" dirty="0"/>
                <a:t>(low homology)</a:t>
              </a:r>
            </a:p>
          </p:txBody>
        </p:sp>
        <p:sp>
          <p:nvSpPr>
            <p:cNvPr id="6" name="TextBox 5">
              <a:extLst>
                <a:ext uri="{FF2B5EF4-FFF2-40B4-BE49-F238E27FC236}">
                  <a16:creationId xmlns:a16="http://schemas.microsoft.com/office/drawing/2014/main" id="{B9CCB484-A593-474C-AA4B-56C8CCBB0CF9}"/>
                </a:ext>
              </a:extLst>
            </p:cNvPr>
            <p:cNvSpPr txBox="1"/>
            <p:nvPr/>
          </p:nvSpPr>
          <p:spPr>
            <a:xfrm>
              <a:off x="1059438" y="3703714"/>
              <a:ext cx="2192588" cy="646331"/>
            </a:xfrm>
            <a:prstGeom prst="rect">
              <a:avLst/>
            </a:prstGeom>
            <a:noFill/>
          </p:spPr>
          <p:txBody>
            <a:bodyPr wrap="none" rtlCol="0">
              <a:spAutoFit/>
            </a:bodyPr>
            <a:lstStyle/>
            <a:p>
              <a:pPr algn="ctr"/>
              <a:r>
                <a:rPr lang="en-US" dirty="0"/>
                <a:t>Common Primer </a:t>
              </a:r>
            </a:p>
            <a:p>
              <a:pPr algn="ctr"/>
              <a:r>
                <a:rPr lang="en-US" dirty="0"/>
                <a:t>(identical end region)</a:t>
              </a:r>
            </a:p>
          </p:txBody>
        </p:sp>
        <p:sp>
          <p:nvSpPr>
            <p:cNvPr id="8" name="TextBox 7">
              <a:extLst>
                <a:ext uri="{FF2B5EF4-FFF2-40B4-BE49-F238E27FC236}">
                  <a16:creationId xmlns:a16="http://schemas.microsoft.com/office/drawing/2014/main" id="{021C7AD4-3E5B-4635-B9EF-8BC295A6A017}"/>
                </a:ext>
              </a:extLst>
            </p:cNvPr>
            <p:cNvSpPr txBox="1"/>
            <p:nvPr/>
          </p:nvSpPr>
          <p:spPr>
            <a:xfrm>
              <a:off x="1155138" y="4592731"/>
              <a:ext cx="2001189" cy="923330"/>
            </a:xfrm>
            <a:prstGeom prst="rect">
              <a:avLst/>
            </a:prstGeom>
            <a:noFill/>
          </p:spPr>
          <p:txBody>
            <a:bodyPr wrap="none" rtlCol="0">
              <a:spAutoFit/>
            </a:bodyPr>
            <a:lstStyle/>
            <a:p>
              <a:pPr algn="ctr"/>
              <a:r>
                <a:rPr lang="en-US" dirty="0"/>
                <a:t>N-Terminal Domain</a:t>
              </a:r>
              <a:br>
                <a:rPr lang="en-US" dirty="0"/>
              </a:br>
              <a:r>
                <a:rPr lang="en-US" dirty="0"/>
                <a:t>Reverse Primer</a:t>
              </a:r>
            </a:p>
            <a:p>
              <a:pPr algn="ctr"/>
              <a:r>
                <a:rPr lang="en-US" dirty="0"/>
                <a:t>(high homology)</a:t>
              </a:r>
            </a:p>
          </p:txBody>
        </p:sp>
      </p:grpSp>
      <p:pic>
        <p:nvPicPr>
          <p:cNvPr id="10" name="PCR design.m4a" descr="PCR design.m4a">
            <a:hlinkClick r:id="" action="ppaction://media"/>
            <a:extLst>
              <a:ext uri="{FF2B5EF4-FFF2-40B4-BE49-F238E27FC236}">
                <a16:creationId xmlns:a16="http://schemas.microsoft.com/office/drawing/2014/main" id="{19F542BF-31FD-B04F-B185-683C919FBB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4060" y="5883917"/>
            <a:ext cx="812800" cy="812800"/>
          </a:xfrm>
          <a:prstGeom prst="rect">
            <a:avLst/>
          </a:prstGeom>
        </p:spPr>
      </p:pic>
    </p:spTree>
    <p:extLst>
      <p:ext uri="{BB962C8B-B14F-4D97-AF65-F5344CB8AC3E}">
        <p14:creationId xmlns:p14="http://schemas.microsoft.com/office/powerpoint/2010/main" val="254849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C967-3FBC-45CE-917A-F9A0BF83F795}"/>
              </a:ext>
            </a:extLst>
          </p:cNvPr>
          <p:cNvSpPr>
            <a:spLocks noGrp="1"/>
          </p:cNvSpPr>
          <p:nvPr>
            <p:ph type="title"/>
          </p:nvPr>
        </p:nvSpPr>
        <p:spPr>
          <a:xfrm>
            <a:off x="838200" y="418493"/>
            <a:ext cx="4681742" cy="723610"/>
          </a:xfrm>
        </p:spPr>
        <p:txBody>
          <a:bodyPr anchor="b">
            <a:normAutofit/>
          </a:bodyPr>
          <a:lstStyle/>
          <a:p>
            <a:r>
              <a:rPr lang="en-US" sz="4000" dirty="0"/>
              <a:t>Conclusions</a:t>
            </a:r>
          </a:p>
        </p:txBody>
      </p:sp>
      <p:sp>
        <p:nvSpPr>
          <p:cNvPr id="3" name="Content Placeholder 2">
            <a:extLst>
              <a:ext uri="{FF2B5EF4-FFF2-40B4-BE49-F238E27FC236}">
                <a16:creationId xmlns:a16="http://schemas.microsoft.com/office/drawing/2014/main" id="{D8A8FC0B-0156-40B1-838F-EB43CBC765C6}"/>
              </a:ext>
            </a:extLst>
          </p:cNvPr>
          <p:cNvSpPr>
            <a:spLocks noGrp="1"/>
          </p:cNvSpPr>
          <p:nvPr>
            <p:ph idx="1"/>
          </p:nvPr>
        </p:nvSpPr>
        <p:spPr>
          <a:xfrm>
            <a:off x="838200" y="1470212"/>
            <a:ext cx="4681742" cy="4747709"/>
          </a:xfrm>
        </p:spPr>
        <p:txBody>
          <a:bodyPr>
            <a:normAutofit/>
          </a:bodyPr>
          <a:lstStyle/>
          <a:p>
            <a:r>
              <a:rPr lang="en-US" sz="2400" dirty="0"/>
              <a:t>Unique primers were created to ensure sequence can be obtained from the N-terminus to determine variance </a:t>
            </a:r>
          </a:p>
          <a:p>
            <a:r>
              <a:rPr lang="en-US" sz="2400" dirty="0"/>
              <a:t>Single variants in sequence have the potential to give reason why different brewing strains flocculate at different levels </a:t>
            </a:r>
          </a:p>
          <a:p>
            <a:r>
              <a:rPr lang="en-US" sz="2400" dirty="0"/>
              <a:t>Future work could include targeting the central region, C terminus, or full gene</a:t>
            </a:r>
          </a:p>
          <a:p>
            <a:endParaRPr lang="en-US" sz="2000" dirty="0"/>
          </a:p>
        </p:txBody>
      </p:sp>
      <p:grpSp>
        <p:nvGrpSpPr>
          <p:cNvPr id="19" name="Group 18">
            <a:extLst>
              <a:ext uri="{FF2B5EF4-FFF2-40B4-BE49-F238E27FC236}">
                <a16:creationId xmlns:a16="http://schemas.microsoft.com/office/drawing/2014/main" id="{BA2D9856-31E5-4063-B329-E012F72DAA28}"/>
              </a:ext>
            </a:extLst>
          </p:cNvPr>
          <p:cNvGrpSpPr/>
          <p:nvPr/>
        </p:nvGrpSpPr>
        <p:grpSpPr>
          <a:xfrm>
            <a:off x="5915161" y="2531988"/>
            <a:ext cx="5989967" cy="2882694"/>
            <a:chOff x="5359400" y="712328"/>
            <a:chExt cx="5748998" cy="1896406"/>
          </a:xfrm>
        </p:grpSpPr>
        <p:grpSp>
          <p:nvGrpSpPr>
            <p:cNvPr id="4" name="Group 3">
              <a:extLst>
                <a:ext uri="{FF2B5EF4-FFF2-40B4-BE49-F238E27FC236}">
                  <a16:creationId xmlns:a16="http://schemas.microsoft.com/office/drawing/2014/main" id="{26D6202B-404A-458D-A1C7-BCAB08BA27D3}"/>
                </a:ext>
              </a:extLst>
            </p:cNvPr>
            <p:cNvGrpSpPr/>
            <p:nvPr/>
          </p:nvGrpSpPr>
          <p:grpSpPr>
            <a:xfrm>
              <a:off x="5359400" y="712328"/>
              <a:ext cx="5748998" cy="1235567"/>
              <a:chOff x="1955800" y="4260853"/>
              <a:chExt cx="8597900" cy="1847847"/>
            </a:xfrm>
          </p:grpSpPr>
          <p:grpSp>
            <p:nvGrpSpPr>
              <p:cNvPr id="5" name="Group 4">
                <a:extLst>
                  <a:ext uri="{FF2B5EF4-FFF2-40B4-BE49-F238E27FC236}">
                    <a16:creationId xmlns:a16="http://schemas.microsoft.com/office/drawing/2014/main" id="{1592363C-2544-4397-A8F0-715F9F1AE049}"/>
                  </a:ext>
                </a:extLst>
              </p:cNvPr>
              <p:cNvGrpSpPr/>
              <p:nvPr/>
            </p:nvGrpSpPr>
            <p:grpSpPr>
              <a:xfrm>
                <a:off x="1955800" y="4260853"/>
                <a:ext cx="8597900" cy="495301"/>
                <a:chOff x="1955800" y="1943100"/>
                <a:chExt cx="8597900" cy="495301"/>
              </a:xfrm>
            </p:grpSpPr>
            <p:sp>
              <p:nvSpPr>
                <p:cNvPr id="14" name="Rectangle 13">
                  <a:extLst>
                    <a:ext uri="{FF2B5EF4-FFF2-40B4-BE49-F238E27FC236}">
                      <a16:creationId xmlns:a16="http://schemas.microsoft.com/office/drawing/2014/main" id="{155C3240-E8CA-4B8D-A095-C19E5A1B7A1E}"/>
                    </a:ext>
                  </a:extLst>
                </p:cNvPr>
                <p:cNvSpPr/>
                <p:nvPr/>
              </p:nvSpPr>
              <p:spPr>
                <a:xfrm>
                  <a:off x="1955800" y="1943100"/>
                  <a:ext cx="8597900" cy="4699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r>
                    <a:rPr lang="en-US" sz="1300">
                      <a:solidFill>
                        <a:schemeClr val="tx1"/>
                      </a:solidFill>
                    </a:rPr>
                    <a:t>Repeat Region</a:t>
                  </a:r>
                </a:p>
              </p:txBody>
            </p:sp>
            <p:sp>
              <p:nvSpPr>
                <p:cNvPr id="15" name="Rectangle 14">
                  <a:extLst>
                    <a:ext uri="{FF2B5EF4-FFF2-40B4-BE49-F238E27FC236}">
                      <a16:creationId xmlns:a16="http://schemas.microsoft.com/office/drawing/2014/main" id="{CA371D2C-ED50-41F6-BAC4-E4FD9EC1576C}"/>
                    </a:ext>
                  </a:extLst>
                </p:cNvPr>
                <p:cNvSpPr/>
                <p:nvPr/>
              </p:nvSpPr>
              <p:spPr>
                <a:xfrm>
                  <a:off x="1955800" y="1943100"/>
                  <a:ext cx="2070100" cy="4953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r>
                    <a:rPr lang="en-US" sz="1600"/>
                    <a:t>N-Term</a:t>
                  </a:r>
                </a:p>
              </p:txBody>
            </p:sp>
            <p:sp>
              <p:nvSpPr>
                <p:cNvPr id="16" name="Rectangle 15">
                  <a:extLst>
                    <a:ext uri="{FF2B5EF4-FFF2-40B4-BE49-F238E27FC236}">
                      <a16:creationId xmlns:a16="http://schemas.microsoft.com/office/drawing/2014/main" id="{90699C43-EB70-430D-A2DF-24D0F030F141}"/>
                    </a:ext>
                  </a:extLst>
                </p:cNvPr>
                <p:cNvSpPr/>
                <p:nvPr/>
              </p:nvSpPr>
              <p:spPr>
                <a:xfrm>
                  <a:off x="8356600" y="1943100"/>
                  <a:ext cx="2197100" cy="4953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r>
                    <a:rPr lang="en-US" sz="1600"/>
                    <a:t>C-Term</a:t>
                  </a:r>
                </a:p>
              </p:txBody>
            </p:sp>
          </p:grpSp>
          <p:sp>
            <p:nvSpPr>
              <p:cNvPr id="7" name="Arrow: Right 6">
                <a:extLst>
                  <a:ext uri="{FF2B5EF4-FFF2-40B4-BE49-F238E27FC236}">
                    <a16:creationId xmlns:a16="http://schemas.microsoft.com/office/drawing/2014/main" id="{D1F5C2ED-BF63-4F1E-9B5D-5B2E3D3C673A}"/>
                  </a:ext>
                </a:extLst>
              </p:cNvPr>
              <p:cNvSpPr/>
              <p:nvPr/>
            </p:nvSpPr>
            <p:spPr>
              <a:xfrm>
                <a:off x="1955800" y="4794254"/>
                <a:ext cx="469900" cy="49530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r>
                  <a:rPr lang="en-US" sz="300"/>
                  <a:t>F</a:t>
                </a:r>
              </a:p>
            </p:txBody>
          </p:sp>
          <p:sp>
            <p:nvSpPr>
              <p:cNvPr id="8" name="Arrow: Left 7">
                <a:extLst>
                  <a:ext uri="{FF2B5EF4-FFF2-40B4-BE49-F238E27FC236}">
                    <a16:creationId xmlns:a16="http://schemas.microsoft.com/office/drawing/2014/main" id="{E439EE9E-1BA8-41AB-B717-7D3737E6286A}"/>
                  </a:ext>
                </a:extLst>
              </p:cNvPr>
              <p:cNvSpPr/>
              <p:nvPr/>
            </p:nvSpPr>
            <p:spPr>
              <a:xfrm>
                <a:off x="3473450" y="4799588"/>
                <a:ext cx="469900"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r>
                  <a:rPr lang="en-US" sz="300"/>
                  <a:t>R</a:t>
                </a:r>
              </a:p>
            </p:txBody>
          </p:sp>
          <p:sp>
            <p:nvSpPr>
              <p:cNvPr id="9" name="Arrow: Left 8">
                <a:extLst>
                  <a:ext uri="{FF2B5EF4-FFF2-40B4-BE49-F238E27FC236}">
                    <a16:creationId xmlns:a16="http://schemas.microsoft.com/office/drawing/2014/main" id="{A5D03613-09B6-4E83-A2BD-9C5BEBC4403E}"/>
                  </a:ext>
                </a:extLst>
              </p:cNvPr>
              <p:cNvSpPr/>
              <p:nvPr/>
            </p:nvSpPr>
            <p:spPr>
              <a:xfrm>
                <a:off x="7880350" y="5289555"/>
                <a:ext cx="469900"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r>
                  <a:rPr lang="en-US" sz="300"/>
                  <a:t>R</a:t>
                </a:r>
              </a:p>
            </p:txBody>
          </p:sp>
          <p:sp>
            <p:nvSpPr>
              <p:cNvPr id="10" name="Arrow: Right 9">
                <a:extLst>
                  <a:ext uri="{FF2B5EF4-FFF2-40B4-BE49-F238E27FC236}">
                    <a16:creationId xmlns:a16="http://schemas.microsoft.com/office/drawing/2014/main" id="{6A38965A-59C7-4710-806B-F4F54C0FBDB0}"/>
                  </a:ext>
                </a:extLst>
              </p:cNvPr>
              <p:cNvSpPr/>
              <p:nvPr/>
            </p:nvSpPr>
            <p:spPr>
              <a:xfrm>
                <a:off x="4025900" y="5292730"/>
                <a:ext cx="469900" cy="4953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r>
                  <a:rPr lang="en-US" sz="300"/>
                  <a:t>F</a:t>
                </a:r>
              </a:p>
            </p:txBody>
          </p:sp>
          <p:sp>
            <p:nvSpPr>
              <p:cNvPr id="11" name="Right Brace 10">
                <a:extLst>
                  <a:ext uri="{FF2B5EF4-FFF2-40B4-BE49-F238E27FC236}">
                    <a16:creationId xmlns:a16="http://schemas.microsoft.com/office/drawing/2014/main" id="{3D07D2FE-F9FA-42B2-AC71-C9DB0093A6E1}"/>
                  </a:ext>
                </a:extLst>
              </p:cNvPr>
              <p:cNvSpPr/>
              <p:nvPr/>
            </p:nvSpPr>
            <p:spPr>
              <a:xfrm rot="5400000">
                <a:off x="2788670" y="4947671"/>
                <a:ext cx="328159" cy="19939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4E29CA5F-0B7B-4480-A374-2F8B33AEF01C}"/>
                  </a:ext>
                </a:extLst>
              </p:cNvPr>
              <p:cNvSpPr/>
              <p:nvPr/>
            </p:nvSpPr>
            <p:spPr>
              <a:xfrm rot="5400000">
                <a:off x="6027170" y="3779271"/>
                <a:ext cx="328159" cy="43307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TextBox 16">
              <a:extLst>
                <a:ext uri="{FF2B5EF4-FFF2-40B4-BE49-F238E27FC236}">
                  <a16:creationId xmlns:a16="http://schemas.microsoft.com/office/drawing/2014/main" id="{36D54A8C-241E-49CA-8E75-97AF732D32BF}"/>
                </a:ext>
              </a:extLst>
            </p:cNvPr>
            <p:cNvSpPr txBox="1"/>
            <p:nvPr/>
          </p:nvSpPr>
          <p:spPr>
            <a:xfrm>
              <a:off x="5359400" y="1962403"/>
              <a:ext cx="1313180" cy="646331"/>
            </a:xfrm>
            <a:prstGeom prst="rect">
              <a:avLst/>
            </a:prstGeom>
            <a:noFill/>
          </p:spPr>
          <p:txBody>
            <a:bodyPr wrap="none" rtlCol="0">
              <a:normAutofit/>
            </a:bodyPr>
            <a:lstStyle/>
            <a:p>
              <a:pPr>
                <a:lnSpc>
                  <a:spcPct val="90000"/>
                </a:lnSpc>
                <a:spcAft>
                  <a:spcPts val="600"/>
                </a:spcAft>
              </a:pPr>
              <a:r>
                <a:rPr lang="en-US" sz="1600"/>
                <a:t>Sequence </a:t>
              </a:r>
              <a:br>
                <a:rPr lang="en-US" sz="1600"/>
              </a:br>
              <a:r>
                <a:rPr lang="en-US" sz="1600"/>
                <a:t>Comparison</a:t>
              </a:r>
            </a:p>
          </p:txBody>
        </p:sp>
        <p:sp>
          <p:nvSpPr>
            <p:cNvPr id="18" name="TextBox 17">
              <a:extLst>
                <a:ext uri="{FF2B5EF4-FFF2-40B4-BE49-F238E27FC236}">
                  <a16:creationId xmlns:a16="http://schemas.microsoft.com/office/drawing/2014/main" id="{B962DF05-C72E-40B7-A108-867E7FF21D84}"/>
                </a:ext>
              </a:extLst>
            </p:cNvPr>
            <p:cNvSpPr txBox="1"/>
            <p:nvPr/>
          </p:nvSpPr>
          <p:spPr>
            <a:xfrm>
              <a:off x="7284267" y="1962403"/>
              <a:ext cx="1814343" cy="646331"/>
            </a:xfrm>
            <a:prstGeom prst="rect">
              <a:avLst/>
            </a:prstGeom>
            <a:noFill/>
          </p:spPr>
          <p:txBody>
            <a:bodyPr wrap="none" rtlCol="0">
              <a:normAutofit/>
            </a:bodyPr>
            <a:lstStyle/>
            <a:p>
              <a:pPr>
                <a:lnSpc>
                  <a:spcPct val="90000"/>
                </a:lnSpc>
                <a:spcAft>
                  <a:spcPts val="600"/>
                </a:spcAft>
              </a:pPr>
              <a:r>
                <a:rPr lang="en-US" sz="1600"/>
                <a:t>Amplicon Length </a:t>
              </a:r>
              <a:br>
                <a:rPr lang="en-US" sz="1600"/>
              </a:br>
              <a:r>
                <a:rPr lang="en-US" sz="1600"/>
                <a:t>Comparison</a:t>
              </a:r>
            </a:p>
          </p:txBody>
        </p:sp>
      </p:grpSp>
      <p:pic>
        <p:nvPicPr>
          <p:cNvPr id="6" name="Conclusion.m4a" descr="Conclusion.m4a">
            <a:hlinkClick r:id="" action="ppaction://media"/>
            <a:extLst>
              <a:ext uri="{FF2B5EF4-FFF2-40B4-BE49-F238E27FC236}">
                <a16:creationId xmlns:a16="http://schemas.microsoft.com/office/drawing/2014/main" id="{FA2A2CEA-330F-8948-8584-0936E38501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4619" y="5982855"/>
            <a:ext cx="812800" cy="812800"/>
          </a:xfrm>
          <a:prstGeom prst="rect">
            <a:avLst/>
          </a:prstGeom>
        </p:spPr>
      </p:pic>
    </p:spTree>
    <p:extLst>
      <p:ext uri="{BB962C8B-B14F-4D97-AF65-F5344CB8AC3E}">
        <p14:creationId xmlns:p14="http://schemas.microsoft.com/office/powerpoint/2010/main" val="68882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AAB2-BC76-8B4B-9C1B-29D18251C996}"/>
              </a:ext>
            </a:extLst>
          </p:cNvPr>
          <p:cNvSpPr>
            <a:spLocks noGrp="1"/>
          </p:cNvSpPr>
          <p:nvPr>
            <p:ph type="title"/>
          </p:nvPr>
        </p:nvSpPr>
        <p:spPr>
          <a:xfrm>
            <a:off x="838200" y="2632075"/>
            <a:ext cx="10515600" cy="1325563"/>
          </a:xfrm>
        </p:spPr>
        <p:txBody>
          <a:bodyPr>
            <a:normAutofit fontScale="90000"/>
          </a:bodyPr>
          <a:lstStyle/>
          <a:p>
            <a:pPr algn="ctr"/>
            <a:r>
              <a:rPr lang="en-US" sz="5400" b="1" dirty="0"/>
              <a:t>Questions?</a:t>
            </a:r>
            <a:br>
              <a:rPr lang="en-US" sz="5400" b="1" dirty="0"/>
            </a:br>
            <a:r>
              <a:rPr lang="en-US" sz="5400" b="1" dirty="0"/>
              <a:t>dooley.sarah1@live.longwood.edu</a:t>
            </a:r>
          </a:p>
        </p:txBody>
      </p:sp>
      <p:pic>
        <p:nvPicPr>
          <p:cNvPr id="3" name="Questions?.m4a" descr="Questions?.m4a">
            <a:hlinkClick r:id="" action="ppaction://media"/>
            <a:extLst>
              <a:ext uri="{FF2B5EF4-FFF2-40B4-BE49-F238E27FC236}">
                <a16:creationId xmlns:a16="http://schemas.microsoft.com/office/drawing/2014/main" id="{37E239B0-F248-934E-AF05-3EB0AAEDEE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821218"/>
            <a:ext cx="812800" cy="812800"/>
          </a:xfrm>
          <a:prstGeom prst="rect">
            <a:avLst/>
          </a:prstGeom>
        </p:spPr>
      </p:pic>
    </p:spTree>
    <p:extLst>
      <p:ext uri="{BB962C8B-B14F-4D97-AF65-F5344CB8AC3E}">
        <p14:creationId xmlns:p14="http://schemas.microsoft.com/office/powerpoint/2010/main" val="274244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B91E2CD-3CE6-4D90-BFB3-92C1B382531E}"/>
              </a:ext>
            </a:extLst>
          </p:cNvPr>
          <p:cNvGraphicFramePr>
            <a:graphicFrameLocks noGrp="1"/>
          </p:cNvGraphicFramePr>
          <p:nvPr>
            <p:ph idx="1"/>
            <p:extLst>
              <p:ext uri="{D42A27DB-BD31-4B8C-83A1-F6EECF244321}">
                <p14:modId xmlns:p14="http://schemas.microsoft.com/office/powerpoint/2010/main" val="1394308228"/>
              </p:ext>
            </p:extLst>
          </p:nvPr>
        </p:nvGraphicFramePr>
        <p:xfrm>
          <a:off x="392256" y="1798940"/>
          <a:ext cx="1140748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6535A4A3-A7F0-F64B-8276-C10E15E1A396}"/>
              </a:ext>
            </a:extLst>
          </p:cNvPr>
          <p:cNvPicPr>
            <a:picLocks noChangeAspect="1"/>
          </p:cNvPicPr>
          <p:nvPr/>
        </p:nvPicPr>
        <p:blipFill>
          <a:blip r:embed="rId10"/>
          <a:stretch>
            <a:fillRect/>
          </a:stretch>
        </p:blipFill>
        <p:spPr>
          <a:xfrm>
            <a:off x="0" y="0"/>
            <a:ext cx="12192000" cy="6858000"/>
          </a:xfrm>
          <a:prstGeom prst="rect">
            <a:avLst/>
          </a:prstGeom>
        </p:spPr>
      </p:pic>
      <p:pic>
        <p:nvPicPr>
          <p:cNvPr id="2" name="Beer wine liquor.m4a" descr="Beer wine liquor.m4a">
            <a:hlinkClick r:id="" action="ppaction://media"/>
            <a:extLst>
              <a:ext uri="{FF2B5EF4-FFF2-40B4-BE49-F238E27FC236}">
                <a16:creationId xmlns:a16="http://schemas.microsoft.com/office/drawing/2014/main" id="{59169E27-848F-D149-BB8E-4A5C4FD1360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8929" y="5743878"/>
            <a:ext cx="812800" cy="812800"/>
          </a:xfrm>
          <a:prstGeom prst="rect">
            <a:avLst/>
          </a:prstGeom>
        </p:spPr>
      </p:pic>
    </p:spTree>
    <p:extLst>
      <p:ext uri="{BB962C8B-B14F-4D97-AF65-F5344CB8AC3E}">
        <p14:creationId xmlns:p14="http://schemas.microsoft.com/office/powerpoint/2010/main" val="16226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B154-3CA3-D840-8BC4-67B931798432}"/>
              </a:ext>
            </a:extLst>
          </p:cNvPr>
          <p:cNvSpPr>
            <a:spLocks noGrp="1"/>
          </p:cNvSpPr>
          <p:nvPr>
            <p:ph type="title"/>
          </p:nvPr>
        </p:nvSpPr>
        <p:spPr/>
        <p:txBody>
          <a:bodyPr/>
          <a:lstStyle/>
          <a:p>
            <a:pPr algn="ctr"/>
            <a:r>
              <a:rPr lang="en-US" b="1" dirty="0"/>
              <a:t>References</a:t>
            </a:r>
          </a:p>
        </p:txBody>
      </p:sp>
      <p:sp>
        <p:nvSpPr>
          <p:cNvPr id="3" name="Content Placeholder 2">
            <a:extLst>
              <a:ext uri="{FF2B5EF4-FFF2-40B4-BE49-F238E27FC236}">
                <a16:creationId xmlns:a16="http://schemas.microsoft.com/office/drawing/2014/main" id="{F896EC5F-0B27-394B-9306-1879A902832E}"/>
              </a:ext>
            </a:extLst>
          </p:cNvPr>
          <p:cNvSpPr>
            <a:spLocks noGrp="1"/>
          </p:cNvSpPr>
          <p:nvPr>
            <p:ph idx="1"/>
          </p:nvPr>
        </p:nvSpPr>
        <p:spPr/>
        <p:txBody>
          <a:bodyPr>
            <a:normAutofit/>
          </a:bodyPr>
          <a:lstStyle/>
          <a:p>
            <a:r>
              <a:rPr lang="en-US" sz="2400" dirty="0"/>
              <a:t>Gianvito PD, </a:t>
            </a:r>
            <a:r>
              <a:rPr lang="en-US" sz="2400" dirty="0" err="1"/>
              <a:t>Tesnière</a:t>
            </a:r>
            <a:r>
              <a:rPr lang="en-US" sz="2400" dirty="0"/>
              <a:t> C, </a:t>
            </a:r>
            <a:r>
              <a:rPr lang="en-US" sz="2400" dirty="0" err="1"/>
              <a:t>Suzzi</a:t>
            </a:r>
            <a:r>
              <a:rPr lang="en-US" sz="2400" dirty="0"/>
              <a:t> G, </a:t>
            </a:r>
            <a:r>
              <a:rPr lang="en-US" sz="2400" dirty="0" err="1"/>
              <a:t>Blondin</a:t>
            </a:r>
            <a:r>
              <a:rPr lang="en-US" sz="2400" dirty="0"/>
              <a:t> B, </a:t>
            </a:r>
            <a:r>
              <a:rPr lang="en-US" sz="2400" dirty="0" err="1"/>
              <a:t>Tofalo</a:t>
            </a:r>
            <a:r>
              <a:rPr lang="en-US" sz="2400" dirty="0"/>
              <a:t> R. FLO5 gene controls flocculation phenotype and adhesive properties in a Saccharomyces cerevisiae sparkling wine strain. Scientific Reports. 2017;7(1). </a:t>
            </a:r>
          </a:p>
          <a:p>
            <a:r>
              <a:rPr lang="en-US" sz="2400" dirty="0" err="1"/>
              <a:t>Longtine</a:t>
            </a:r>
            <a:r>
              <a:rPr lang="en-US" sz="2400" dirty="0"/>
              <a:t> MS, Iii AM, </a:t>
            </a:r>
            <a:r>
              <a:rPr lang="en-US" sz="2400" dirty="0" err="1"/>
              <a:t>Demarini</a:t>
            </a:r>
            <a:r>
              <a:rPr lang="en-US" sz="2400" dirty="0"/>
              <a:t> DJ, Shah NG, </a:t>
            </a:r>
            <a:r>
              <a:rPr lang="en-US" sz="2400" dirty="0" err="1"/>
              <a:t>Wach</a:t>
            </a:r>
            <a:r>
              <a:rPr lang="en-US" sz="2400" dirty="0"/>
              <a:t> A, </a:t>
            </a:r>
            <a:r>
              <a:rPr lang="en-US" sz="2400" dirty="0" err="1"/>
              <a:t>Brachat</a:t>
            </a:r>
            <a:r>
              <a:rPr lang="en-US" sz="2400" dirty="0"/>
              <a:t> A, </a:t>
            </a:r>
            <a:r>
              <a:rPr lang="en-US" sz="2400" dirty="0" err="1"/>
              <a:t>Philippsen</a:t>
            </a:r>
            <a:r>
              <a:rPr lang="en-US" sz="2400" dirty="0"/>
              <a:t> P, Pringle JR. Additional modules for versatile and economical PCR-based gene deletion and modification in Saccharomyces cerevisiae. Yeast. 1998;14(10):953–961.</a:t>
            </a:r>
          </a:p>
          <a:p>
            <a:r>
              <a:rPr lang="en-US" sz="2400" dirty="0"/>
              <a:t>Saccharomyces Genome Database | SGD. </a:t>
            </a:r>
            <a:r>
              <a:rPr lang="en-US" sz="2400" dirty="0">
                <a:hlinkClick r:id="rId3"/>
              </a:rPr>
              <a:t>https://www.yeastgenome.org/</a:t>
            </a:r>
            <a:endParaRPr lang="en-US" sz="2400" dirty="0"/>
          </a:p>
          <a:p>
            <a:r>
              <a:rPr lang="en-US" sz="2400" dirty="0" err="1"/>
              <a:t>Tofalo</a:t>
            </a:r>
            <a:r>
              <a:rPr lang="en-US" sz="2400" dirty="0"/>
              <a:t> R, </a:t>
            </a:r>
            <a:r>
              <a:rPr lang="en-US" sz="2400" dirty="0" err="1"/>
              <a:t>Perpetuini</a:t>
            </a:r>
            <a:r>
              <a:rPr lang="en-US" sz="2400" dirty="0"/>
              <a:t> G, Gianvito PD, </a:t>
            </a:r>
            <a:r>
              <a:rPr lang="en-US" sz="2400" dirty="0" err="1"/>
              <a:t>Schirone</a:t>
            </a:r>
            <a:r>
              <a:rPr lang="en-US" sz="2400" dirty="0"/>
              <a:t> M, </a:t>
            </a:r>
            <a:r>
              <a:rPr lang="en-US" sz="2400" dirty="0" err="1"/>
              <a:t>Corsetti</a:t>
            </a:r>
            <a:r>
              <a:rPr lang="en-US" sz="2400" dirty="0"/>
              <a:t> A, </a:t>
            </a:r>
            <a:r>
              <a:rPr lang="en-US" sz="2400" dirty="0" err="1"/>
              <a:t>Suzzi</a:t>
            </a:r>
            <a:r>
              <a:rPr lang="en-US" sz="2400" dirty="0"/>
              <a:t> G. Genetic diversity of FLO1 and FLO5 genes in wine flocculent Saccharomyces cerevisiae strains. International Journal of Food Microbiology. 2014;191:45–52.</a:t>
            </a:r>
          </a:p>
        </p:txBody>
      </p:sp>
    </p:spTree>
    <p:extLst>
      <p:ext uri="{BB962C8B-B14F-4D97-AF65-F5344CB8AC3E}">
        <p14:creationId xmlns:p14="http://schemas.microsoft.com/office/powerpoint/2010/main" val="1911425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E7D78-0162-014C-89C4-783932EDCF3A}"/>
              </a:ext>
            </a:extLst>
          </p:cNvPr>
          <p:cNvSpPr>
            <a:spLocks noGrp="1"/>
          </p:cNvSpPr>
          <p:nvPr>
            <p:ph type="title"/>
          </p:nvPr>
        </p:nvSpPr>
        <p:spPr/>
        <p:txBody>
          <a:bodyPr>
            <a:normAutofit/>
          </a:bodyPr>
          <a:lstStyle/>
          <a:p>
            <a:pPr algn="ctr"/>
            <a:r>
              <a:rPr lang="en-US" b="1" dirty="0"/>
              <a:t>Fermentation</a:t>
            </a:r>
          </a:p>
        </p:txBody>
      </p:sp>
      <p:sp>
        <p:nvSpPr>
          <p:cNvPr id="6" name="Content Placeholder 5">
            <a:extLst>
              <a:ext uri="{FF2B5EF4-FFF2-40B4-BE49-F238E27FC236}">
                <a16:creationId xmlns:a16="http://schemas.microsoft.com/office/drawing/2014/main" id="{7A1249AE-1F1F-3D4D-BA48-0C9C3BBAEE7F}"/>
              </a:ext>
            </a:extLst>
          </p:cNvPr>
          <p:cNvSpPr>
            <a:spLocks noGrp="1"/>
          </p:cNvSpPr>
          <p:nvPr>
            <p:ph idx="1"/>
          </p:nvPr>
        </p:nvSpPr>
        <p:spPr>
          <a:xfrm>
            <a:off x="838200" y="1834976"/>
            <a:ext cx="3797807" cy="3272468"/>
          </a:xfrm>
        </p:spPr>
        <p:txBody>
          <a:bodyPr>
            <a:normAutofit/>
          </a:bodyPr>
          <a:lstStyle/>
          <a:p>
            <a:pPr marL="0" indent="0" algn="ctr">
              <a:buNone/>
            </a:pPr>
            <a:r>
              <a:rPr lang="en-US" sz="4000" dirty="0"/>
              <a:t>Yeast + Glucose </a:t>
            </a:r>
          </a:p>
          <a:p>
            <a:pPr marL="0" indent="0" algn="ctr">
              <a:buNone/>
            </a:pPr>
            <a:endParaRPr lang="en-US" sz="4000" dirty="0"/>
          </a:p>
          <a:p>
            <a:endParaRPr lang="en-US" sz="4000" dirty="0"/>
          </a:p>
          <a:p>
            <a:pPr marL="0" indent="0" algn="ctr">
              <a:buNone/>
            </a:pPr>
            <a:r>
              <a:rPr lang="en-US" sz="4000" dirty="0"/>
              <a:t>Alcohol (Ethanol) + CO2</a:t>
            </a:r>
          </a:p>
        </p:txBody>
      </p:sp>
      <p:pic>
        <p:nvPicPr>
          <p:cNvPr id="7" name="Picture 6">
            <a:extLst>
              <a:ext uri="{FF2B5EF4-FFF2-40B4-BE49-F238E27FC236}">
                <a16:creationId xmlns:a16="http://schemas.microsoft.com/office/drawing/2014/main" id="{E0CB2CEC-1D6B-FA44-BD7A-6FC056F3D7D3}"/>
              </a:ext>
            </a:extLst>
          </p:cNvPr>
          <p:cNvPicPr>
            <a:picLocks noChangeAspect="1"/>
          </p:cNvPicPr>
          <p:nvPr/>
        </p:nvPicPr>
        <p:blipFill rotWithShape="1">
          <a:blip r:embed="rId5"/>
          <a:srcRect l="10046" t="11144" r="7896"/>
          <a:stretch/>
        </p:blipFill>
        <p:spPr>
          <a:xfrm>
            <a:off x="5265783" y="1825625"/>
            <a:ext cx="6233160" cy="3796619"/>
          </a:xfrm>
          <a:prstGeom prst="rect">
            <a:avLst/>
          </a:prstGeom>
        </p:spPr>
      </p:pic>
      <p:cxnSp>
        <p:nvCxnSpPr>
          <p:cNvPr id="10" name="Straight Arrow Connector 9">
            <a:extLst>
              <a:ext uri="{FF2B5EF4-FFF2-40B4-BE49-F238E27FC236}">
                <a16:creationId xmlns:a16="http://schemas.microsoft.com/office/drawing/2014/main" id="{D5B84D57-AE6B-AF44-A950-910CC3582D00}"/>
              </a:ext>
            </a:extLst>
          </p:cNvPr>
          <p:cNvCxnSpPr>
            <a:cxnSpLocks/>
          </p:cNvCxnSpPr>
          <p:nvPr/>
        </p:nvCxnSpPr>
        <p:spPr>
          <a:xfrm>
            <a:off x="2482562" y="2449561"/>
            <a:ext cx="0" cy="97943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Fermentation.m4a" descr="Fermentation.m4a">
            <a:hlinkClick r:id="" action="ppaction://media"/>
            <a:extLst>
              <a:ext uri="{FF2B5EF4-FFF2-40B4-BE49-F238E27FC236}">
                <a16:creationId xmlns:a16="http://schemas.microsoft.com/office/drawing/2014/main" id="{F5F4429C-062F-164E-A523-AEB6554313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344433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C8F1-741E-4C47-B81F-0D08FE7B978A}"/>
              </a:ext>
            </a:extLst>
          </p:cNvPr>
          <p:cNvSpPr>
            <a:spLocks noGrp="1"/>
          </p:cNvSpPr>
          <p:nvPr>
            <p:ph type="title"/>
          </p:nvPr>
        </p:nvSpPr>
        <p:spPr>
          <a:xfrm>
            <a:off x="841248" y="768868"/>
            <a:ext cx="6208776" cy="1344168"/>
          </a:xfrm>
        </p:spPr>
        <p:txBody>
          <a:bodyPr vert="horz" lIns="91440" tIns="45720" rIns="91440" bIns="45720" rtlCol="0" anchor="ctr">
            <a:normAutofit/>
          </a:bodyPr>
          <a:lstStyle/>
          <a:p>
            <a:r>
              <a:rPr lang="en-US" b="1" dirty="0"/>
              <a:t>Flocculation</a:t>
            </a:r>
          </a:p>
        </p:txBody>
      </p:sp>
      <p:sp>
        <p:nvSpPr>
          <p:cNvPr id="10" name="TextBox 9">
            <a:extLst>
              <a:ext uri="{FF2B5EF4-FFF2-40B4-BE49-F238E27FC236}">
                <a16:creationId xmlns:a16="http://schemas.microsoft.com/office/drawing/2014/main" id="{FF925C56-9837-4F44-9AAA-6D401C6F8A12}"/>
              </a:ext>
            </a:extLst>
          </p:cNvPr>
          <p:cNvSpPr txBox="1"/>
          <p:nvPr/>
        </p:nvSpPr>
        <p:spPr>
          <a:xfrm>
            <a:off x="838200" y="2250196"/>
            <a:ext cx="6208776" cy="396772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t>Thousands of yeast cells form “floc” and clump together to rise to the surface or sink to the bottom to be removed </a:t>
            </a:r>
          </a:p>
          <a:p>
            <a:pPr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r>
              <a:rPr lang="en-US" sz="2400" dirty="0"/>
              <a:t>Lectin theory – molecular “Velcro”</a:t>
            </a:r>
          </a:p>
        </p:txBody>
      </p:sp>
      <p:pic>
        <p:nvPicPr>
          <p:cNvPr id="5" name="Picture 4">
            <a:extLst>
              <a:ext uri="{FF2B5EF4-FFF2-40B4-BE49-F238E27FC236}">
                <a16:creationId xmlns:a16="http://schemas.microsoft.com/office/drawing/2014/main" id="{FDB53E31-7264-D345-8272-BD4456C271DD}"/>
              </a:ext>
            </a:extLst>
          </p:cNvPr>
          <p:cNvPicPr>
            <a:picLocks noChangeAspect="1"/>
          </p:cNvPicPr>
          <p:nvPr/>
        </p:nvPicPr>
        <p:blipFill rotWithShape="1">
          <a:blip r:embed="rId5"/>
          <a:srcRect l="10714" r="7353" b="-2"/>
          <a:stretch/>
        </p:blipFill>
        <p:spPr>
          <a:xfrm>
            <a:off x="7751590" y="3137808"/>
            <a:ext cx="3441343" cy="3181709"/>
          </a:xfrm>
          <a:prstGeom prst="rect">
            <a:avLst/>
          </a:prstGeom>
        </p:spPr>
      </p:pic>
      <p:pic>
        <p:nvPicPr>
          <p:cNvPr id="7" name="Flocculation.m4a" descr="Flocculation.m4a">
            <a:hlinkClick r:id="" action="ppaction://media"/>
            <a:extLst>
              <a:ext uri="{FF2B5EF4-FFF2-40B4-BE49-F238E27FC236}">
                <a16:creationId xmlns:a16="http://schemas.microsoft.com/office/drawing/2014/main" id="{C34C2724-4E05-5849-92B8-343266C410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0019" y="5913117"/>
            <a:ext cx="812800" cy="812800"/>
          </a:xfrm>
          <a:prstGeom prst="rect">
            <a:avLst/>
          </a:prstGeom>
        </p:spPr>
      </p:pic>
    </p:spTree>
    <p:extLst>
      <p:ext uri="{BB962C8B-B14F-4D97-AF65-F5344CB8AC3E}">
        <p14:creationId xmlns:p14="http://schemas.microsoft.com/office/powerpoint/2010/main" val="259722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87BEE-1759-944D-860B-4C24EEC24482}"/>
              </a:ext>
            </a:extLst>
          </p:cNvPr>
          <p:cNvSpPr>
            <a:spLocks noGrp="1"/>
          </p:cNvSpPr>
          <p:nvPr>
            <p:ph type="title"/>
          </p:nvPr>
        </p:nvSpPr>
        <p:spPr/>
        <p:txBody>
          <a:bodyPr/>
          <a:lstStyle/>
          <a:p>
            <a:r>
              <a:rPr lang="en-US" dirty="0"/>
              <a:t>Mechanism of flocculation</a:t>
            </a:r>
          </a:p>
        </p:txBody>
      </p:sp>
      <p:pic>
        <p:nvPicPr>
          <p:cNvPr id="4" name="Content Placeholder 3">
            <a:extLst>
              <a:ext uri="{FF2B5EF4-FFF2-40B4-BE49-F238E27FC236}">
                <a16:creationId xmlns:a16="http://schemas.microsoft.com/office/drawing/2014/main" id="{0201A018-2C80-2E41-A22A-A7C33A0B3F1C}"/>
              </a:ext>
            </a:extLst>
          </p:cNvPr>
          <p:cNvPicPr>
            <a:picLocks noGrp="1" noChangeAspect="1"/>
          </p:cNvPicPr>
          <p:nvPr>
            <p:ph idx="1"/>
          </p:nvPr>
        </p:nvPicPr>
        <p:blipFill>
          <a:blip r:embed="rId5"/>
          <a:stretch>
            <a:fillRect/>
          </a:stretch>
        </p:blipFill>
        <p:spPr>
          <a:xfrm>
            <a:off x="6627781" y="4151866"/>
            <a:ext cx="4775200" cy="1701800"/>
          </a:xfrm>
          <a:prstGeom prst="rect">
            <a:avLst/>
          </a:prstGeom>
        </p:spPr>
      </p:pic>
      <p:pic>
        <p:nvPicPr>
          <p:cNvPr id="5" name="Content Placeholder 3" descr="/var/folders/gx/gf4fqtzd3vb148c5xgq2216w0000gn/T/com.microsoft.Word/Content.MSO/4C93A81B.tmp">
            <a:extLst>
              <a:ext uri="{FF2B5EF4-FFF2-40B4-BE49-F238E27FC236}">
                <a16:creationId xmlns:a16="http://schemas.microsoft.com/office/drawing/2014/main" id="{578B1EFE-B278-D64F-8BC6-934432BCFE51}"/>
              </a:ext>
            </a:extLst>
          </p:cNvPr>
          <p:cNvPicPr>
            <a:picLocks/>
          </p:cNvPicPr>
          <p:nvPr/>
        </p:nvPicPr>
        <p:blipFill rotWithShape="1">
          <a:blip r:embed="rId6">
            <a:extLst>
              <a:ext uri="{28A0092B-C50C-407E-A947-70E740481C1C}">
                <a14:useLocalDpi xmlns:a14="http://schemas.microsoft.com/office/drawing/2010/main" val="0"/>
              </a:ext>
            </a:extLst>
          </a:blip>
          <a:srcRect l="-6367" r="-209"/>
          <a:stretch/>
        </p:blipFill>
        <p:spPr bwMode="auto">
          <a:xfrm>
            <a:off x="6627781" y="1928019"/>
            <a:ext cx="4321807" cy="1986515"/>
          </a:xfrm>
          <a:prstGeom prst="rect">
            <a:avLst/>
          </a:prstGeom>
        </p:spPr>
      </p:pic>
      <p:sp>
        <p:nvSpPr>
          <p:cNvPr id="6" name="TextBox 5">
            <a:extLst>
              <a:ext uri="{FF2B5EF4-FFF2-40B4-BE49-F238E27FC236}">
                <a16:creationId xmlns:a16="http://schemas.microsoft.com/office/drawing/2014/main" id="{9AE186FF-862F-2E44-9761-A10FCF0743B3}"/>
              </a:ext>
            </a:extLst>
          </p:cNvPr>
          <p:cNvSpPr txBox="1"/>
          <p:nvPr/>
        </p:nvSpPr>
        <p:spPr>
          <a:xfrm>
            <a:off x="1069384" y="2274945"/>
            <a:ext cx="4726983" cy="1107996"/>
          </a:xfrm>
          <a:prstGeom prst="rect">
            <a:avLst/>
          </a:prstGeom>
          <a:noFill/>
        </p:spPr>
        <p:txBody>
          <a:bodyPr wrap="square" rtlCol="0">
            <a:spAutoFit/>
          </a:bodyPr>
          <a:lstStyle/>
          <a:p>
            <a:pPr marL="342900" indent="-342900">
              <a:buFont typeface="Arial" panose="020B0604020202020204" pitchFamily="34" charset="0"/>
              <a:buChar char="•"/>
            </a:pPr>
            <a:r>
              <a:rPr lang="en-US" sz="2400" dirty="0"/>
              <a:t>Lectin theory – molecular “Velcro”</a:t>
            </a:r>
          </a:p>
          <a:p>
            <a:endParaRPr lang="en-US" dirty="0"/>
          </a:p>
        </p:txBody>
      </p:sp>
      <p:pic>
        <p:nvPicPr>
          <p:cNvPr id="7" name="Mechanism.m4a" descr="Mechanism.m4a">
            <a:hlinkClick r:id="" action="ppaction://media"/>
            <a:extLst>
              <a:ext uri="{FF2B5EF4-FFF2-40B4-BE49-F238E27FC236}">
                <a16:creationId xmlns:a16="http://schemas.microsoft.com/office/drawing/2014/main" id="{9B9D0439-ECCE-1346-99A7-5DB8632C0E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5853666"/>
            <a:ext cx="812800" cy="812800"/>
          </a:xfrm>
          <a:prstGeom prst="rect">
            <a:avLst/>
          </a:prstGeom>
        </p:spPr>
      </p:pic>
    </p:spTree>
    <p:extLst>
      <p:ext uri="{BB962C8B-B14F-4D97-AF65-F5344CB8AC3E}">
        <p14:creationId xmlns:p14="http://schemas.microsoft.com/office/powerpoint/2010/main" val="287818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5B9A-59E0-0348-8C73-F457E0226E56}"/>
              </a:ext>
            </a:extLst>
          </p:cNvPr>
          <p:cNvSpPr>
            <a:spLocks noGrp="1"/>
          </p:cNvSpPr>
          <p:nvPr>
            <p:ph type="title"/>
          </p:nvPr>
        </p:nvSpPr>
        <p:spPr>
          <a:xfrm>
            <a:off x="1018308" y="291090"/>
            <a:ext cx="10515599" cy="932688"/>
          </a:xfrm>
        </p:spPr>
        <p:txBody>
          <a:bodyPr vert="horz" lIns="91440" tIns="45720" rIns="91440" bIns="45720" rtlCol="0" anchor="b">
            <a:normAutofit/>
          </a:bodyPr>
          <a:lstStyle/>
          <a:p>
            <a:pPr algn="ctr"/>
            <a:r>
              <a:rPr lang="en-US" b="1" kern="1200" dirty="0">
                <a:solidFill>
                  <a:schemeClr val="tx1"/>
                </a:solidFill>
                <a:latin typeface="+mj-lt"/>
                <a:ea typeface="+mj-ea"/>
                <a:cs typeface="+mj-cs"/>
              </a:rPr>
              <a:t>3 Roads Brewery Yeast Strains </a:t>
            </a:r>
          </a:p>
        </p:txBody>
      </p:sp>
      <p:graphicFrame>
        <p:nvGraphicFramePr>
          <p:cNvPr id="7" name="Content Placeholder 3">
            <a:extLst>
              <a:ext uri="{FF2B5EF4-FFF2-40B4-BE49-F238E27FC236}">
                <a16:creationId xmlns:a16="http://schemas.microsoft.com/office/drawing/2014/main" id="{AA2872DC-B346-954F-B293-BB7A60B90ADA}"/>
              </a:ext>
            </a:extLst>
          </p:cNvPr>
          <p:cNvGraphicFramePr>
            <a:graphicFrameLocks/>
          </p:cNvGraphicFramePr>
          <p:nvPr>
            <p:extLst>
              <p:ext uri="{D42A27DB-BD31-4B8C-83A1-F6EECF244321}">
                <p14:modId xmlns:p14="http://schemas.microsoft.com/office/powerpoint/2010/main" val="4107925202"/>
              </p:ext>
            </p:extLst>
          </p:nvPr>
        </p:nvGraphicFramePr>
        <p:xfrm>
          <a:off x="838200" y="2121108"/>
          <a:ext cx="10515600" cy="3926133"/>
        </p:xfrm>
        <a:graphic>
          <a:graphicData uri="http://schemas.openxmlformats.org/drawingml/2006/table">
            <a:tbl>
              <a:tblPr firstRow="1" bandRow="1">
                <a:tableStyleId>{3B4B98B0-60AC-42C2-AFA5-B58CD77FA1E5}</a:tableStyleId>
              </a:tblPr>
              <a:tblGrid>
                <a:gridCol w="5752279">
                  <a:extLst>
                    <a:ext uri="{9D8B030D-6E8A-4147-A177-3AD203B41FA5}">
                      <a16:colId xmlns:a16="http://schemas.microsoft.com/office/drawing/2014/main" val="17245866"/>
                    </a:ext>
                  </a:extLst>
                </a:gridCol>
                <a:gridCol w="4763321">
                  <a:extLst>
                    <a:ext uri="{9D8B030D-6E8A-4147-A177-3AD203B41FA5}">
                      <a16:colId xmlns:a16="http://schemas.microsoft.com/office/drawing/2014/main" val="2262147825"/>
                    </a:ext>
                  </a:extLst>
                </a:gridCol>
              </a:tblGrid>
              <a:tr h="1424273">
                <a:tc>
                  <a:txBody>
                    <a:bodyPr/>
                    <a:lstStyle/>
                    <a:p>
                      <a:pPr algn="ctr"/>
                      <a:r>
                        <a:rPr lang="en-US" sz="4100" dirty="0"/>
                        <a:t>Strain</a:t>
                      </a:r>
                    </a:p>
                  </a:txBody>
                  <a:tcPr marL="127745" marR="127745" marT="63873" marB="63873"/>
                </a:tc>
                <a:tc>
                  <a:txBody>
                    <a:bodyPr/>
                    <a:lstStyle/>
                    <a:p>
                      <a:pPr algn="ctr"/>
                      <a:r>
                        <a:rPr lang="en-US" sz="4100" dirty="0"/>
                        <a:t>Level of Flocculation</a:t>
                      </a:r>
                    </a:p>
                  </a:txBody>
                  <a:tcPr marL="127745" marR="127745" marT="63873" marB="63873"/>
                </a:tc>
                <a:extLst>
                  <a:ext uri="{0D108BD9-81ED-4DB2-BD59-A6C34878D82A}">
                    <a16:rowId xmlns:a16="http://schemas.microsoft.com/office/drawing/2014/main" val="2994961896"/>
                  </a:ext>
                </a:extLst>
              </a:tr>
              <a:tr h="625465">
                <a:tc>
                  <a:txBody>
                    <a:bodyPr/>
                    <a:lstStyle/>
                    <a:p>
                      <a:pPr algn="ctr"/>
                      <a:r>
                        <a:rPr lang="en-US" sz="3000" i="1" kern="1200" dirty="0" err="1">
                          <a:solidFill>
                            <a:schemeClr val="dk1"/>
                          </a:solidFill>
                          <a:effectLst/>
                        </a:rPr>
                        <a:t>Fermentis</a:t>
                      </a:r>
                      <a:r>
                        <a:rPr lang="en-US" sz="3000" i="1" kern="1200" dirty="0">
                          <a:solidFill>
                            <a:schemeClr val="dk1"/>
                          </a:solidFill>
                          <a:effectLst/>
                        </a:rPr>
                        <a:t> </a:t>
                      </a:r>
                      <a:r>
                        <a:rPr lang="en-US" sz="3000" i="1" kern="1200" dirty="0" err="1">
                          <a:solidFill>
                            <a:schemeClr val="dk1"/>
                          </a:solidFill>
                          <a:effectLst/>
                        </a:rPr>
                        <a:t>SafAle</a:t>
                      </a:r>
                      <a:r>
                        <a:rPr lang="en-US" sz="3000" i="1" kern="1200" dirty="0">
                          <a:solidFill>
                            <a:schemeClr val="dk1"/>
                          </a:solidFill>
                          <a:effectLst/>
                        </a:rPr>
                        <a:t> K97</a:t>
                      </a:r>
                      <a:r>
                        <a:rPr lang="en-US" sz="3000" i="1" dirty="0">
                          <a:effectLst/>
                        </a:rPr>
                        <a:t> </a:t>
                      </a:r>
                      <a:endParaRPr lang="en-US" sz="3000" i="1" dirty="0"/>
                    </a:p>
                  </a:txBody>
                  <a:tcPr marL="127745" marR="127745" marT="63873" marB="63873"/>
                </a:tc>
                <a:tc>
                  <a:txBody>
                    <a:bodyPr/>
                    <a:lstStyle/>
                    <a:p>
                      <a:pPr algn="ctr"/>
                      <a:r>
                        <a:rPr lang="en-US" sz="3000" dirty="0"/>
                        <a:t>High</a:t>
                      </a:r>
                    </a:p>
                  </a:txBody>
                  <a:tcPr marL="127745" marR="127745" marT="63873" marB="63873"/>
                </a:tc>
                <a:extLst>
                  <a:ext uri="{0D108BD9-81ED-4DB2-BD59-A6C34878D82A}">
                    <a16:rowId xmlns:a16="http://schemas.microsoft.com/office/drawing/2014/main" val="39927592"/>
                  </a:ext>
                </a:extLst>
              </a:tr>
              <a:tr h="625465">
                <a:tc>
                  <a:txBody>
                    <a:bodyPr/>
                    <a:lstStyle/>
                    <a:p>
                      <a:pPr algn="ctr"/>
                      <a:r>
                        <a:rPr lang="en-US" sz="3000" i="1" kern="1200">
                          <a:solidFill>
                            <a:schemeClr val="dk1"/>
                          </a:solidFill>
                          <a:effectLst/>
                        </a:rPr>
                        <a:t>Fermentis SafAle US-05 Chico</a:t>
                      </a:r>
                      <a:r>
                        <a:rPr lang="en-US" sz="3000" i="1">
                          <a:effectLst/>
                        </a:rPr>
                        <a:t> </a:t>
                      </a:r>
                      <a:endParaRPr lang="en-US" sz="3000" i="1"/>
                    </a:p>
                  </a:txBody>
                  <a:tcPr marL="127745" marR="127745" marT="63873" marB="63873"/>
                </a:tc>
                <a:tc>
                  <a:txBody>
                    <a:bodyPr/>
                    <a:lstStyle/>
                    <a:p>
                      <a:pPr algn="ctr"/>
                      <a:r>
                        <a:rPr lang="en-US" sz="3000"/>
                        <a:t>Medium</a:t>
                      </a:r>
                    </a:p>
                  </a:txBody>
                  <a:tcPr marL="127745" marR="127745" marT="63873" marB="63873"/>
                </a:tc>
                <a:extLst>
                  <a:ext uri="{0D108BD9-81ED-4DB2-BD59-A6C34878D82A}">
                    <a16:rowId xmlns:a16="http://schemas.microsoft.com/office/drawing/2014/main" val="2901374676"/>
                  </a:ext>
                </a:extLst>
              </a:tr>
              <a:tr h="625465">
                <a:tc>
                  <a:txBody>
                    <a:bodyPr/>
                    <a:lstStyle/>
                    <a:p>
                      <a:pPr algn="ctr"/>
                      <a:r>
                        <a:rPr lang="en-US" sz="3000" i="1" kern="1200">
                          <a:solidFill>
                            <a:schemeClr val="dk1"/>
                          </a:solidFill>
                          <a:effectLst/>
                        </a:rPr>
                        <a:t>BSI-550 Belgian Ardennes</a:t>
                      </a:r>
                      <a:r>
                        <a:rPr lang="en-US" sz="3000" i="1">
                          <a:effectLst/>
                        </a:rPr>
                        <a:t> </a:t>
                      </a:r>
                      <a:endParaRPr lang="en-US" sz="3000" i="1"/>
                    </a:p>
                  </a:txBody>
                  <a:tcPr marL="127745" marR="127745" marT="63873" marB="63873"/>
                </a:tc>
                <a:tc>
                  <a:txBody>
                    <a:bodyPr/>
                    <a:lstStyle/>
                    <a:p>
                      <a:pPr algn="ctr"/>
                      <a:r>
                        <a:rPr lang="en-US" sz="3000"/>
                        <a:t>Medium</a:t>
                      </a:r>
                    </a:p>
                  </a:txBody>
                  <a:tcPr marL="127745" marR="127745" marT="63873" marB="63873"/>
                </a:tc>
                <a:extLst>
                  <a:ext uri="{0D108BD9-81ED-4DB2-BD59-A6C34878D82A}">
                    <a16:rowId xmlns:a16="http://schemas.microsoft.com/office/drawing/2014/main" val="990577965"/>
                  </a:ext>
                </a:extLst>
              </a:tr>
              <a:tr h="625465">
                <a:tc>
                  <a:txBody>
                    <a:bodyPr/>
                    <a:lstStyle/>
                    <a:p>
                      <a:pPr algn="ctr"/>
                      <a:r>
                        <a:rPr lang="en-US" sz="3000" i="1" kern="1200" dirty="0">
                          <a:solidFill>
                            <a:schemeClr val="dk1"/>
                          </a:solidFill>
                          <a:effectLst/>
                        </a:rPr>
                        <a:t>S-11 French Saison</a:t>
                      </a:r>
                      <a:r>
                        <a:rPr lang="en-US" sz="3000" i="1" dirty="0">
                          <a:effectLst/>
                        </a:rPr>
                        <a:t> </a:t>
                      </a:r>
                      <a:endParaRPr lang="en-US" sz="3000" i="1" dirty="0"/>
                    </a:p>
                  </a:txBody>
                  <a:tcPr marL="127745" marR="127745" marT="63873" marB="63873"/>
                </a:tc>
                <a:tc>
                  <a:txBody>
                    <a:bodyPr/>
                    <a:lstStyle/>
                    <a:p>
                      <a:pPr algn="ctr"/>
                      <a:r>
                        <a:rPr lang="en-US" sz="3000" dirty="0"/>
                        <a:t>Low</a:t>
                      </a:r>
                    </a:p>
                  </a:txBody>
                  <a:tcPr marL="127745" marR="127745" marT="63873" marB="63873"/>
                </a:tc>
                <a:extLst>
                  <a:ext uri="{0D108BD9-81ED-4DB2-BD59-A6C34878D82A}">
                    <a16:rowId xmlns:a16="http://schemas.microsoft.com/office/drawing/2014/main" val="4152025233"/>
                  </a:ext>
                </a:extLst>
              </a:tr>
            </a:tbl>
          </a:graphicData>
        </a:graphic>
      </p:graphicFrame>
      <p:pic>
        <p:nvPicPr>
          <p:cNvPr id="3" name="Picture 2">
            <a:extLst>
              <a:ext uri="{FF2B5EF4-FFF2-40B4-BE49-F238E27FC236}">
                <a16:creationId xmlns:a16="http://schemas.microsoft.com/office/drawing/2014/main" id="{F3909A7D-734B-684C-9C70-7867C86A3AF5}"/>
              </a:ext>
            </a:extLst>
          </p:cNvPr>
          <p:cNvPicPr>
            <a:picLocks noChangeAspect="1"/>
          </p:cNvPicPr>
          <p:nvPr/>
        </p:nvPicPr>
        <p:blipFill>
          <a:blip r:embed="rId5"/>
          <a:stretch>
            <a:fillRect/>
          </a:stretch>
        </p:blipFill>
        <p:spPr>
          <a:xfrm>
            <a:off x="10183236" y="291090"/>
            <a:ext cx="1496146" cy="1496146"/>
          </a:xfrm>
          <a:prstGeom prst="rect">
            <a:avLst/>
          </a:prstGeom>
        </p:spPr>
      </p:pic>
      <p:pic>
        <p:nvPicPr>
          <p:cNvPr id="4" name="3 roads.m4a" descr="3 roads.m4a">
            <a:hlinkClick r:id="" action="ppaction://media"/>
            <a:extLst>
              <a:ext uri="{FF2B5EF4-FFF2-40B4-BE49-F238E27FC236}">
                <a16:creationId xmlns:a16="http://schemas.microsoft.com/office/drawing/2014/main" id="{AE5FC9EA-D262-C543-BBA4-2250D7F7CE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2982" y="5974713"/>
            <a:ext cx="812800" cy="812800"/>
          </a:xfrm>
          <a:prstGeom prst="rect">
            <a:avLst/>
          </a:prstGeom>
        </p:spPr>
      </p:pic>
    </p:spTree>
    <p:extLst>
      <p:ext uri="{BB962C8B-B14F-4D97-AF65-F5344CB8AC3E}">
        <p14:creationId xmlns:p14="http://schemas.microsoft.com/office/powerpoint/2010/main" val="68650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04C31-FF08-1744-866A-4D0AB9C065B3}"/>
              </a:ext>
            </a:extLst>
          </p:cNvPr>
          <p:cNvSpPr>
            <a:spLocks noGrp="1"/>
          </p:cNvSpPr>
          <p:nvPr>
            <p:ph type="title"/>
          </p:nvPr>
        </p:nvSpPr>
        <p:spPr/>
        <p:txBody>
          <a:bodyPr/>
          <a:lstStyle/>
          <a:p>
            <a:pPr algn="ctr"/>
            <a:r>
              <a:rPr lang="en-US" b="1"/>
              <a:t>Research Goal</a:t>
            </a:r>
            <a:endParaRPr lang="en-US" b="1" dirty="0"/>
          </a:p>
        </p:txBody>
      </p:sp>
      <p:sp>
        <p:nvSpPr>
          <p:cNvPr id="3" name="Content Placeholder 2">
            <a:extLst>
              <a:ext uri="{FF2B5EF4-FFF2-40B4-BE49-F238E27FC236}">
                <a16:creationId xmlns:a16="http://schemas.microsoft.com/office/drawing/2014/main" id="{0FD21A07-FD08-3A41-9787-DC419D72D695}"/>
              </a:ext>
            </a:extLst>
          </p:cNvPr>
          <p:cNvSpPr>
            <a:spLocks noGrp="1"/>
          </p:cNvSpPr>
          <p:nvPr>
            <p:ph idx="1"/>
          </p:nvPr>
        </p:nvSpPr>
        <p:spPr/>
        <p:txBody>
          <a:bodyPr>
            <a:normAutofit/>
          </a:bodyPr>
          <a:lstStyle/>
          <a:p>
            <a:pPr marL="0" indent="0" algn="ctr">
              <a:buNone/>
            </a:pPr>
            <a:r>
              <a:rPr lang="en-US" b="1" dirty="0"/>
              <a:t>Sequence</a:t>
            </a:r>
            <a:r>
              <a:rPr lang="en-US" dirty="0"/>
              <a:t> the </a:t>
            </a:r>
            <a:r>
              <a:rPr lang="en-US" b="1" dirty="0"/>
              <a:t>sugar binding domains </a:t>
            </a:r>
            <a:r>
              <a:rPr lang="en-US" dirty="0"/>
              <a:t>of </a:t>
            </a:r>
            <a:r>
              <a:rPr lang="en-US" i="1" dirty="0"/>
              <a:t>FLO1</a:t>
            </a:r>
            <a:r>
              <a:rPr lang="en-US" dirty="0"/>
              <a:t>, </a:t>
            </a:r>
            <a:r>
              <a:rPr lang="en-US" i="1" dirty="0"/>
              <a:t>FLO5</a:t>
            </a:r>
            <a:r>
              <a:rPr lang="en-US" dirty="0"/>
              <a:t>, and </a:t>
            </a:r>
            <a:r>
              <a:rPr lang="en-US" i="1" dirty="0"/>
              <a:t>FLO9</a:t>
            </a:r>
            <a:r>
              <a:rPr lang="en-US" dirty="0"/>
              <a:t> and determine sequence </a:t>
            </a:r>
            <a:r>
              <a:rPr lang="en-US" b="1" dirty="0"/>
              <a:t>variance</a:t>
            </a:r>
            <a:r>
              <a:rPr lang="en-US" dirty="0"/>
              <a:t> among them. </a:t>
            </a:r>
          </a:p>
          <a:p>
            <a:pPr marL="0" indent="0" algn="ctr">
              <a:buNone/>
            </a:pPr>
            <a:endParaRPr lang="en-US" dirty="0"/>
          </a:p>
        </p:txBody>
      </p:sp>
      <p:graphicFrame>
        <p:nvGraphicFramePr>
          <p:cNvPr id="5" name="Content Placeholder 2">
            <a:extLst>
              <a:ext uri="{FF2B5EF4-FFF2-40B4-BE49-F238E27FC236}">
                <a16:creationId xmlns:a16="http://schemas.microsoft.com/office/drawing/2014/main" id="{B753EF4E-F4CD-3E4E-8823-ACC3EE531BFB}"/>
              </a:ext>
            </a:extLst>
          </p:cNvPr>
          <p:cNvGraphicFramePr>
            <a:graphicFrameLocks/>
          </p:cNvGraphicFramePr>
          <p:nvPr>
            <p:extLst>
              <p:ext uri="{D42A27DB-BD31-4B8C-83A1-F6EECF244321}">
                <p14:modId xmlns:p14="http://schemas.microsoft.com/office/powerpoint/2010/main" val="3655290572"/>
              </p:ext>
            </p:extLst>
          </p:nvPr>
        </p:nvGraphicFramePr>
        <p:xfrm>
          <a:off x="1006098" y="2272493"/>
          <a:ext cx="11185902"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EB024F90-CB59-0D4D-89A3-BB61ACE4F9D5}"/>
              </a:ext>
            </a:extLst>
          </p:cNvPr>
          <p:cNvSpPr txBox="1"/>
          <p:nvPr/>
        </p:nvSpPr>
        <p:spPr>
          <a:xfrm>
            <a:off x="1208868" y="3115903"/>
            <a:ext cx="3301139" cy="523220"/>
          </a:xfrm>
          <a:prstGeom prst="rect">
            <a:avLst/>
          </a:prstGeom>
          <a:noFill/>
        </p:spPr>
        <p:txBody>
          <a:bodyPr wrap="square" rtlCol="0">
            <a:spAutoFit/>
          </a:bodyPr>
          <a:lstStyle/>
          <a:p>
            <a:r>
              <a:rPr lang="en-US" sz="2800" dirty="0"/>
              <a:t>Specific Aims:</a:t>
            </a:r>
          </a:p>
        </p:txBody>
      </p:sp>
      <p:pic>
        <p:nvPicPr>
          <p:cNvPr id="6" name="Research goal.m4a" descr="Research goal.m4a">
            <a:hlinkClick r:id="" action="ppaction://media"/>
            <a:extLst>
              <a:ext uri="{FF2B5EF4-FFF2-40B4-BE49-F238E27FC236}">
                <a16:creationId xmlns:a16="http://schemas.microsoft.com/office/drawing/2014/main" id="{08472F77-521C-EF4C-B49A-82653E76CB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69029" y="5831813"/>
            <a:ext cx="812800" cy="812800"/>
          </a:xfrm>
          <a:prstGeom prst="rect">
            <a:avLst/>
          </a:prstGeom>
        </p:spPr>
      </p:pic>
    </p:spTree>
    <p:extLst>
      <p:ext uri="{BB962C8B-B14F-4D97-AF65-F5344CB8AC3E}">
        <p14:creationId xmlns:p14="http://schemas.microsoft.com/office/powerpoint/2010/main" val="234172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3630-8412-45CC-B6E0-91103F77D22A}"/>
              </a:ext>
            </a:extLst>
          </p:cNvPr>
          <p:cNvSpPr>
            <a:spLocks noGrp="1"/>
          </p:cNvSpPr>
          <p:nvPr>
            <p:ph type="title"/>
          </p:nvPr>
        </p:nvSpPr>
        <p:spPr>
          <a:xfrm>
            <a:off x="838200" y="151577"/>
            <a:ext cx="10515600" cy="1325563"/>
          </a:xfrm>
        </p:spPr>
        <p:txBody>
          <a:bodyPr/>
          <a:lstStyle/>
          <a:p>
            <a:pPr algn="ctr"/>
            <a:r>
              <a:rPr lang="en-US" dirty="0"/>
              <a:t>Structure of </a:t>
            </a:r>
            <a:r>
              <a:rPr lang="en-US" dirty="0" err="1"/>
              <a:t>Flocculin</a:t>
            </a:r>
            <a:r>
              <a:rPr lang="en-US" dirty="0"/>
              <a:t> Family </a:t>
            </a:r>
            <a:br>
              <a:rPr lang="en-US" dirty="0"/>
            </a:br>
            <a:r>
              <a:rPr lang="en-US" i="1" dirty="0"/>
              <a:t>FLO</a:t>
            </a:r>
            <a:r>
              <a:rPr lang="en-US" dirty="0"/>
              <a:t>1, </a:t>
            </a:r>
            <a:r>
              <a:rPr lang="en-US" i="1" dirty="0"/>
              <a:t>FLO</a:t>
            </a:r>
            <a:r>
              <a:rPr lang="en-US" dirty="0"/>
              <a:t>5, </a:t>
            </a:r>
            <a:r>
              <a:rPr lang="en-US" i="1" dirty="0"/>
              <a:t>FLO</a:t>
            </a:r>
            <a:r>
              <a:rPr lang="en-US" dirty="0"/>
              <a:t>9</a:t>
            </a:r>
          </a:p>
        </p:txBody>
      </p:sp>
      <p:grpSp>
        <p:nvGrpSpPr>
          <p:cNvPr id="4" name="Group 3">
            <a:extLst>
              <a:ext uri="{FF2B5EF4-FFF2-40B4-BE49-F238E27FC236}">
                <a16:creationId xmlns:a16="http://schemas.microsoft.com/office/drawing/2014/main" id="{DF80353F-D478-F64F-9274-AC7471A31FF5}"/>
              </a:ext>
            </a:extLst>
          </p:cNvPr>
          <p:cNvGrpSpPr/>
          <p:nvPr/>
        </p:nvGrpSpPr>
        <p:grpSpPr>
          <a:xfrm>
            <a:off x="578221" y="2334444"/>
            <a:ext cx="11223974" cy="3442119"/>
            <a:chOff x="578221" y="2427432"/>
            <a:chExt cx="11223974" cy="3442119"/>
          </a:xfrm>
        </p:grpSpPr>
        <p:grpSp>
          <p:nvGrpSpPr>
            <p:cNvPr id="11" name="Group 10">
              <a:extLst>
                <a:ext uri="{FF2B5EF4-FFF2-40B4-BE49-F238E27FC236}">
                  <a16:creationId xmlns:a16="http://schemas.microsoft.com/office/drawing/2014/main" id="{42F555A7-1598-437C-9148-AE0A445CAF05}"/>
                </a:ext>
              </a:extLst>
            </p:cNvPr>
            <p:cNvGrpSpPr/>
            <p:nvPr/>
          </p:nvGrpSpPr>
          <p:grpSpPr>
            <a:xfrm>
              <a:off x="578221" y="4312129"/>
              <a:ext cx="11223974" cy="1557422"/>
              <a:chOff x="377708" y="3449642"/>
              <a:chExt cx="11223974" cy="1557422"/>
            </a:xfrm>
          </p:grpSpPr>
          <p:sp>
            <p:nvSpPr>
              <p:cNvPr id="5" name="Right Brace 4">
                <a:extLst>
                  <a:ext uri="{FF2B5EF4-FFF2-40B4-BE49-F238E27FC236}">
                    <a16:creationId xmlns:a16="http://schemas.microsoft.com/office/drawing/2014/main" id="{612CE77D-CC66-4141-ABA6-C9F2B81E18C9}"/>
                  </a:ext>
                </a:extLst>
              </p:cNvPr>
              <p:cNvSpPr/>
              <p:nvPr/>
            </p:nvSpPr>
            <p:spPr>
              <a:xfrm rot="5400000">
                <a:off x="9848850" y="2947992"/>
                <a:ext cx="190500" cy="1193800"/>
              </a:xfrm>
              <a:prstGeom prst="rightBrace">
                <a:avLst>
                  <a:gd name="adj1" fmla="val 18421"/>
                  <a:gd name="adj2" fmla="val 5106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BAE18E8E-D18C-4C19-B851-908A143E042D}"/>
                  </a:ext>
                </a:extLst>
              </p:cNvPr>
              <p:cNvSpPr/>
              <p:nvPr/>
            </p:nvSpPr>
            <p:spPr>
              <a:xfrm rot="5400000">
                <a:off x="5759450" y="52392"/>
                <a:ext cx="190500" cy="6985000"/>
              </a:xfrm>
              <a:prstGeom prst="rightBrace">
                <a:avLst>
                  <a:gd name="adj1" fmla="val 18421"/>
                  <a:gd name="adj2" fmla="val 51064"/>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483AAEE9-F223-46BD-ABC1-EFD93D7FAA9C}"/>
                  </a:ext>
                </a:extLst>
              </p:cNvPr>
              <p:cNvSpPr/>
              <p:nvPr/>
            </p:nvSpPr>
            <p:spPr>
              <a:xfrm rot="5400000">
                <a:off x="1670050" y="2947992"/>
                <a:ext cx="190500" cy="1193800"/>
              </a:xfrm>
              <a:prstGeom prst="rightBrace">
                <a:avLst>
                  <a:gd name="adj1" fmla="val 18421"/>
                  <a:gd name="adj2" fmla="val 510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68FCE103-6BF2-404E-8311-8ABD071BBFB7}"/>
                  </a:ext>
                </a:extLst>
              </p:cNvPr>
              <p:cNvSpPr txBox="1"/>
              <p:nvPr/>
            </p:nvSpPr>
            <p:spPr>
              <a:xfrm>
                <a:off x="8826499" y="4083734"/>
                <a:ext cx="2775183" cy="923330"/>
              </a:xfrm>
              <a:prstGeom prst="rect">
                <a:avLst/>
              </a:prstGeom>
              <a:noFill/>
            </p:spPr>
            <p:txBody>
              <a:bodyPr wrap="square" rtlCol="0">
                <a:spAutoFit/>
              </a:bodyPr>
              <a:lstStyle/>
              <a:p>
                <a:r>
                  <a:rPr lang="en-US" dirty="0"/>
                  <a:t>C-Terminal Transmembrane Domain: Embedded in yeast cell wall</a:t>
                </a:r>
              </a:p>
            </p:txBody>
          </p:sp>
          <p:sp>
            <p:nvSpPr>
              <p:cNvPr id="9" name="TextBox 8">
                <a:extLst>
                  <a:ext uri="{FF2B5EF4-FFF2-40B4-BE49-F238E27FC236}">
                    <a16:creationId xmlns:a16="http://schemas.microsoft.com/office/drawing/2014/main" id="{97624530-E844-4FC9-B3A5-3981A75A5DA0}"/>
                  </a:ext>
                </a:extLst>
              </p:cNvPr>
              <p:cNvSpPr txBox="1"/>
              <p:nvPr/>
            </p:nvSpPr>
            <p:spPr>
              <a:xfrm>
                <a:off x="4775200" y="4083733"/>
                <a:ext cx="2688108" cy="923330"/>
              </a:xfrm>
              <a:prstGeom prst="rect">
                <a:avLst/>
              </a:prstGeom>
              <a:noFill/>
            </p:spPr>
            <p:txBody>
              <a:bodyPr wrap="none" rtlCol="0">
                <a:spAutoFit/>
              </a:bodyPr>
              <a:lstStyle/>
              <a:p>
                <a:r>
                  <a:rPr lang="en-US" dirty="0"/>
                  <a:t>Central Region:</a:t>
                </a:r>
              </a:p>
              <a:p>
                <a:r>
                  <a:rPr lang="en-US" dirty="0"/>
                  <a:t>Tandem Repeats can occur</a:t>
                </a:r>
              </a:p>
              <a:p>
                <a:r>
                  <a:rPr lang="en-US" dirty="0"/>
                  <a:t>(Stalk-like structure)</a:t>
                </a:r>
              </a:p>
            </p:txBody>
          </p:sp>
          <p:sp>
            <p:nvSpPr>
              <p:cNvPr id="10" name="TextBox 9">
                <a:extLst>
                  <a:ext uri="{FF2B5EF4-FFF2-40B4-BE49-F238E27FC236}">
                    <a16:creationId xmlns:a16="http://schemas.microsoft.com/office/drawing/2014/main" id="{DE42CB73-B1F1-42CD-B9C2-4EFD8A7D3ABB}"/>
                  </a:ext>
                </a:extLst>
              </p:cNvPr>
              <p:cNvSpPr txBox="1"/>
              <p:nvPr/>
            </p:nvSpPr>
            <p:spPr>
              <a:xfrm>
                <a:off x="377708" y="3912968"/>
                <a:ext cx="2775183" cy="923330"/>
              </a:xfrm>
              <a:prstGeom prst="rect">
                <a:avLst/>
              </a:prstGeom>
              <a:noFill/>
            </p:spPr>
            <p:txBody>
              <a:bodyPr wrap="square" rtlCol="0">
                <a:spAutoFit/>
              </a:bodyPr>
              <a:lstStyle/>
              <a:p>
                <a:r>
                  <a:rPr lang="en-US" dirty="0"/>
                  <a:t>N-Terminal Domain: Calcium Ion dependent &amp; Maltose binding site</a:t>
                </a:r>
              </a:p>
            </p:txBody>
          </p:sp>
        </p:grpSp>
        <p:grpSp>
          <p:nvGrpSpPr>
            <p:cNvPr id="3" name="Group 2">
              <a:extLst>
                <a:ext uri="{FF2B5EF4-FFF2-40B4-BE49-F238E27FC236}">
                  <a16:creationId xmlns:a16="http://schemas.microsoft.com/office/drawing/2014/main" id="{5B2F78CF-9376-3544-85C3-A4FE1868CA6C}"/>
                </a:ext>
              </a:extLst>
            </p:cNvPr>
            <p:cNvGrpSpPr/>
            <p:nvPr/>
          </p:nvGrpSpPr>
          <p:grpSpPr>
            <a:xfrm>
              <a:off x="695899" y="2427432"/>
              <a:ext cx="10488554" cy="1441105"/>
              <a:chOff x="609600" y="1987895"/>
              <a:chExt cx="10488554" cy="1441105"/>
            </a:xfrm>
          </p:grpSpPr>
          <p:grpSp>
            <p:nvGrpSpPr>
              <p:cNvPr id="24" name="Group 23">
                <a:extLst>
                  <a:ext uri="{FF2B5EF4-FFF2-40B4-BE49-F238E27FC236}">
                    <a16:creationId xmlns:a16="http://schemas.microsoft.com/office/drawing/2014/main" id="{5AB7D7A3-A5EA-4074-BED2-032114DBE81C}"/>
                  </a:ext>
                </a:extLst>
              </p:cNvPr>
              <p:cNvGrpSpPr/>
              <p:nvPr/>
            </p:nvGrpSpPr>
            <p:grpSpPr>
              <a:xfrm>
                <a:off x="2468504" y="2540457"/>
                <a:ext cx="7005696" cy="335981"/>
                <a:chOff x="2468504" y="2559619"/>
                <a:chExt cx="7005696" cy="335981"/>
              </a:xfrm>
            </p:grpSpPr>
            <p:sp>
              <p:nvSpPr>
                <p:cNvPr id="17" name="Rectangle 16">
                  <a:extLst>
                    <a:ext uri="{FF2B5EF4-FFF2-40B4-BE49-F238E27FC236}">
                      <a16:creationId xmlns:a16="http://schemas.microsoft.com/office/drawing/2014/main" id="{04F33000-CDE0-4A09-AC41-5E3A4B905F22}"/>
                    </a:ext>
                  </a:extLst>
                </p:cNvPr>
                <p:cNvSpPr/>
                <p:nvPr/>
              </p:nvSpPr>
              <p:spPr>
                <a:xfrm>
                  <a:off x="2468504" y="2562492"/>
                  <a:ext cx="7005696" cy="333108"/>
                </a:xfrm>
                <a:prstGeom prst="rect">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6CD0E1-9D3E-46D6-A554-49C5FF74AA48}"/>
                    </a:ext>
                  </a:extLst>
                </p:cNvPr>
                <p:cNvSpPr/>
                <p:nvPr/>
              </p:nvSpPr>
              <p:spPr>
                <a:xfrm>
                  <a:off x="3876229" y="2559619"/>
                  <a:ext cx="769996" cy="333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CFF4A61-0CF3-4DED-A3F2-E2FA0C494F49}"/>
                    </a:ext>
                  </a:extLst>
                </p:cNvPr>
                <p:cNvSpPr/>
                <p:nvPr/>
              </p:nvSpPr>
              <p:spPr>
                <a:xfrm>
                  <a:off x="4822050" y="2559619"/>
                  <a:ext cx="769996" cy="333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6826EB-60C3-41A4-8865-A163F363924E}"/>
                    </a:ext>
                  </a:extLst>
                </p:cNvPr>
                <p:cNvSpPr/>
                <p:nvPr/>
              </p:nvSpPr>
              <p:spPr>
                <a:xfrm>
                  <a:off x="5767871" y="2559619"/>
                  <a:ext cx="769996" cy="333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D7AAB4-B2CB-43F7-A6A2-DBCC82E8CC23}"/>
                    </a:ext>
                  </a:extLst>
                </p:cNvPr>
                <p:cNvSpPr/>
                <p:nvPr/>
              </p:nvSpPr>
              <p:spPr>
                <a:xfrm>
                  <a:off x="6713692" y="2559619"/>
                  <a:ext cx="769996" cy="333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AE73F3E-2B41-436D-AA00-7BA2D93ADDB6}"/>
                    </a:ext>
                  </a:extLst>
                </p:cNvPr>
                <p:cNvSpPr/>
                <p:nvPr/>
              </p:nvSpPr>
              <p:spPr>
                <a:xfrm>
                  <a:off x="7659511" y="2559619"/>
                  <a:ext cx="769996" cy="333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1BF6FA0-9538-4721-80D6-897E27F7C79C}"/>
                    </a:ext>
                  </a:extLst>
                </p:cNvPr>
                <p:cNvSpPr/>
                <p:nvPr/>
              </p:nvSpPr>
              <p:spPr>
                <a:xfrm>
                  <a:off x="2930408" y="2559619"/>
                  <a:ext cx="769996" cy="333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107B166E-7B03-473B-A2F4-9685CB15D6D7}"/>
                  </a:ext>
                </a:extLst>
              </p:cNvPr>
              <p:cNvGrpSpPr/>
              <p:nvPr/>
            </p:nvGrpSpPr>
            <p:grpSpPr>
              <a:xfrm>
                <a:off x="609600" y="2095750"/>
                <a:ext cx="1884303" cy="1225394"/>
                <a:chOff x="584200" y="2124757"/>
                <a:chExt cx="1884303" cy="1225394"/>
              </a:xfrm>
            </p:grpSpPr>
            <p:sp>
              <p:nvSpPr>
                <p:cNvPr id="12" name="Oval 11">
                  <a:extLst>
                    <a:ext uri="{FF2B5EF4-FFF2-40B4-BE49-F238E27FC236}">
                      <a16:creationId xmlns:a16="http://schemas.microsoft.com/office/drawing/2014/main" id="{3C6D1045-62E9-4388-BF46-564D92EEDE9E}"/>
                    </a:ext>
                  </a:extLst>
                </p:cNvPr>
                <p:cNvSpPr/>
                <p:nvPr/>
              </p:nvSpPr>
              <p:spPr>
                <a:xfrm>
                  <a:off x="1274703" y="2124757"/>
                  <a:ext cx="1193800" cy="1225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C14CD0-271B-468A-AE5F-E94F1617C9E9}"/>
                    </a:ext>
                  </a:extLst>
                </p:cNvPr>
                <p:cNvSpPr/>
                <p:nvPr/>
              </p:nvSpPr>
              <p:spPr>
                <a:xfrm>
                  <a:off x="584200" y="2380952"/>
                  <a:ext cx="1368306" cy="8093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EC59364-3F31-436C-BEC8-912EFCE77195}"/>
                  </a:ext>
                </a:extLst>
              </p:cNvPr>
              <p:cNvGrpSpPr/>
              <p:nvPr/>
            </p:nvGrpSpPr>
            <p:grpSpPr>
              <a:xfrm>
                <a:off x="9478904" y="1987895"/>
                <a:ext cx="1619250" cy="1441105"/>
                <a:chOff x="9478904" y="1987895"/>
                <a:chExt cx="1619250" cy="1441105"/>
              </a:xfrm>
            </p:grpSpPr>
            <p:sp>
              <p:nvSpPr>
                <p:cNvPr id="15" name="Oval 14">
                  <a:extLst>
                    <a:ext uri="{FF2B5EF4-FFF2-40B4-BE49-F238E27FC236}">
                      <a16:creationId xmlns:a16="http://schemas.microsoft.com/office/drawing/2014/main" id="{155EFEC4-75D5-43BB-83CF-29671649A5BB}"/>
                    </a:ext>
                  </a:extLst>
                </p:cNvPr>
                <p:cNvSpPr/>
                <p:nvPr/>
              </p:nvSpPr>
              <p:spPr>
                <a:xfrm>
                  <a:off x="9478904" y="2124757"/>
                  <a:ext cx="1409700" cy="1225394"/>
                </a:xfrm>
                <a:prstGeom prst="ellipse">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DBAC9D-7C46-45E2-AF1D-78EBE4227D47}"/>
                    </a:ext>
                  </a:extLst>
                </p:cNvPr>
                <p:cNvSpPr/>
                <p:nvPr/>
              </p:nvSpPr>
              <p:spPr>
                <a:xfrm>
                  <a:off x="10183754" y="1987895"/>
                  <a:ext cx="914400" cy="144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26" name="Structure of flocculin family.m4a" descr="Structure of flocculin family.m4a">
            <a:hlinkClick r:id="" action="ppaction://media"/>
            <a:extLst>
              <a:ext uri="{FF2B5EF4-FFF2-40B4-BE49-F238E27FC236}">
                <a16:creationId xmlns:a16="http://schemas.microsoft.com/office/drawing/2014/main" id="{388EAAA6-6328-1D40-BA4A-BFB15B5F86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4453" y="5991594"/>
            <a:ext cx="812800" cy="812800"/>
          </a:xfrm>
          <a:prstGeom prst="rect">
            <a:avLst/>
          </a:prstGeom>
        </p:spPr>
      </p:pic>
    </p:spTree>
    <p:extLst>
      <p:ext uri="{BB962C8B-B14F-4D97-AF65-F5344CB8AC3E}">
        <p14:creationId xmlns:p14="http://schemas.microsoft.com/office/powerpoint/2010/main" val="8222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3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8EAF-6C46-5D49-9C2D-1BEB320E196A}"/>
              </a:ext>
            </a:extLst>
          </p:cNvPr>
          <p:cNvSpPr>
            <a:spLocks noGrp="1"/>
          </p:cNvSpPr>
          <p:nvPr>
            <p:ph type="title"/>
          </p:nvPr>
        </p:nvSpPr>
        <p:spPr>
          <a:xfrm>
            <a:off x="429768" y="411480"/>
            <a:ext cx="11201400" cy="1106424"/>
          </a:xfrm>
        </p:spPr>
        <p:txBody>
          <a:bodyPr>
            <a:normAutofit/>
          </a:bodyPr>
          <a:lstStyle/>
          <a:p>
            <a:r>
              <a:rPr lang="en-US" sz="3600"/>
              <a:t>Flocculin Family Members are Highly Homologous</a:t>
            </a:r>
          </a:p>
        </p:txBody>
      </p:sp>
      <p:sp>
        <p:nvSpPr>
          <p:cNvPr id="5" name="Content Placeholder 4">
            <a:extLst>
              <a:ext uri="{FF2B5EF4-FFF2-40B4-BE49-F238E27FC236}">
                <a16:creationId xmlns:a16="http://schemas.microsoft.com/office/drawing/2014/main" id="{51816200-12DE-6249-937B-33093495D8EB}"/>
              </a:ext>
            </a:extLst>
          </p:cNvPr>
          <p:cNvSpPr>
            <a:spLocks noGrp="1"/>
          </p:cNvSpPr>
          <p:nvPr>
            <p:ph idx="1"/>
          </p:nvPr>
        </p:nvSpPr>
        <p:spPr>
          <a:xfrm>
            <a:off x="991949" y="1725911"/>
            <a:ext cx="3146099" cy="3959352"/>
          </a:xfrm>
        </p:spPr>
        <p:txBody>
          <a:bodyPr anchor="ctr">
            <a:normAutofit/>
          </a:bodyPr>
          <a:lstStyle/>
          <a:p>
            <a:endParaRPr lang="en-US" sz="2400" dirty="0"/>
          </a:p>
          <a:p>
            <a:r>
              <a:rPr lang="en-US" sz="2400" dirty="0"/>
              <a:t>Family members show high sequence homology </a:t>
            </a:r>
          </a:p>
          <a:p>
            <a:r>
              <a:rPr lang="en-US" sz="2400" dirty="0"/>
              <a:t>Upstream regions (before ATG) are highly variable </a:t>
            </a:r>
          </a:p>
          <a:p>
            <a:r>
              <a:rPr lang="en-US" sz="2400" dirty="0"/>
              <a:t>Identity is high for the remainder of the proteins </a:t>
            </a:r>
          </a:p>
        </p:txBody>
      </p:sp>
      <p:grpSp>
        <p:nvGrpSpPr>
          <p:cNvPr id="6" name="Group 5">
            <a:extLst>
              <a:ext uri="{FF2B5EF4-FFF2-40B4-BE49-F238E27FC236}">
                <a16:creationId xmlns:a16="http://schemas.microsoft.com/office/drawing/2014/main" id="{B06ABB39-B2C6-E340-A93A-C3C204D2F2DE}"/>
              </a:ext>
            </a:extLst>
          </p:cNvPr>
          <p:cNvGrpSpPr/>
          <p:nvPr/>
        </p:nvGrpSpPr>
        <p:grpSpPr>
          <a:xfrm>
            <a:off x="5265240" y="1725911"/>
            <a:ext cx="6702553" cy="4193491"/>
            <a:chOff x="3034114" y="1904278"/>
            <a:chExt cx="9024562" cy="4272681"/>
          </a:xfrm>
        </p:grpSpPr>
        <p:pic>
          <p:nvPicPr>
            <p:cNvPr id="7" name="Picture 6" descr="A screenshot of a cell phone&#10;&#10;Description automatically generated">
              <a:extLst>
                <a:ext uri="{FF2B5EF4-FFF2-40B4-BE49-F238E27FC236}">
                  <a16:creationId xmlns:a16="http://schemas.microsoft.com/office/drawing/2014/main" id="{117C5BF8-5F17-9347-AE41-EED502C1E3F1}"/>
                </a:ext>
              </a:extLst>
            </p:cNvPr>
            <p:cNvPicPr>
              <a:picLocks noChangeAspect="1"/>
            </p:cNvPicPr>
            <p:nvPr/>
          </p:nvPicPr>
          <p:blipFill rotWithShape="1">
            <a:blip r:embed="rId5"/>
            <a:srcRect l="277" r="90378"/>
            <a:stretch/>
          </p:blipFill>
          <p:spPr>
            <a:xfrm>
              <a:off x="3034114" y="1904280"/>
              <a:ext cx="975360" cy="427267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D4521E25-0CDE-A64B-AD46-4EFA4E6A20D3}"/>
                </a:ext>
              </a:extLst>
            </p:cNvPr>
            <p:cNvPicPr>
              <a:picLocks noChangeAspect="1"/>
            </p:cNvPicPr>
            <p:nvPr/>
          </p:nvPicPr>
          <p:blipFill rotWithShape="1">
            <a:blip r:embed="rId5"/>
            <a:srcRect l="20874"/>
            <a:stretch/>
          </p:blipFill>
          <p:spPr>
            <a:xfrm>
              <a:off x="3800411" y="1904278"/>
              <a:ext cx="8258265" cy="4272681"/>
            </a:xfrm>
            <a:prstGeom prst="rect">
              <a:avLst/>
            </a:prstGeom>
          </p:spPr>
        </p:pic>
      </p:grpSp>
      <p:pic>
        <p:nvPicPr>
          <p:cNvPr id="3" name="Highly homologous.m4a" descr="Highly homologous.m4a">
            <a:hlinkClick r:id="" action="ppaction://media"/>
            <a:extLst>
              <a:ext uri="{FF2B5EF4-FFF2-40B4-BE49-F238E27FC236}">
                <a16:creationId xmlns:a16="http://schemas.microsoft.com/office/drawing/2014/main" id="{DC4AC94F-C6AB-214A-B527-0EB3E4174C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4993" y="5919402"/>
            <a:ext cx="812800" cy="812800"/>
          </a:xfrm>
          <a:prstGeom prst="rect">
            <a:avLst/>
          </a:prstGeom>
        </p:spPr>
      </p:pic>
    </p:spTree>
    <p:extLst>
      <p:ext uri="{BB962C8B-B14F-4D97-AF65-F5344CB8AC3E}">
        <p14:creationId xmlns:p14="http://schemas.microsoft.com/office/powerpoint/2010/main" val="6562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3633</Words>
  <Application>Microsoft Macintosh PowerPoint</Application>
  <PresentationFormat>Widescreen</PresentationFormat>
  <Paragraphs>296</Paragraphs>
  <Slides>20</Slides>
  <Notes>20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Courier New</vt:lpstr>
      <vt:lpstr>Times New Roman</vt:lpstr>
      <vt:lpstr>Office Theme</vt:lpstr>
      <vt:lpstr>Genetic Variance in Flocculin Protein Family</vt:lpstr>
      <vt:lpstr>PowerPoint Presentation</vt:lpstr>
      <vt:lpstr>Fermentation</vt:lpstr>
      <vt:lpstr>Flocculation</vt:lpstr>
      <vt:lpstr>Mechanism of flocculation</vt:lpstr>
      <vt:lpstr>3 Roads Brewery Yeast Strains </vt:lpstr>
      <vt:lpstr>Research Goal</vt:lpstr>
      <vt:lpstr>Structure of Flocculin Family  FLO1, FLO5, FLO9</vt:lpstr>
      <vt:lpstr>Flocculin Family Members are Highly Homologous</vt:lpstr>
      <vt:lpstr>How can FLO1, FLO5, and FLO9 be sequenced if they share high homology?  Carefully designed PCR Primers can target individual family members for cloning and analysis. </vt:lpstr>
      <vt:lpstr>Polymerase chain reaction (PCR) </vt:lpstr>
      <vt:lpstr>Primer Sequence must match template:</vt:lpstr>
      <vt:lpstr>Gene isolation and PCR Cloning </vt:lpstr>
      <vt:lpstr>FLO1 primer mapping </vt:lpstr>
      <vt:lpstr>FLO5 primer mapping </vt:lpstr>
      <vt:lpstr>FLO9 primer mapping </vt:lpstr>
      <vt:lpstr>PCR Primer Design </vt:lpstr>
      <vt:lpstr>Conclusions</vt:lpstr>
      <vt:lpstr>Questions? dooley.sarah1@live.longwood.edu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 Variance in Flocculin Protein Family</dc:title>
  <dc:creator>Sarah Dooley</dc:creator>
  <cp:lastModifiedBy>Sarah Dooley</cp:lastModifiedBy>
  <cp:revision>16</cp:revision>
  <dcterms:created xsi:type="dcterms:W3CDTF">2020-04-21T19:49:54Z</dcterms:created>
  <dcterms:modified xsi:type="dcterms:W3CDTF">2020-04-21T23:56:35Z</dcterms:modified>
</cp:coreProperties>
</file>