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01" r:id="rId4"/>
  </p:sldMasterIdLst>
  <p:sldIdLst>
    <p:sldId id="256" r:id="rId5"/>
    <p:sldId id="262" r:id="rId6"/>
    <p:sldId id="264" r:id="rId7"/>
    <p:sldId id="257" r:id="rId8"/>
    <p:sldId id="263" r:id="rId9"/>
    <p:sldId id="265" r:id="rId10"/>
    <p:sldId id="258" r:id="rId11"/>
    <p:sldId id="266" r:id="rId12"/>
    <p:sldId id="259" r:id="rId13"/>
    <p:sldId id="267" r:id="rId14"/>
    <p:sldId id="268" r:id="rId15"/>
    <p:sldId id="270" r:id="rId16"/>
    <p:sldId id="271" r:id="rId17"/>
    <p:sldId id="269" r:id="rId18"/>
    <p:sldId id="260" r:id="rId19"/>
    <p:sldId id="261" r:id="rId20"/>
  </p:sldIdLst>
  <p:sldSz cx="12192000" cy="6858000"/>
  <p:notesSz cx="6858000" cy="9144000"/>
  <p:embeddedFontLst>
    <p:embeddedFont>
      <p:font typeface="Avenir Next LT Pro" panose="020B0504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34AB0-3B4C-4BCE-A369-8F3F5EEBD35A}" v="65" dt="2020-04-22T04:10:04.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8084B9D-88B0-477C-8677-D231875C9D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525DDE-ED91-41BD-BA13-785638CF62B9}">
      <dgm:prSet/>
      <dgm:spPr/>
      <dgm:t>
        <a:bodyPr/>
        <a:lstStyle/>
        <a:p>
          <a:r>
            <a:rPr lang="en-US"/>
            <a:t>Vaccine is not 100% effective (CDC, 2020)</a:t>
          </a:r>
        </a:p>
      </dgm:t>
    </dgm:pt>
    <dgm:pt modelId="{390E0D9E-6E15-4FED-8DE4-943372C33AE7}" type="parTrans" cxnId="{8DED21A9-6719-48FD-8C25-63D22841852C}">
      <dgm:prSet/>
      <dgm:spPr/>
      <dgm:t>
        <a:bodyPr/>
        <a:lstStyle/>
        <a:p>
          <a:endParaRPr lang="en-US"/>
        </a:p>
      </dgm:t>
    </dgm:pt>
    <dgm:pt modelId="{77C30BEC-3161-49C4-9CAF-786688A75950}" type="sibTrans" cxnId="{8DED21A9-6719-48FD-8C25-63D22841852C}">
      <dgm:prSet/>
      <dgm:spPr/>
      <dgm:t>
        <a:bodyPr/>
        <a:lstStyle/>
        <a:p>
          <a:endParaRPr lang="en-US"/>
        </a:p>
      </dgm:t>
    </dgm:pt>
    <dgm:pt modelId="{17974D5D-B5AC-43E3-A100-83E1DC28670E}">
      <dgm:prSet/>
      <dgm:spPr/>
      <dgm:t>
        <a:bodyPr/>
        <a:lstStyle/>
        <a:p>
          <a:r>
            <a:rPr lang="en-US"/>
            <a:t>Influenza virus mutates rapidly (Nichol, 1995)</a:t>
          </a:r>
        </a:p>
      </dgm:t>
    </dgm:pt>
    <dgm:pt modelId="{CD6E4BD7-103E-4D97-8AA7-7F08FD11F8C7}" type="parTrans" cxnId="{FD4023F2-FBB0-431B-BA0E-648F821978A3}">
      <dgm:prSet/>
      <dgm:spPr/>
      <dgm:t>
        <a:bodyPr/>
        <a:lstStyle/>
        <a:p>
          <a:endParaRPr lang="en-US"/>
        </a:p>
      </dgm:t>
    </dgm:pt>
    <dgm:pt modelId="{74AD8FAF-7B80-4456-8351-F170484AA7ED}" type="sibTrans" cxnId="{FD4023F2-FBB0-431B-BA0E-648F821978A3}">
      <dgm:prSet/>
      <dgm:spPr/>
      <dgm:t>
        <a:bodyPr/>
        <a:lstStyle/>
        <a:p>
          <a:endParaRPr lang="en-US"/>
        </a:p>
      </dgm:t>
    </dgm:pt>
    <dgm:pt modelId="{91B5EA39-50DA-4CF4-8C06-19C6F6D81566}">
      <dgm:prSet/>
      <dgm:spPr/>
      <dgm:t>
        <a:bodyPr/>
        <a:lstStyle/>
        <a:p>
          <a:r>
            <a:rPr lang="en-US"/>
            <a:t>Flu can be contracted before 10-day incubation of vaccine (Savard, et al. 2011)</a:t>
          </a:r>
        </a:p>
      </dgm:t>
    </dgm:pt>
    <dgm:pt modelId="{BF8806A8-8C60-46AC-AE54-38FCC38C9664}" type="parTrans" cxnId="{2747ED99-4620-4021-907E-779BDDF96AAB}">
      <dgm:prSet/>
      <dgm:spPr/>
      <dgm:t>
        <a:bodyPr/>
        <a:lstStyle/>
        <a:p>
          <a:endParaRPr lang="en-US"/>
        </a:p>
      </dgm:t>
    </dgm:pt>
    <dgm:pt modelId="{DB362339-AA7E-47CA-BCD1-B5CD03682676}" type="sibTrans" cxnId="{2747ED99-4620-4021-907E-779BDDF96AAB}">
      <dgm:prSet/>
      <dgm:spPr/>
      <dgm:t>
        <a:bodyPr/>
        <a:lstStyle/>
        <a:p>
          <a:endParaRPr lang="en-US"/>
        </a:p>
      </dgm:t>
    </dgm:pt>
    <dgm:pt modelId="{562055EC-5252-4A18-8DE9-EB22DC4EBA0D}" type="pres">
      <dgm:prSet presAssocID="{68084B9D-88B0-477C-8677-D231875C9D4D}" presName="root" presStyleCnt="0">
        <dgm:presLayoutVars>
          <dgm:dir/>
          <dgm:resizeHandles val="exact"/>
        </dgm:presLayoutVars>
      </dgm:prSet>
      <dgm:spPr/>
    </dgm:pt>
    <dgm:pt modelId="{D99B1631-97C1-4376-8A8E-ACC72FB79335}" type="pres">
      <dgm:prSet presAssocID="{6E525DDE-ED91-41BD-BA13-785638CF62B9}" presName="compNode" presStyleCnt="0"/>
      <dgm:spPr/>
    </dgm:pt>
    <dgm:pt modelId="{E9F583D6-4FB3-4322-9C43-AC7D12AC298E}" type="pres">
      <dgm:prSet presAssocID="{6E525DDE-ED91-41BD-BA13-785638CF62B9}" presName="bgRect" presStyleLbl="bgShp" presStyleIdx="0" presStyleCnt="3"/>
      <dgm:spPr/>
    </dgm:pt>
    <dgm:pt modelId="{C4CC9F44-D2CE-40F2-8DE8-DB1FBE384274}" type="pres">
      <dgm:prSet presAssocID="{6E525DDE-ED91-41BD-BA13-785638CF62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Needle"/>
        </a:ext>
      </dgm:extLst>
    </dgm:pt>
    <dgm:pt modelId="{76A738D4-48B3-496D-9155-0C416C6A0E90}" type="pres">
      <dgm:prSet presAssocID="{6E525DDE-ED91-41BD-BA13-785638CF62B9}" presName="spaceRect" presStyleCnt="0"/>
      <dgm:spPr/>
    </dgm:pt>
    <dgm:pt modelId="{29F93A73-A3C2-43C4-8929-60641E016E05}" type="pres">
      <dgm:prSet presAssocID="{6E525DDE-ED91-41BD-BA13-785638CF62B9}" presName="parTx" presStyleLbl="revTx" presStyleIdx="0" presStyleCnt="3">
        <dgm:presLayoutVars>
          <dgm:chMax val="0"/>
          <dgm:chPref val="0"/>
        </dgm:presLayoutVars>
      </dgm:prSet>
      <dgm:spPr/>
    </dgm:pt>
    <dgm:pt modelId="{333BB975-5C37-48C4-84BA-A6A98CE0FD10}" type="pres">
      <dgm:prSet presAssocID="{77C30BEC-3161-49C4-9CAF-786688A75950}" presName="sibTrans" presStyleCnt="0"/>
      <dgm:spPr/>
    </dgm:pt>
    <dgm:pt modelId="{C28F3972-7CAE-445B-9965-E607DF6574F1}" type="pres">
      <dgm:prSet presAssocID="{17974D5D-B5AC-43E3-A100-83E1DC28670E}" presName="compNode" presStyleCnt="0"/>
      <dgm:spPr/>
    </dgm:pt>
    <dgm:pt modelId="{29AEE718-BC1F-4935-9D7E-B03E0545978C}" type="pres">
      <dgm:prSet presAssocID="{17974D5D-B5AC-43E3-A100-83E1DC28670E}" presName="bgRect" presStyleLbl="bgShp" presStyleIdx="1" presStyleCnt="3"/>
      <dgm:spPr/>
    </dgm:pt>
    <dgm:pt modelId="{0A2EEFBB-23DD-4FC1-857E-9DC148C1ECED}" type="pres">
      <dgm:prSet presAssocID="{17974D5D-B5AC-43E3-A100-83E1DC28670E}"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icroscope"/>
        </a:ext>
      </dgm:extLst>
    </dgm:pt>
    <dgm:pt modelId="{01BFAAB9-93BA-47A1-B323-F7A63A80101C}" type="pres">
      <dgm:prSet presAssocID="{17974D5D-B5AC-43E3-A100-83E1DC28670E}" presName="spaceRect" presStyleCnt="0"/>
      <dgm:spPr/>
    </dgm:pt>
    <dgm:pt modelId="{F0343452-D66E-42D5-BA3A-E8FFCCBCBA90}" type="pres">
      <dgm:prSet presAssocID="{17974D5D-B5AC-43E3-A100-83E1DC28670E}" presName="parTx" presStyleLbl="revTx" presStyleIdx="1" presStyleCnt="3">
        <dgm:presLayoutVars>
          <dgm:chMax val="0"/>
          <dgm:chPref val="0"/>
        </dgm:presLayoutVars>
      </dgm:prSet>
      <dgm:spPr/>
    </dgm:pt>
    <dgm:pt modelId="{9456417E-A291-4DB6-8F5B-ED34F8EA227A}" type="pres">
      <dgm:prSet presAssocID="{74AD8FAF-7B80-4456-8351-F170484AA7ED}" presName="sibTrans" presStyleCnt="0"/>
      <dgm:spPr/>
    </dgm:pt>
    <dgm:pt modelId="{A394EF3D-7D22-4E64-861C-789958C22E13}" type="pres">
      <dgm:prSet presAssocID="{91B5EA39-50DA-4CF4-8C06-19C6F6D81566}" presName="compNode" presStyleCnt="0"/>
      <dgm:spPr/>
    </dgm:pt>
    <dgm:pt modelId="{B013E842-E8CD-4503-AA67-6B6547BCCB70}" type="pres">
      <dgm:prSet presAssocID="{91B5EA39-50DA-4CF4-8C06-19C6F6D81566}" presName="bgRect" presStyleLbl="bgShp" presStyleIdx="2" presStyleCnt="3"/>
      <dgm:spPr/>
    </dgm:pt>
    <dgm:pt modelId="{00EDB1DA-BDEA-4BD1-86E0-43788DF1F0E3}" type="pres">
      <dgm:prSet presAssocID="{91B5EA39-50DA-4CF4-8C06-19C6F6D81566}" presName="iconRect" presStyleLbl="node1" presStyleIdx="2" presStyleCnt="3"/>
      <dgm:spPr>
        <a:blipFill>
          <a:blip xmlns:r="http://schemas.openxmlformats.org/officeDocument/2006/relationships" r:embed="rId3"/>
          <a:srcRect/>
          <a:stretch>
            <a:fillRect/>
          </a:stretch>
        </a:blipFill>
        <a:ln>
          <a:noFill/>
        </a:ln>
      </dgm:spPr>
      <dgm:extLst>
        <a:ext uri="{E40237B7-FDA0-4F09-8148-C483321AD2D9}">
          <dgm14:cNvPr xmlns:dgm14="http://schemas.microsoft.com/office/drawing/2010/diagram" id="0" name="" descr="Boxing Glove"/>
        </a:ext>
      </dgm:extLst>
    </dgm:pt>
    <dgm:pt modelId="{5720756B-EB05-4E2C-B919-8D091BDD1895}" type="pres">
      <dgm:prSet presAssocID="{91B5EA39-50DA-4CF4-8C06-19C6F6D81566}" presName="spaceRect" presStyleCnt="0"/>
      <dgm:spPr/>
    </dgm:pt>
    <dgm:pt modelId="{7DBD6637-B6C0-4F76-94F8-293B31150AAB}" type="pres">
      <dgm:prSet presAssocID="{91B5EA39-50DA-4CF4-8C06-19C6F6D81566}" presName="parTx" presStyleLbl="revTx" presStyleIdx="2" presStyleCnt="3">
        <dgm:presLayoutVars>
          <dgm:chMax val="0"/>
          <dgm:chPref val="0"/>
        </dgm:presLayoutVars>
      </dgm:prSet>
      <dgm:spPr/>
    </dgm:pt>
  </dgm:ptLst>
  <dgm:cxnLst>
    <dgm:cxn modelId="{0BE63913-D0E0-4B82-AFEF-84DEC427B1A9}" type="presOf" srcId="{6E525DDE-ED91-41BD-BA13-785638CF62B9}" destId="{29F93A73-A3C2-43C4-8929-60641E016E05}" srcOrd="0" destOrd="0" presId="urn:microsoft.com/office/officeart/2018/2/layout/IconVerticalSolidList"/>
    <dgm:cxn modelId="{5B1D1F6A-D53F-4364-952E-29AB4CBBDBC1}" type="presOf" srcId="{91B5EA39-50DA-4CF4-8C06-19C6F6D81566}" destId="{7DBD6637-B6C0-4F76-94F8-293B31150AAB}" srcOrd="0" destOrd="0" presId="urn:microsoft.com/office/officeart/2018/2/layout/IconVerticalSolidList"/>
    <dgm:cxn modelId="{DFCE2E7B-45F2-4DF3-BB02-10A8D6140365}" type="presOf" srcId="{17974D5D-B5AC-43E3-A100-83E1DC28670E}" destId="{F0343452-D66E-42D5-BA3A-E8FFCCBCBA90}" srcOrd="0" destOrd="0" presId="urn:microsoft.com/office/officeart/2018/2/layout/IconVerticalSolidList"/>
    <dgm:cxn modelId="{D543518C-16C7-4BF5-A01E-2249B6CA02EB}" type="presOf" srcId="{68084B9D-88B0-477C-8677-D231875C9D4D}" destId="{562055EC-5252-4A18-8DE9-EB22DC4EBA0D}" srcOrd="0" destOrd="0" presId="urn:microsoft.com/office/officeart/2018/2/layout/IconVerticalSolidList"/>
    <dgm:cxn modelId="{2747ED99-4620-4021-907E-779BDDF96AAB}" srcId="{68084B9D-88B0-477C-8677-D231875C9D4D}" destId="{91B5EA39-50DA-4CF4-8C06-19C6F6D81566}" srcOrd="2" destOrd="0" parTransId="{BF8806A8-8C60-46AC-AE54-38FCC38C9664}" sibTransId="{DB362339-AA7E-47CA-BCD1-B5CD03682676}"/>
    <dgm:cxn modelId="{8DED21A9-6719-48FD-8C25-63D22841852C}" srcId="{68084B9D-88B0-477C-8677-D231875C9D4D}" destId="{6E525DDE-ED91-41BD-BA13-785638CF62B9}" srcOrd="0" destOrd="0" parTransId="{390E0D9E-6E15-4FED-8DE4-943372C33AE7}" sibTransId="{77C30BEC-3161-49C4-9CAF-786688A75950}"/>
    <dgm:cxn modelId="{FD4023F2-FBB0-431B-BA0E-648F821978A3}" srcId="{68084B9D-88B0-477C-8677-D231875C9D4D}" destId="{17974D5D-B5AC-43E3-A100-83E1DC28670E}" srcOrd="1" destOrd="0" parTransId="{CD6E4BD7-103E-4D97-8AA7-7F08FD11F8C7}" sibTransId="{74AD8FAF-7B80-4456-8351-F170484AA7ED}"/>
    <dgm:cxn modelId="{15B6AD10-407F-431C-9567-B1684674F3A4}" type="presParOf" srcId="{562055EC-5252-4A18-8DE9-EB22DC4EBA0D}" destId="{D99B1631-97C1-4376-8A8E-ACC72FB79335}" srcOrd="0" destOrd="0" presId="urn:microsoft.com/office/officeart/2018/2/layout/IconVerticalSolidList"/>
    <dgm:cxn modelId="{A4531138-303C-4857-8FAF-125503E3979B}" type="presParOf" srcId="{D99B1631-97C1-4376-8A8E-ACC72FB79335}" destId="{E9F583D6-4FB3-4322-9C43-AC7D12AC298E}" srcOrd="0" destOrd="0" presId="urn:microsoft.com/office/officeart/2018/2/layout/IconVerticalSolidList"/>
    <dgm:cxn modelId="{0EE0C4A1-F241-46F6-B9D5-088000752B32}" type="presParOf" srcId="{D99B1631-97C1-4376-8A8E-ACC72FB79335}" destId="{C4CC9F44-D2CE-40F2-8DE8-DB1FBE384274}" srcOrd="1" destOrd="0" presId="urn:microsoft.com/office/officeart/2018/2/layout/IconVerticalSolidList"/>
    <dgm:cxn modelId="{8D0031AF-BD8B-4479-978A-EB5BCF223C17}" type="presParOf" srcId="{D99B1631-97C1-4376-8A8E-ACC72FB79335}" destId="{76A738D4-48B3-496D-9155-0C416C6A0E90}" srcOrd="2" destOrd="0" presId="urn:microsoft.com/office/officeart/2018/2/layout/IconVerticalSolidList"/>
    <dgm:cxn modelId="{3CBB760F-CED4-40EB-B5EC-C550CB38E95A}" type="presParOf" srcId="{D99B1631-97C1-4376-8A8E-ACC72FB79335}" destId="{29F93A73-A3C2-43C4-8929-60641E016E05}" srcOrd="3" destOrd="0" presId="urn:microsoft.com/office/officeart/2018/2/layout/IconVerticalSolidList"/>
    <dgm:cxn modelId="{D09017E0-4750-4760-97AE-604CEF04E638}" type="presParOf" srcId="{562055EC-5252-4A18-8DE9-EB22DC4EBA0D}" destId="{333BB975-5C37-48C4-84BA-A6A98CE0FD10}" srcOrd="1" destOrd="0" presId="urn:microsoft.com/office/officeart/2018/2/layout/IconVerticalSolidList"/>
    <dgm:cxn modelId="{BACD2970-1648-4738-ADCB-716DCDB1BD85}" type="presParOf" srcId="{562055EC-5252-4A18-8DE9-EB22DC4EBA0D}" destId="{C28F3972-7CAE-445B-9965-E607DF6574F1}" srcOrd="2" destOrd="0" presId="urn:microsoft.com/office/officeart/2018/2/layout/IconVerticalSolidList"/>
    <dgm:cxn modelId="{09B54B36-2C48-4C9D-B35D-C618A00F1A40}" type="presParOf" srcId="{C28F3972-7CAE-445B-9965-E607DF6574F1}" destId="{29AEE718-BC1F-4935-9D7E-B03E0545978C}" srcOrd="0" destOrd="0" presId="urn:microsoft.com/office/officeart/2018/2/layout/IconVerticalSolidList"/>
    <dgm:cxn modelId="{CB7C99F7-D2F9-4211-965D-0CAC0211F20B}" type="presParOf" srcId="{C28F3972-7CAE-445B-9965-E607DF6574F1}" destId="{0A2EEFBB-23DD-4FC1-857E-9DC148C1ECED}" srcOrd="1" destOrd="0" presId="urn:microsoft.com/office/officeart/2018/2/layout/IconVerticalSolidList"/>
    <dgm:cxn modelId="{C3635CAC-9645-408B-8133-BDA3F17C0CD9}" type="presParOf" srcId="{C28F3972-7CAE-445B-9965-E607DF6574F1}" destId="{01BFAAB9-93BA-47A1-B323-F7A63A80101C}" srcOrd="2" destOrd="0" presId="urn:microsoft.com/office/officeart/2018/2/layout/IconVerticalSolidList"/>
    <dgm:cxn modelId="{B06F2B4B-E0A0-4F79-949E-6C970EB5CBD1}" type="presParOf" srcId="{C28F3972-7CAE-445B-9965-E607DF6574F1}" destId="{F0343452-D66E-42D5-BA3A-E8FFCCBCBA90}" srcOrd="3" destOrd="0" presId="urn:microsoft.com/office/officeart/2018/2/layout/IconVerticalSolidList"/>
    <dgm:cxn modelId="{2BD394C0-7B56-4D32-B00A-74BE899B054C}" type="presParOf" srcId="{562055EC-5252-4A18-8DE9-EB22DC4EBA0D}" destId="{9456417E-A291-4DB6-8F5B-ED34F8EA227A}" srcOrd="3" destOrd="0" presId="urn:microsoft.com/office/officeart/2018/2/layout/IconVerticalSolidList"/>
    <dgm:cxn modelId="{A0B2A937-5BBE-431E-B412-64F039E680E9}" type="presParOf" srcId="{562055EC-5252-4A18-8DE9-EB22DC4EBA0D}" destId="{A394EF3D-7D22-4E64-861C-789958C22E13}" srcOrd="4" destOrd="0" presId="urn:microsoft.com/office/officeart/2018/2/layout/IconVerticalSolidList"/>
    <dgm:cxn modelId="{C1812C3E-1DAF-4C0C-A7B0-9CBDFCF3AA59}" type="presParOf" srcId="{A394EF3D-7D22-4E64-861C-789958C22E13}" destId="{B013E842-E8CD-4503-AA67-6B6547BCCB70}" srcOrd="0" destOrd="0" presId="urn:microsoft.com/office/officeart/2018/2/layout/IconVerticalSolidList"/>
    <dgm:cxn modelId="{DCACDC39-3F31-4EF3-B689-427E0286A50E}" type="presParOf" srcId="{A394EF3D-7D22-4E64-861C-789958C22E13}" destId="{00EDB1DA-BDEA-4BD1-86E0-43788DF1F0E3}" srcOrd="1" destOrd="0" presId="urn:microsoft.com/office/officeart/2018/2/layout/IconVerticalSolidList"/>
    <dgm:cxn modelId="{3F5821AD-C13A-480B-8B30-25BD26F43970}" type="presParOf" srcId="{A394EF3D-7D22-4E64-861C-789958C22E13}" destId="{5720756B-EB05-4E2C-B919-8D091BDD1895}" srcOrd="2" destOrd="0" presId="urn:microsoft.com/office/officeart/2018/2/layout/IconVerticalSolidList"/>
    <dgm:cxn modelId="{C1B1856D-1661-4887-9081-9AD3B856B84D}" type="presParOf" srcId="{A394EF3D-7D22-4E64-861C-789958C22E13}" destId="{7DBD6637-B6C0-4F76-94F8-293B31150A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583D6-4FB3-4322-9C43-AC7D12AC298E}">
      <dsp:nvSpPr>
        <dsp:cNvPr id="0" name=""/>
        <dsp:cNvSpPr/>
      </dsp:nvSpPr>
      <dsp:spPr>
        <a:xfrm>
          <a:off x="0" y="680"/>
          <a:ext cx="6967728" cy="1593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C9F44-D2CE-40F2-8DE8-DB1FBE384274}">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F93A73-A3C2-43C4-8929-60641E016E05}">
      <dsp:nvSpPr>
        <dsp:cNvPr id="0" name=""/>
        <dsp:cNvSpPr/>
      </dsp:nvSpPr>
      <dsp:spPr>
        <a:xfrm>
          <a:off x="1840237" y="680"/>
          <a:ext cx="5127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en-US" sz="2500" kern="1200"/>
            <a:t>Vaccine is not 100% effective (CDC, 2020)</a:t>
          </a:r>
        </a:p>
      </dsp:txBody>
      <dsp:txXfrm>
        <a:off x="1840237" y="680"/>
        <a:ext cx="5127490" cy="1593279"/>
      </dsp:txXfrm>
    </dsp:sp>
    <dsp:sp modelId="{29AEE718-BC1F-4935-9D7E-B03E0545978C}">
      <dsp:nvSpPr>
        <dsp:cNvPr id="0" name=""/>
        <dsp:cNvSpPr/>
      </dsp:nvSpPr>
      <dsp:spPr>
        <a:xfrm>
          <a:off x="0" y="1992280"/>
          <a:ext cx="6967728" cy="1593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EEFBB-23DD-4FC1-857E-9DC148C1ECED}">
      <dsp:nvSpPr>
        <dsp:cNvPr id="0" name=""/>
        <dsp:cNvSpPr/>
      </dsp:nvSpPr>
      <dsp:spPr>
        <a:xfrm>
          <a:off x="481967" y="2350768"/>
          <a:ext cx="876303" cy="8763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343452-D66E-42D5-BA3A-E8FFCCBCBA90}">
      <dsp:nvSpPr>
        <dsp:cNvPr id="0" name=""/>
        <dsp:cNvSpPr/>
      </dsp:nvSpPr>
      <dsp:spPr>
        <a:xfrm>
          <a:off x="1840237" y="1992280"/>
          <a:ext cx="5127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en-US" sz="2500" kern="1200"/>
            <a:t>Influenza virus mutates rapidly (Nichol, 1995)</a:t>
          </a:r>
        </a:p>
      </dsp:txBody>
      <dsp:txXfrm>
        <a:off x="1840237" y="1992280"/>
        <a:ext cx="5127490" cy="1593279"/>
      </dsp:txXfrm>
    </dsp:sp>
    <dsp:sp modelId="{B013E842-E8CD-4503-AA67-6B6547BCCB70}">
      <dsp:nvSpPr>
        <dsp:cNvPr id="0" name=""/>
        <dsp:cNvSpPr/>
      </dsp:nvSpPr>
      <dsp:spPr>
        <a:xfrm>
          <a:off x="0" y="3983879"/>
          <a:ext cx="6967728" cy="1593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DB1DA-BDEA-4BD1-86E0-43788DF1F0E3}">
      <dsp:nvSpPr>
        <dsp:cNvPr id="0" name=""/>
        <dsp:cNvSpPr/>
      </dsp:nvSpPr>
      <dsp:spPr>
        <a:xfrm>
          <a:off x="481967" y="4342367"/>
          <a:ext cx="876303" cy="876303"/>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BD6637-B6C0-4F76-94F8-293B31150AAB}">
      <dsp:nvSpPr>
        <dsp:cNvPr id="0" name=""/>
        <dsp:cNvSpPr/>
      </dsp:nvSpPr>
      <dsp:spPr>
        <a:xfrm>
          <a:off x="1840237" y="3983879"/>
          <a:ext cx="5127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en-US" sz="2500" kern="1200"/>
            <a:t>Flu can be contracted before 10-day incubation of vaccine (Savard, et al. 2011)</a:t>
          </a:r>
        </a:p>
      </dsp:txBody>
      <dsp:txXfrm>
        <a:off x="1840237" y="3983879"/>
        <a:ext cx="5127490" cy="15932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69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435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178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249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5029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884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7838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769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565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4761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02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79194616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890" r:id="rId6"/>
    <p:sldLayoutId id="2147483895" r:id="rId7"/>
    <p:sldLayoutId id="2147483891" r:id="rId8"/>
    <p:sldLayoutId id="2147483892" r:id="rId9"/>
    <p:sldLayoutId id="2147483893" r:id="rId10"/>
    <p:sldLayoutId id="21474838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0C64B6-68BD-4441-8AB6-A74E70449C8C}"/>
              </a:ext>
            </a:extLst>
          </p:cNvPr>
          <p:cNvPicPr>
            <a:picLocks noChangeAspect="1"/>
          </p:cNvPicPr>
          <p:nvPr/>
        </p:nvPicPr>
        <p:blipFill rotWithShape="1">
          <a:blip r:embed="rId2"/>
          <a:srcRect l="8950" r="34170"/>
          <a:stretch/>
        </p:blipFill>
        <p:spPr>
          <a:xfrm>
            <a:off x="3581195" y="18298"/>
            <a:ext cx="8668512" cy="6857990"/>
          </a:xfrm>
          <a:prstGeom prst="rect">
            <a:avLst/>
          </a:prstGeom>
        </p:spPr>
      </p:pic>
      <p:sp>
        <p:nvSpPr>
          <p:cNvPr id="38" name="Rectangle 37">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DD3F12-44A0-4D94-A474-88C104D59012}"/>
              </a:ext>
            </a:extLst>
          </p:cNvPr>
          <p:cNvSpPr>
            <a:spLocks noGrp="1"/>
          </p:cNvSpPr>
          <p:nvPr>
            <p:ph type="ctrTitle"/>
          </p:nvPr>
        </p:nvSpPr>
        <p:spPr>
          <a:xfrm>
            <a:off x="477981" y="1122363"/>
            <a:ext cx="4023360" cy="3204134"/>
          </a:xfrm>
        </p:spPr>
        <p:txBody>
          <a:bodyPr anchor="b">
            <a:normAutofit/>
          </a:bodyPr>
          <a:lstStyle/>
          <a:p>
            <a:pPr algn="ctr"/>
            <a:r>
              <a:rPr lang="en-US" sz="4400" b="1" dirty="0">
                <a:solidFill>
                  <a:srgbClr val="0070C0"/>
                </a:solidFill>
              </a:rPr>
              <a:t>Fact or Myth: </a:t>
            </a:r>
            <a:br>
              <a:rPr lang="en-US" sz="4400" b="1" dirty="0"/>
            </a:br>
            <a:r>
              <a:rPr lang="en-US" sz="4400" b="1" dirty="0"/>
              <a:t>The flu can be caused by the flu vaccine </a:t>
            </a:r>
          </a:p>
        </p:txBody>
      </p:sp>
      <p:sp>
        <p:nvSpPr>
          <p:cNvPr id="3" name="Subtitle 2">
            <a:extLst>
              <a:ext uri="{FF2B5EF4-FFF2-40B4-BE49-F238E27FC236}">
                <a16:creationId xmlns:a16="http://schemas.microsoft.com/office/drawing/2014/main" id="{A86B2642-1EE9-475A-8BF7-E3A0BAF6F465}"/>
              </a:ext>
            </a:extLst>
          </p:cNvPr>
          <p:cNvSpPr>
            <a:spLocks noGrp="1"/>
          </p:cNvSpPr>
          <p:nvPr>
            <p:ph type="subTitle" idx="1"/>
          </p:nvPr>
        </p:nvSpPr>
        <p:spPr>
          <a:xfrm>
            <a:off x="9201" y="4676872"/>
            <a:ext cx="5454897" cy="1985078"/>
          </a:xfrm>
        </p:spPr>
        <p:txBody>
          <a:bodyPr>
            <a:normAutofit/>
          </a:bodyPr>
          <a:lstStyle/>
          <a:p>
            <a:pPr>
              <a:lnSpc>
                <a:spcPct val="100000"/>
              </a:lnSpc>
              <a:spcAft>
                <a:spcPts val="600"/>
              </a:spcAft>
            </a:pPr>
            <a:r>
              <a:rPr lang="en-US" sz="1800" b="1" dirty="0"/>
              <a:t>Arleigh Wood </a:t>
            </a:r>
          </a:p>
          <a:p>
            <a:pPr>
              <a:lnSpc>
                <a:spcPct val="100000"/>
              </a:lnSpc>
              <a:spcAft>
                <a:spcPts val="600"/>
              </a:spcAft>
            </a:pPr>
            <a:r>
              <a:rPr lang="en-US" sz="1400" b="1" dirty="0"/>
              <a:t>HONS-BIOL302 Comprehensive Anatomy and Physiology II </a:t>
            </a:r>
          </a:p>
          <a:p>
            <a:pPr>
              <a:lnSpc>
                <a:spcPct val="100000"/>
              </a:lnSpc>
              <a:spcAft>
                <a:spcPts val="600"/>
              </a:spcAft>
            </a:pPr>
            <a:r>
              <a:rPr lang="en-US" sz="1800" b="1" dirty="0"/>
              <a:t>April 22, 2020</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9738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977A-8DA8-4FB0-AD55-2C137842EA31}"/>
              </a:ext>
            </a:extLst>
          </p:cNvPr>
          <p:cNvSpPr>
            <a:spLocks noGrp="1"/>
          </p:cNvSpPr>
          <p:nvPr>
            <p:ph type="title"/>
          </p:nvPr>
        </p:nvSpPr>
        <p:spPr/>
        <p:txBody>
          <a:bodyPr>
            <a:normAutofit/>
          </a:bodyPr>
          <a:lstStyle/>
          <a:p>
            <a:r>
              <a:rPr lang="en-US" sz="4800" b="1" dirty="0"/>
              <a:t>The System</a:t>
            </a:r>
          </a:p>
        </p:txBody>
      </p:sp>
      <p:pic>
        <p:nvPicPr>
          <p:cNvPr id="5" name="Picture 4">
            <a:extLst>
              <a:ext uri="{FF2B5EF4-FFF2-40B4-BE49-F238E27FC236}">
                <a16:creationId xmlns:a16="http://schemas.microsoft.com/office/drawing/2014/main" id="{B41100DA-6ECD-4CF8-BD75-8419EA5BE21E}"/>
              </a:ext>
            </a:extLst>
          </p:cNvPr>
          <p:cNvPicPr>
            <a:picLocks noChangeAspect="1"/>
          </p:cNvPicPr>
          <p:nvPr/>
        </p:nvPicPr>
        <p:blipFill rotWithShape="1">
          <a:blip r:embed="rId2"/>
          <a:srcRect l="50868" t="25502" r="34132" b="33442"/>
          <a:stretch/>
        </p:blipFill>
        <p:spPr>
          <a:xfrm>
            <a:off x="8513217" y="1418435"/>
            <a:ext cx="2924692" cy="4502862"/>
          </a:xfrm>
          <a:prstGeom prst="rect">
            <a:avLst/>
          </a:prstGeom>
        </p:spPr>
      </p:pic>
      <p:pic>
        <p:nvPicPr>
          <p:cNvPr id="6" name="Picture 5">
            <a:extLst>
              <a:ext uri="{FF2B5EF4-FFF2-40B4-BE49-F238E27FC236}">
                <a16:creationId xmlns:a16="http://schemas.microsoft.com/office/drawing/2014/main" id="{AD5661C9-66B5-41B7-81A8-D1F4C6A9043C}"/>
              </a:ext>
            </a:extLst>
          </p:cNvPr>
          <p:cNvPicPr>
            <a:picLocks noChangeAspect="1"/>
          </p:cNvPicPr>
          <p:nvPr/>
        </p:nvPicPr>
        <p:blipFill>
          <a:blip r:embed="rId3"/>
          <a:stretch>
            <a:fillRect/>
          </a:stretch>
        </p:blipFill>
        <p:spPr>
          <a:xfrm>
            <a:off x="754091" y="2020792"/>
            <a:ext cx="5551706" cy="3995991"/>
          </a:xfrm>
          <a:prstGeom prst="rect">
            <a:avLst/>
          </a:prstGeom>
        </p:spPr>
      </p:pic>
      <p:sp>
        <p:nvSpPr>
          <p:cNvPr id="7" name="Arrow: Bent 6">
            <a:extLst>
              <a:ext uri="{FF2B5EF4-FFF2-40B4-BE49-F238E27FC236}">
                <a16:creationId xmlns:a16="http://schemas.microsoft.com/office/drawing/2014/main" id="{DAE2C5CA-9216-4595-A5C5-3EF95A483E61}"/>
              </a:ext>
            </a:extLst>
          </p:cNvPr>
          <p:cNvSpPr/>
          <p:nvPr/>
        </p:nvSpPr>
        <p:spPr>
          <a:xfrm>
            <a:off x="5795157" y="5315801"/>
            <a:ext cx="2445593" cy="368135"/>
          </a:xfrm>
          <a:prstGeom prst="bentArrow">
            <a:avLst>
              <a:gd name="adj1" fmla="val 25000"/>
              <a:gd name="adj2" fmla="val 2045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1E821873-DC87-4AE4-87B2-273C7C3BD930}"/>
              </a:ext>
            </a:extLst>
          </p:cNvPr>
          <p:cNvSpPr txBox="1"/>
          <p:nvPr/>
        </p:nvSpPr>
        <p:spPr>
          <a:xfrm>
            <a:off x="0" y="6314933"/>
            <a:ext cx="2988527" cy="461665"/>
          </a:xfrm>
          <a:prstGeom prst="rect">
            <a:avLst/>
          </a:prstGeom>
          <a:noFill/>
        </p:spPr>
        <p:txBody>
          <a:bodyPr wrap="square" rtlCol="0">
            <a:spAutoFit/>
          </a:bodyPr>
          <a:lstStyle/>
          <a:p>
            <a:r>
              <a:rPr lang="en-US" sz="1200" dirty="0"/>
              <a:t>(</a:t>
            </a:r>
            <a:r>
              <a:rPr lang="en-US" sz="1200" dirty="0" err="1"/>
              <a:t>Poh</a:t>
            </a:r>
            <a:r>
              <a:rPr lang="en-US" sz="1200" dirty="0"/>
              <a:t> and </a:t>
            </a:r>
            <a:r>
              <a:rPr lang="en-US" sz="1200" dirty="0" err="1"/>
              <a:t>Jazayeri</a:t>
            </a:r>
            <a:r>
              <a:rPr lang="en-US" sz="1200" dirty="0"/>
              <a:t> , 2019)</a:t>
            </a:r>
          </a:p>
          <a:p>
            <a:r>
              <a:rPr lang="en-US" sz="1200" dirty="0"/>
              <a:t>(Janeway, et al. 2001)</a:t>
            </a:r>
          </a:p>
        </p:txBody>
      </p:sp>
    </p:spTree>
    <p:extLst>
      <p:ext uri="{BB962C8B-B14F-4D97-AF65-F5344CB8AC3E}">
        <p14:creationId xmlns:p14="http://schemas.microsoft.com/office/powerpoint/2010/main" val="184957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977A-8DA8-4FB0-AD55-2C137842EA31}"/>
              </a:ext>
            </a:extLst>
          </p:cNvPr>
          <p:cNvSpPr>
            <a:spLocks noGrp="1"/>
          </p:cNvSpPr>
          <p:nvPr>
            <p:ph type="title"/>
          </p:nvPr>
        </p:nvSpPr>
        <p:spPr/>
        <p:txBody>
          <a:bodyPr>
            <a:normAutofit/>
          </a:bodyPr>
          <a:lstStyle/>
          <a:p>
            <a:r>
              <a:rPr lang="en-US" sz="4400" b="1" dirty="0"/>
              <a:t>The Evidence</a:t>
            </a:r>
          </a:p>
        </p:txBody>
      </p:sp>
      <p:sp>
        <p:nvSpPr>
          <p:cNvPr id="3" name="Content Placeholder 2">
            <a:extLst>
              <a:ext uri="{FF2B5EF4-FFF2-40B4-BE49-F238E27FC236}">
                <a16:creationId xmlns:a16="http://schemas.microsoft.com/office/drawing/2014/main" id="{33962B1B-A6D2-444B-9670-BE3AFC8DB17B}"/>
              </a:ext>
            </a:extLst>
          </p:cNvPr>
          <p:cNvSpPr>
            <a:spLocks noGrp="1"/>
          </p:cNvSpPr>
          <p:nvPr>
            <p:ph idx="1"/>
          </p:nvPr>
        </p:nvSpPr>
        <p:spPr>
          <a:xfrm>
            <a:off x="0" y="2011123"/>
            <a:ext cx="7184571" cy="4603000"/>
          </a:xfrm>
        </p:spPr>
        <p:txBody>
          <a:bodyPr>
            <a:normAutofit fontScale="70000" lnSpcReduction="20000"/>
          </a:bodyPr>
          <a:lstStyle/>
          <a:p>
            <a:r>
              <a:rPr lang="en-US" dirty="0"/>
              <a:t>Subunit vaccine design prevents toxicity (</a:t>
            </a:r>
            <a:r>
              <a:rPr lang="en-US" dirty="0" err="1"/>
              <a:t>Soema</a:t>
            </a:r>
            <a:r>
              <a:rPr lang="en-US" dirty="0"/>
              <a:t>, 2015)</a:t>
            </a:r>
          </a:p>
          <a:p>
            <a:pPr marL="0" indent="0">
              <a:buNone/>
            </a:pPr>
            <a:endParaRPr lang="en-US" dirty="0"/>
          </a:p>
          <a:p>
            <a:r>
              <a:rPr lang="en-US" dirty="0"/>
              <a:t>The vaccine looks like the virus, creates immune response as a “primer” (Houser &amp; </a:t>
            </a:r>
            <a:r>
              <a:rPr lang="en-US" dirty="0" err="1"/>
              <a:t>Sabarro</a:t>
            </a:r>
            <a:r>
              <a:rPr lang="en-US" dirty="0"/>
              <a:t>, 2015)</a:t>
            </a:r>
          </a:p>
          <a:p>
            <a:pPr marL="0" indent="0">
              <a:buNone/>
            </a:pPr>
            <a:endParaRPr lang="en-US" dirty="0"/>
          </a:p>
          <a:p>
            <a:r>
              <a:rPr lang="en-US" dirty="0"/>
              <a:t>Antibodies create memory for virulent flu strain; attack harder and faster on second exposure (Nichol, et al. 1995)</a:t>
            </a:r>
          </a:p>
          <a:p>
            <a:pPr marL="0" indent="0">
              <a:buNone/>
            </a:pPr>
            <a:endParaRPr lang="en-US" dirty="0"/>
          </a:p>
          <a:p>
            <a:r>
              <a:rPr lang="en-US" dirty="0"/>
              <a:t>Probability of contracting the flu after vaccine is decreased significantly </a:t>
            </a:r>
          </a:p>
          <a:p>
            <a:pPr lvl="1"/>
            <a:r>
              <a:rPr lang="en-US" dirty="0"/>
              <a:t>2019-2020 Flu season: 37-50% effective (CDC, 2020)</a:t>
            </a:r>
          </a:p>
          <a:p>
            <a:endParaRPr lang="en-US" dirty="0"/>
          </a:p>
        </p:txBody>
      </p:sp>
      <p:pic>
        <p:nvPicPr>
          <p:cNvPr id="4" name="Picture 3">
            <a:extLst>
              <a:ext uri="{FF2B5EF4-FFF2-40B4-BE49-F238E27FC236}">
                <a16:creationId xmlns:a16="http://schemas.microsoft.com/office/drawing/2014/main" id="{0CFF0A89-2709-41B7-921C-CF0455BA543D}"/>
              </a:ext>
            </a:extLst>
          </p:cNvPr>
          <p:cNvPicPr>
            <a:picLocks noChangeAspect="1"/>
          </p:cNvPicPr>
          <p:nvPr/>
        </p:nvPicPr>
        <p:blipFill rotWithShape="1">
          <a:blip r:embed="rId2"/>
          <a:srcRect l="2824" t="16104" r="11289" b="30909"/>
          <a:stretch/>
        </p:blipFill>
        <p:spPr>
          <a:xfrm>
            <a:off x="7346479" y="1178778"/>
            <a:ext cx="4417621" cy="2018806"/>
          </a:xfrm>
          <a:prstGeom prst="rect">
            <a:avLst/>
          </a:prstGeom>
        </p:spPr>
      </p:pic>
      <p:sp>
        <p:nvSpPr>
          <p:cNvPr id="5" name="TextBox 4">
            <a:extLst>
              <a:ext uri="{FF2B5EF4-FFF2-40B4-BE49-F238E27FC236}">
                <a16:creationId xmlns:a16="http://schemas.microsoft.com/office/drawing/2014/main" id="{28BC1E3A-6702-4D3F-98E2-0DA0C4214AC2}"/>
              </a:ext>
            </a:extLst>
          </p:cNvPr>
          <p:cNvSpPr txBox="1"/>
          <p:nvPr/>
        </p:nvSpPr>
        <p:spPr>
          <a:xfrm>
            <a:off x="7952341" y="3108736"/>
            <a:ext cx="1520042" cy="371103"/>
          </a:xfrm>
          <a:prstGeom prst="rect">
            <a:avLst/>
          </a:prstGeom>
          <a:noFill/>
        </p:spPr>
        <p:txBody>
          <a:bodyPr wrap="square" rtlCol="0">
            <a:spAutoFit/>
          </a:bodyPr>
          <a:lstStyle/>
          <a:p>
            <a:r>
              <a:rPr lang="en-US" b="1" dirty="0"/>
              <a:t>Whole virus </a:t>
            </a:r>
          </a:p>
        </p:txBody>
      </p:sp>
      <p:sp>
        <p:nvSpPr>
          <p:cNvPr id="6" name="TextBox 5">
            <a:extLst>
              <a:ext uri="{FF2B5EF4-FFF2-40B4-BE49-F238E27FC236}">
                <a16:creationId xmlns:a16="http://schemas.microsoft.com/office/drawing/2014/main" id="{26D2AE7B-D2AF-4EF2-BB3B-D15CF2FF546E}"/>
              </a:ext>
            </a:extLst>
          </p:cNvPr>
          <p:cNvSpPr txBox="1"/>
          <p:nvPr/>
        </p:nvSpPr>
        <p:spPr>
          <a:xfrm>
            <a:off x="10016665" y="2915022"/>
            <a:ext cx="1887520" cy="584775"/>
          </a:xfrm>
          <a:prstGeom prst="rect">
            <a:avLst/>
          </a:prstGeom>
          <a:noFill/>
        </p:spPr>
        <p:txBody>
          <a:bodyPr wrap="square" rtlCol="0">
            <a:spAutoFit/>
          </a:bodyPr>
          <a:lstStyle/>
          <a:p>
            <a:pPr algn="ctr"/>
            <a:r>
              <a:rPr lang="en-US" sz="1600" b="1" dirty="0"/>
              <a:t>Protein Subunits of Virus</a:t>
            </a:r>
          </a:p>
        </p:txBody>
      </p:sp>
      <p:sp>
        <p:nvSpPr>
          <p:cNvPr id="7" name="Arrow: Right 6">
            <a:extLst>
              <a:ext uri="{FF2B5EF4-FFF2-40B4-BE49-F238E27FC236}">
                <a16:creationId xmlns:a16="http://schemas.microsoft.com/office/drawing/2014/main" id="{67C6AC23-1997-41B1-8FF5-1913CE90F46C}"/>
              </a:ext>
            </a:extLst>
          </p:cNvPr>
          <p:cNvSpPr/>
          <p:nvPr/>
        </p:nvSpPr>
        <p:spPr>
          <a:xfrm rot="3079426">
            <a:off x="8578912" y="3658912"/>
            <a:ext cx="713678" cy="260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A17EA8B-CA0D-46FF-B8D3-3F74B8EBBC6A}"/>
              </a:ext>
            </a:extLst>
          </p:cNvPr>
          <p:cNvPicPr>
            <a:picLocks noChangeAspect="1"/>
          </p:cNvPicPr>
          <p:nvPr/>
        </p:nvPicPr>
        <p:blipFill>
          <a:blip r:embed="rId3"/>
          <a:stretch>
            <a:fillRect/>
          </a:stretch>
        </p:blipFill>
        <p:spPr>
          <a:xfrm rot="4528610">
            <a:off x="10418684" y="3451494"/>
            <a:ext cx="536494" cy="621846"/>
          </a:xfrm>
          <a:prstGeom prst="rect">
            <a:avLst/>
          </a:prstGeom>
        </p:spPr>
      </p:pic>
      <p:pic>
        <p:nvPicPr>
          <p:cNvPr id="10" name="Picture 9">
            <a:extLst>
              <a:ext uri="{FF2B5EF4-FFF2-40B4-BE49-F238E27FC236}">
                <a16:creationId xmlns:a16="http://schemas.microsoft.com/office/drawing/2014/main" id="{E54EB7CF-E439-4AF1-8E43-0D4404A3F116}"/>
              </a:ext>
            </a:extLst>
          </p:cNvPr>
          <p:cNvPicPr>
            <a:picLocks noChangeAspect="1"/>
          </p:cNvPicPr>
          <p:nvPr/>
        </p:nvPicPr>
        <p:blipFill>
          <a:blip r:embed="rId4"/>
          <a:stretch>
            <a:fillRect/>
          </a:stretch>
        </p:blipFill>
        <p:spPr>
          <a:xfrm>
            <a:off x="8610991" y="4149304"/>
            <a:ext cx="2552700" cy="1790700"/>
          </a:xfrm>
          <a:prstGeom prst="rect">
            <a:avLst/>
          </a:prstGeom>
        </p:spPr>
      </p:pic>
    </p:spTree>
    <p:extLst>
      <p:ext uri="{BB962C8B-B14F-4D97-AF65-F5344CB8AC3E}">
        <p14:creationId xmlns:p14="http://schemas.microsoft.com/office/powerpoint/2010/main" val="28955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6AD6E6-5A02-48D6-99B5-AB8308B77AE6}"/>
              </a:ext>
            </a:extLst>
          </p:cNvPr>
          <p:cNvSpPr>
            <a:spLocks noGrp="1"/>
          </p:cNvSpPr>
          <p:nvPr>
            <p:ph type="title"/>
          </p:nvPr>
        </p:nvSpPr>
        <p:spPr>
          <a:xfrm>
            <a:off x="868680" y="1719072"/>
            <a:ext cx="3103427" cy="3520440"/>
          </a:xfrm>
        </p:spPr>
        <p:txBody>
          <a:bodyPr anchor="t">
            <a:normAutofit/>
          </a:bodyPr>
          <a:lstStyle/>
          <a:p>
            <a:r>
              <a:rPr lang="en-US" sz="3600" b="1"/>
              <a:t>How can I still get the flu then?</a:t>
            </a:r>
          </a:p>
        </p:txBody>
      </p:sp>
      <p:sp>
        <p:nvSpPr>
          <p:cNvPr id="14" name="Rectangle 13">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93814E6-A185-4B79-9B15-75F9628ECAD0}"/>
              </a:ext>
            </a:extLst>
          </p:cNvPr>
          <p:cNvGraphicFramePr>
            <a:graphicFrameLocks noGrp="1"/>
          </p:cNvGraphicFramePr>
          <p:nvPr>
            <p:ph idx="1"/>
            <p:extLst>
              <p:ext uri="{D42A27DB-BD31-4B8C-83A1-F6EECF244321}">
                <p14:modId xmlns:p14="http://schemas.microsoft.com/office/powerpoint/2010/main" val="3605046715"/>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94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977A-8DA8-4FB0-AD55-2C137842EA31}"/>
              </a:ext>
            </a:extLst>
          </p:cNvPr>
          <p:cNvSpPr>
            <a:spLocks noGrp="1"/>
          </p:cNvSpPr>
          <p:nvPr>
            <p:ph type="title"/>
          </p:nvPr>
        </p:nvSpPr>
        <p:spPr/>
        <p:txBody>
          <a:bodyPr>
            <a:normAutofit/>
          </a:bodyPr>
          <a:lstStyle/>
          <a:p>
            <a:r>
              <a:rPr lang="en-US" sz="4400" b="1" dirty="0"/>
              <a:t>The Evidence</a:t>
            </a:r>
          </a:p>
        </p:txBody>
      </p:sp>
      <p:pic>
        <p:nvPicPr>
          <p:cNvPr id="3" name="Picture 2">
            <a:extLst>
              <a:ext uri="{FF2B5EF4-FFF2-40B4-BE49-F238E27FC236}">
                <a16:creationId xmlns:a16="http://schemas.microsoft.com/office/drawing/2014/main" id="{33710E9A-DD0E-4F67-814B-93793EF2058F}"/>
              </a:ext>
            </a:extLst>
          </p:cNvPr>
          <p:cNvPicPr>
            <a:picLocks noChangeAspect="1"/>
          </p:cNvPicPr>
          <p:nvPr/>
        </p:nvPicPr>
        <p:blipFill rotWithShape="1">
          <a:blip r:embed="rId2"/>
          <a:srcRect l="31364" t="41559" r="30552" b="9438"/>
          <a:stretch/>
        </p:blipFill>
        <p:spPr>
          <a:xfrm>
            <a:off x="2576944" y="1596342"/>
            <a:ext cx="6816437" cy="4933638"/>
          </a:xfrm>
          <a:prstGeom prst="rect">
            <a:avLst/>
          </a:prstGeom>
          <a:ln w="28575">
            <a:solidFill>
              <a:schemeClr val="tx1"/>
            </a:solidFill>
          </a:ln>
        </p:spPr>
      </p:pic>
      <p:sp>
        <p:nvSpPr>
          <p:cNvPr id="4" name="TextBox 3">
            <a:extLst>
              <a:ext uri="{FF2B5EF4-FFF2-40B4-BE49-F238E27FC236}">
                <a16:creationId xmlns:a16="http://schemas.microsoft.com/office/drawing/2014/main" id="{925C6991-1280-4E28-A5A0-721AA4ED0A53}"/>
              </a:ext>
            </a:extLst>
          </p:cNvPr>
          <p:cNvSpPr txBox="1"/>
          <p:nvPr/>
        </p:nvSpPr>
        <p:spPr>
          <a:xfrm>
            <a:off x="10379034" y="6550223"/>
            <a:ext cx="2553195" cy="307777"/>
          </a:xfrm>
          <a:prstGeom prst="rect">
            <a:avLst/>
          </a:prstGeom>
          <a:noFill/>
        </p:spPr>
        <p:txBody>
          <a:bodyPr wrap="square" rtlCol="0">
            <a:spAutoFit/>
          </a:bodyPr>
          <a:lstStyle/>
          <a:p>
            <a:r>
              <a:rPr lang="en-US" sz="1400" dirty="0"/>
              <a:t>(Savard, et al. 2011)</a:t>
            </a:r>
          </a:p>
        </p:txBody>
      </p:sp>
    </p:spTree>
    <p:extLst>
      <p:ext uri="{BB962C8B-B14F-4D97-AF65-F5344CB8AC3E}">
        <p14:creationId xmlns:p14="http://schemas.microsoft.com/office/powerpoint/2010/main" val="227222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977A-8DA8-4FB0-AD55-2C137842EA31}"/>
              </a:ext>
            </a:extLst>
          </p:cNvPr>
          <p:cNvSpPr>
            <a:spLocks noGrp="1"/>
          </p:cNvSpPr>
          <p:nvPr>
            <p:ph type="title"/>
          </p:nvPr>
        </p:nvSpPr>
        <p:spPr/>
        <p:txBody>
          <a:bodyPr>
            <a:normAutofit/>
          </a:bodyPr>
          <a:lstStyle/>
          <a:p>
            <a:r>
              <a:rPr lang="en-US" sz="4400" b="1" dirty="0"/>
              <a:t>The Evidence</a:t>
            </a:r>
          </a:p>
        </p:txBody>
      </p:sp>
      <p:pic>
        <p:nvPicPr>
          <p:cNvPr id="1026" name="Picture 2" descr="Understanding Probability Distributions - Statistics By Jim">
            <a:extLst>
              <a:ext uri="{FF2B5EF4-FFF2-40B4-BE49-F238E27FC236}">
                <a16:creationId xmlns:a16="http://schemas.microsoft.com/office/drawing/2014/main" id="{1C37945C-3C12-49DA-991B-A0BC6BA9E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843" y="1912434"/>
            <a:ext cx="6638693" cy="442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8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06273-EBEB-4B70-9235-EA24BA6E6DA8}"/>
              </a:ext>
            </a:extLst>
          </p:cNvPr>
          <p:cNvSpPr>
            <a:spLocks noGrp="1"/>
          </p:cNvSpPr>
          <p:nvPr>
            <p:ph type="title"/>
          </p:nvPr>
        </p:nvSpPr>
        <p:spPr>
          <a:xfrm>
            <a:off x="411480" y="991443"/>
            <a:ext cx="4443154" cy="1087819"/>
          </a:xfrm>
        </p:spPr>
        <p:txBody>
          <a:bodyPr anchor="b">
            <a:normAutofit/>
          </a:bodyPr>
          <a:lstStyle/>
          <a:p>
            <a:r>
              <a:rPr lang="en-US" b="1" dirty="0"/>
              <a:t>Conclusion</a:t>
            </a:r>
          </a:p>
        </p:txBody>
      </p:sp>
      <p:sp>
        <p:nvSpPr>
          <p:cNvPr id="20" name="Rectangle 19">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7A51FC-2D4E-49B7-A82D-C7DF685C9EAF}"/>
              </a:ext>
            </a:extLst>
          </p:cNvPr>
          <p:cNvSpPr>
            <a:spLocks noGrp="1"/>
          </p:cNvSpPr>
          <p:nvPr>
            <p:ph idx="1"/>
          </p:nvPr>
        </p:nvSpPr>
        <p:spPr>
          <a:xfrm>
            <a:off x="411479" y="2684095"/>
            <a:ext cx="5470172" cy="3850896"/>
          </a:xfrm>
        </p:spPr>
        <p:txBody>
          <a:bodyPr>
            <a:normAutofit/>
          </a:bodyPr>
          <a:lstStyle/>
          <a:p>
            <a:r>
              <a:rPr lang="en-US" sz="2400" dirty="0"/>
              <a:t>Likeliness of the population getting flu vaccination continues to decrease</a:t>
            </a:r>
          </a:p>
          <a:p>
            <a:r>
              <a:rPr lang="en-US" sz="2400" dirty="0"/>
              <a:t>Design of the flu vaccine prevents true infection</a:t>
            </a:r>
          </a:p>
          <a:p>
            <a:r>
              <a:rPr lang="en-US" sz="2400" dirty="0"/>
              <a:t>Getting the flu vaccine increases probability of remaining healthy during flu season</a:t>
            </a:r>
          </a:p>
          <a:p>
            <a:endParaRPr lang="en-US" sz="1700" dirty="0"/>
          </a:p>
        </p:txBody>
      </p:sp>
      <p:pic>
        <p:nvPicPr>
          <p:cNvPr id="5" name="Picture 4">
            <a:extLst>
              <a:ext uri="{FF2B5EF4-FFF2-40B4-BE49-F238E27FC236}">
                <a16:creationId xmlns:a16="http://schemas.microsoft.com/office/drawing/2014/main" id="{57A86CD8-7B63-43C2-9DA4-ABE30FFB6CDE}"/>
              </a:ext>
            </a:extLst>
          </p:cNvPr>
          <p:cNvPicPr>
            <a:picLocks noChangeAspect="1"/>
          </p:cNvPicPr>
          <p:nvPr/>
        </p:nvPicPr>
        <p:blipFill>
          <a:blip r:embed="rId2"/>
          <a:stretch>
            <a:fillRect/>
          </a:stretch>
        </p:blipFill>
        <p:spPr>
          <a:xfrm>
            <a:off x="6815844" y="1279503"/>
            <a:ext cx="4869475" cy="4298993"/>
          </a:xfrm>
          <a:prstGeom prst="rect">
            <a:avLst/>
          </a:prstGeom>
        </p:spPr>
      </p:pic>
    </p:spTree>
    <p:extLst>
      <p:ext uri="{BB962C8B-B14F-4D97-AF65-F5344CB8AC3E}">
        <p14:creationId xmlns:p14="http://schemas.microsoft.com/office/powerpoint/2010/main" val="143300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764D-F133-4879-B6EF-0022D0F46967}"/>
              </a:ext>
            </a:extLst>
          </p:cNvPr>
          <p:cNvSpPr>
            <a:spLocks noGrp="1"/>
          </p:cNvSpPr>
          <p:nvPr>
            <p:ph type="title"/>
          </p:nvPr>
        </p:nvSpPr>
        <p:spPr/>
        <p:txBody>
          <a:bodyPr/>
          <a:lstStyle/>
          <a:p>
            <a:r>
              <a:rPr lang="en-US" dirty="0"/>
              <a:t>References Cited</a:t>
            </a:r>
          </a:p>
        </p:txBody>
      </p:sp>
      <p:sp>
        <p:nvSpPr>
          <p:cNvPr id="3" name="Content Placeholder 2">
            <a:extLst>
              <a:ext uri="{FF2B5EF4-FFF2-40B4-BE49-F238E27FC236}">
                <a16:creationId xmlns:a16="http://schemas.microsoft.com/office/drawing/2014/main" id="{FA469071-B054-4CD4-95D3-58B1B848E574}"/>
              </a:ext>
            </a:extLst>
          </p:cNvPr>
          <p:cNvSpPr>
            <a:spLocks noGrp="1"/>
          </p:cNvSpPr>
          <p:nvPr>
            <p:ph idx="1"/>
          </p:nvPr>
        </p:nvSpPr>
        <p:spPr>
          <a:xfrm>
            <a:off x="457646" y="1616703"/>
            <a:ext cx="10168128" cy="5016968"/>
          </a:xfrm>
        </p:spPr>
        <p:txBody>
          <a:bodyPr>
            <a:normAutofit fontScale="85000" lnSpcReduction="10000"/>
          </a:bodyPr>
          <a:lstStyle/>
          <a:p>
            <a:r>
              <a:rPr lang="en-US" sz="1600" dirty="0"/>
              <a:t>Center for Disease Control and Prevention (2020). Interim Estimates of 2019–20 Seasonal Influenza Vaccine Effectiveness — United States, February 2020. Accessed from https://www.cdc.gov/mmwr/volumes/69/wr/mm6907a1.htm</a:t>
            </a:r>
          </a:p>
          <a:p>
            <a:r>
              <a:rPr lang="en-US" sz="1600" dirty="0" err="1"/>
              <a:t>Crisci</a:t>
            </a:r>
            <a:r>
              <a:rPr lang="en-US" sz="1600" dirty="0"/>
              <a:t>, Elisa &amp; </a:t>
            </a:r>
            <a:r>
              <a:rPr lang="en-US" sz="1600" dirty="0" err="1"/>
              <a:t>Mussa</a:t>
            </a:r>
            <a:r>
              <a:rPr lang="en-US" sz="1600" dirty="0"/>
              <a:t>, </a:t>
            </a:r>
            <a:r>
              <a:rPr lang="en-US" sz="1600" dirty="0" err="1"/>
              <a:t>Tufaria</a:t>
            </a:r>
            <a:r>
              <a:rPr lang="en-US" sz="1600" dirty="0"/>
              <a:t> &amp; </a:t>
            </a:r>
            <a:r>
              <a:rPr lang="en-US" sz="1600" dirty="0" err="1"/>
              <a:t>Fraile</a:t>
            </a:r>
            <a:r>
              <a:rPr lang="en-US" sz="1600" dirty="0"/>
              <a:t>, L. &amp; Montoya, Maria. (2013). Review: influenza virus in pigs.. </a:t>
            </a:r>
            <a:r>
              <a:rPr lang="en-US" sz="1600" i="1" dirty="0"/>
              <a:t>Molecular Immunology</a:t>
            </a:r>
            <a:r>
              <a:rPr lang="en-US" sz="1600" dirty="0"/>
              <a:t>. </a:t>
            </a:r>
          </a:p>
          <a:p>
            <a:r>
              <a:rPr lang="en-US" sz="1600" dirty="0"/>
              <a:t>Houser, K., &amp; Subbarao, K. (2015). Influenza vaccines: challenges and solutions. </a:t>
            </a:r>
            <a:r>
              <a:rPr lang="en-US" sz="1600" i="1" dirty="0"/>
              <a:t>Cell Host Microbe</a:t>
            </a:r>
            <a:r>
              <a:rPr lang="en-US" sz="1600" dirty="0"/>
              <a:t>, 17(3), 295–300. https://doi.org/10.1016/j.chom.2015.02.012 </a:t>
            </a:r>
          </a:p>
          <a:p>
            <a:r>
              <a:rPr lang="en-US" sz="1600" dirty="0"/>
              <a:t>Janeway CA Jr, Travers P, </a:t>
            </a:r>
            <a:r>
              <a:rPr lang="en-US" sz="1600" dirty="0" err="1"/>
              <a:t>Walport</a:t>
            </a:r>
            <a:r>
              <a:rPr lang="en-US" sz="1600" dirty="0"/>
              <a:t> M, et al., (2001). B-cell activation by armed helper T cells. </a:t>
            </a:r>
            <a:r>
              <a:rPr lang="en-US" sz="1600" i="1" dirty="0"/>
              <a:t>Immunobiology: The Immune System in Health and Disease</a:t>
            </a:r>
            <a:r>
              <a:rPr lang="en-US" sz="1600" dirty="0"/>
              <a:t>. 5th edition. New York: Garland Science.</a:t>
            </a:r>
          </a:p>
          <a:p>
            <a:r>
              <a:rPr lang="en-US" sz="1600" dirty="0"/>
              <a:t>Nichol, K et al. (1995). The effectiveness of vaccination against influenza in healthy working adults. </a:t>
            </a:r>
            <a:r>
              <a:rPr lang="en-US" sz="1600" i="1" dirty="0"/>
              <a:t>N </a:t>
            </a:r>
            <a:r>
              <a:rPr lang="en-US" sz="1600" i="1" dirty="0" err="1"/>
              <a:t>Engl</a:t>
            </a:r>
            <a:r>
              <a:rPr lang="en-US" sz="1600" i="1" dirty="0"/>
              <a:t> J Med. 333(14</a:t>
            </a:r>
            <a:r>
              <a:rPr lang="en-US" sz="1600" dirty="0"/>
              <a:t>): 889-893. </a:t>
            </a:r>
          </a:p>
          <a:p>
            <a:r>
              <a:rPr lang="en-US" sz="1600" dirty="0" err="1"/>
              <a:t>Poh</a:t>
            </a:r>
            <a:r>
              <a:rPr lang="en-US" sz="1600" dirty="0"/>
              <a:t>, C.L. </a:t>
            </a:r>
            <a:r>
              <a:rPr lang="en-US" sz="1600" dirty="0" err="1"/>
              <a:t>Jazayeri</a:t>
            </a:r>
            <a:r>
              <a:rPr lang="en-US" sz="1600" dirty="0"/>
              <a:t>, S.D. (2019) Development of Universal Influenza Vaccines Targeting Conserved Viral Proteins. </a:t>
            </a:r>
            <a:r>
              <a:rPr lang="en-US" sz="1600" i="1" dirty="0"/>
              <a:t>Vaccines, 7(4), </a:t>
            </a:r>
            <a:r>
              <a:rPr lang="en-US" sz="1600" dirty="0"/>
              <a:t>169. </a:t>
            </a:r>
          </a:p>
          <a:p>
            <a:r>
              <a:rPr lang="en-US" sz="1600" dirty="0"/>
              <a:t>Savard, C., </a:t>
            </a:r>
            <a:r>
              <a:rPr lang="en-US" sz="1600" dirty="0" err="1"/>
              <a:t>Guérin</a:t>
            </a:r>
            <a:r>
              <a:rPr lang="en-US" sz="1600" dirty="0"/>
              <a:t>, A., Drouin, K., Bolduc, M., </a:t>
            </a:r>
            <a:r>
              <a:rPr lang="en-US" sz="1600" dirty="0" err="1"/>
              <a:t>Laliberté-Gagné</a:t>
            </a:r>
            <a:r>
              <a:rPr lang="en-US" sz="1600" dirty="0"/>
              <a:t>, M. E., Dumas, M. C., </a:t>
            </a:r>
            <a:r>
              <a:rPr lang="en-US" sz="1600" dirty="0" err="1"/>
              <a:t>Majeau</a:t>
            </a:r>
            <a:r>
              <a:rPr lang="en-US" sz="1600" dirty="0"/>
              <a:t>, N., &amp; Leclerc, D. (2011). Improvement of the trivalent inactivated flu vaccine using </a:t>
            </a:r>
            <a:r>
              <a:rPr lang="en-US" sz="1600" dirty="0" err="1"/>
              <a:t>PapMV</a:t>
            </a:r>
            <a:r>
              <a:rPr lang="en-US" sz="1600" dirty="0"/>
              <a:t> nanoparticles. </a:t>
            </a:r>
            <a:r>
              <a:rPr lang="en-US" sz="1600" i="1" dirty="0" err="1"/>
              <a:t>PloS</a:t>
            </a:r>
            <a:r>
              <a:rPr lang="en-US" sz="1600" i="1" dirty="0"/>
              <a:t> one, 6(6</a:t>
            </a:r>
            <a:r>
              <a:rPr lang="en-US" sz="1600" dirty="0"/>
              <a:t>), e21522. https://doi.org/10.1371/journal.pone.0021522 </a:t>
            </a:r>
          </a:p>
          <a:p>
            <a:r>
              <a:rPr lang="en-US" sz="1600" dirty="0" err="1"/>
              <a:t>Soema</a:t>
            </a:r>
            <a:r>
              <a:rPr lang="en-US" sz="1600" dirty="0"/>
              <a:t>, P.C.; </a:t>
            </a:r>
            <a:r>
              <a:rPr lang="en-US" sz="1600" dirty="0" err="1"/>
              <a:t>Kompier</a:t>
            </a:r>
            <a:r>
              <a:rPr lang="en-US" sz="1600" dirty="0"/>
              <a:t>, R.; </a:t>
            </a:r>
            <a:r>
              <a:rPr lang="en-US" sz="1600" dirty="0" err="1"/>
              <a:t>Amorij</a:t>
            </a:r>
            <a:r>
              <a:rPr lang="en-US" sz="1600" dirty="0"/>
              <a:t>, J.P.; Kersten, G.F. (2015). Current and next generation influenza vaccines: Formulation and production strategies. </a:t>
            </a:r>
            <a:r>
              <a:rPr lang="en-US" sz="1600" i="1" dirty="0"/>
              <a:t>Eur. J. Pharm</a:t>
            </a:r>
            <a:r>
              <a:rPr lang="en-US" sz="1600" dirty="0"/>
              <a:t>. </a:t>
            </a:r>
            <a:r>
              <a:rPr lang="en-US" sz="1600" i="1" dirty="0" err="1"/>
              <a:t>Biopharm</a:t>
            </a:r>
            <a:r>
              <a:rPr lang="en-US" sz="1600" dirty="0"/>
              <a:t>. 94, 251–263</a:t>
            </a:r>
          </a:p>
          <a:p>
            <a:r>
              <a:rPr lang="en-US" sz="1600" dirty="0"/>
              <a:t>van de </a:t>
            </a:r>
            <a:r>
              <a:rPr lang="en-US" sz="1600" dirty="0" err="1"/>
              <a:t>Sandt</a:t>
            </a:r>
            <a:r>
              <a:rPr lang="en-US" sz="1600" dirty="0"/>
              <a:t>, C. E., </a:t>
            </a:r>
            <a:r>
              <a:rPr lang="en-US" sz="1600" dirty="0" err="1"/>
              <a:t>Kreijtz</a:t>
            </a:r>
            <a:r>
              <a:rPr lang="en-US" sz="1600" dirty="0"/>
              <a:t>, J. H., &amp; </a:t>
            </a:r>
            <a:r>
              <a:rPr lang="en-US" sz="1600" dirty="0" err="1"/>
              <a:t>Rimmelzwaan</a:t>
            </a:r>
            <a:r>
              <a:rPr lang="en-US" sz="1600" dirty="0"/>
              <a:t>, G. F. (2012). Evasion of influenza A viruses from innate and adaptive immune responses. </a:t>
            </a:r>
            <a:r>
              <a:rPr lang="en-US" sz="1600" i="1" dirty="0"/>
              <a:t>Viruses</a:t>
            </a:r>
            <a:r>
              <a:rPr lang="en-US" sz="1600" dirty="0"/>
              <a:t>, </a:t>
            </a:r>
            <a:r>
              <a:rPr lang="en-US" sz="1600" i="1" dirty="0"/>
              <a:t>4</a:t>
            </a:r>
            <a:r>
              <a:rPr lang="en-US" sz="1600" dirty="0"/>
              <a:t>(9), 1438–1476. https://doi.org/10.3390/v4091438</a:t>
            </a:r>
          </a:p>
        </p:txBody>
      </p:sp>
    </p:spTree>
    <p:extLst>
      <p:ext uri="{BB962C8B-B14F-4D97-AF65-F5344CB8AC3E}">
        <p14:creationId xmlns:p14="http://schemas.microsoft.com/office/powerpoint/2010/main" val="398311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E616-A935-416F-97AA-720864E39E9B}"/>
              </a:ext>
            </a:extLst>
          </p:cNvPr>
          <p:cNvSpPr>
            <a:spLocks noGrp="1"/>
          </p:cNvSpPr>
          <p:nvPr>
            <p:ph type="title"/>
          </p:nvPr>
        </p:nvSpPr>
        <p:spPr/>
        <p:txBody>
          <a:bodyPr/>
          <a:lstStyle/>
          <a:p>
            <a:r>
              <a:rPr lang="en-US" b="1" dirty="0"/>
              <a:t>Abstract</a:t>
            </a:r>
          </a:p>
        </p:txBody>
      </p:sp>
      <p:sp>
        <p:nvSpPr>
          <p:cNvPr id="3" name="Content Placeholder 2">
            <a:extLst>
              <a:ext uri="{FF2B5EF4-FFF2-40B4-BE49-F238E27FC236}">
                <a16:creationId xmlns:a16="http://schemas.microsoft.com/office/drawing/2014/main" id="{11EDBE03-5AF7-488E-A024-ECDB18869601}"/>
              </a:ext>
            </a:extLst>
          </p:cNvPr>
          <p:cNvSpPr>
            <a:spLocks noGrp="1"/>
          </p:cNvSpPr>
          <p:nvPr>
            <p:ph idx="1"/>
          </p:nvPr>
        </p:nvSpPr>
        <p:spPr>
          <a:xfrm>
            <a:off x="722004" y="1728216"/>
            <a:ext cx="10168128" cy="3694176"/>
          </a:xfrm>
        </p:spPr>
        <p:txBody>
          <a:bodyPr>
            <a:normAutofit fontScale="92500" lnSpcReduction="10000"/>
          </a:bodyPr>
          <a:lstStyle/>
          <a:p>
            <a:pPr marL="0" indent="0">
              <a:buNone/>
            </a:pPr>
            <a:r>
              <a:rPr lang="en-US" dirty="0"/>
              <a:t>	To many, the flu vaccine seems like a threat to an otherwise healthy individual. People often get the flu after receiving the flu shot, which does not promote confidence in the general public. For the vaccine to work, adaptive immunity must be activated by the introduction of the viral particles in a safe manner. An effective immune response from the vaccine generates flu-like symptoms or the virus may mutate away from the original vaccination. Overall, an individual stands a better chance at maintaining health during flu season by receiving a flu shot. </a:t>
            </a:r>
          </a:p>
        </p:txBody>
      </p:sp>
    </p:spTree>
    <p:extLst>
      <p:ext uri="{BB962C8B-B14F-4D97-AF65-F5344CB8AC3E}">
        <p14:creationId xmlns:p14="http://schemas.microsoft.com/office/powerpoint/2010/main" val="107321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E42C-20E9-4F9D-845F-538603B228DF}"/>
              </a:ext>
            </a:extLst>
          </p:cNvPr>
          <p:cNvSpPr>
            <a:spLocks noGrp="1"/>
          </p:cNvSpPr>
          <p:nvPr>
            <p:ph type="title"/>
          </p:nvPr>
        </p:nvSpPr>
        <p:spPr/>
        <p:txBody>
          <a:bodyPr/>
          <a:lstStyle/>
          <a:p>
            <a:r>
              <a:rPr lang="en-US" b="1" dirty="0"/>
              <a:t>The Goal of the Myth Project</a:t>
            </a:r>
          </a:p>
        </p:txBody>
      </p:sp>
      <p:sp>
        <p:nvSpPr>
          <p:cNvPr id="3" name="Content Placeholder 2">
            <a:extLst>
              <a:ext uri="{FF2B5EF4-FFF2-40B4-BE49-F238E27FC236}">
                <a16:creationId xmlns:a16="http://schemas.microsoft.com/office/drawing/2014/main" id="{24DECD7E-B9CA-48A6-BE44-1C531ADC9CC9}"/>
              </a:ext>
            </a:extLst>
          </p:cNvPr>
          <p:cNvSpPr>
            <a:spLocks noGrp="1"/>
          </p:cNvSpPr>
          <p:nvPr>
            <p:ph idx="1"/>
          </p:nvPr>
        </p:nvSpPr>
        <p:spPr>
          <a:xfrm>
            <a:off x="1011936" y="2344211"/>
            <a:ext cx="10168128" cy="3694176"/>
          </a:xfrm>
        </p:spPr>
        <p:txBody>
          <a:bodyPr>
            <a:normAutofit fontScale="92500" lnSpcReduction="10000"/>
          </a:bodyPr>
          <a:lstStyle/>
          <a:p>
            <a:pPr marL="0" indent="0">
              <a:buNone/>
            </a:pPr>
            <a:r>
              <a:rPr lang="en-US" dirty="0"/>
              <a:t>	</a:t>
            </a:r>
            <a:r>
              <a:rPr lang="en-US" sz="2600" dirty="0"/>
              <a:t>The goal of this experiment was to pick a common, widely accepted myth regarding medicine and debunk the myth through proven research and explanation of the body’s system involved. The myth I wanted to disprove is that the flu vaccine causes the flu. This misconception prevents herd immunity in many communities and allows the flu virus to run ramped for much longer than necessary. This was done by a careful dissection of the construction of the flu vaccine and how the immune system interacts, as well as how the flu still arises after inoculation.</a:t>
            </a:r>
            <a:endParaRPr lang="en-US" dirty="0"/>
          </a:p>
        </p:txBody>
      </p:sp>
    </p:spTree>
    <p:extLst>
      <p:ext uri="{BB962C8B-B14F-4D97-AF65-F5344CB8AC3E}">
        <p14:creationId xmlns:p14="http://schemas.microsoft.com/office/powerpoint/2010/main" val="8873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E42C-20E9-4F9D-845F-538603B228DF}"/>
              </a:ext>
            </a:extLst>
          </p:cNvPr>
          <p:cNvSpPr>
            <a:spLocks noGrp="1"/>
          </p:cNvSpPr>
          <p:nvPr>
            <p:ph type="title"/>
          </p:nvPr>
        </p:nvSpPr>
        <p:spPr/>
        <p:txBody>
          <a:bodyPr/>
          <a:lstStyle/>
          <a:p>
            <a:r>
              <a:rPr lang="en-US" b="1" dirty="0"/>
              <a:t>The Myth</a:t>
            </a:r>
          </a:p>
        </p:txBody>
      </p:sp>
      <p:sp>
        <p:nvSpPr>
          <p:cNvPr id="3" name="Content Placeholder 2">
            <a:extLst>
              <a:ext uri="{FF2B5EF4-FFF2-40B4-BE49-F238E27FC236}">
                <a16:creationId xmlns:a16="http://schemas.microsoft.com/office/drawing/2014/main" id="{24DECD7E-B9CA-48A6-BE44-1C531ADC9CC9}"/>
              </a:ext>
            </a:extLst>
          </p:cNvPr>
          <p:cNvSpPr>
            <a:spLocks noGrp="1"/>
          </p:cNvSpPr>
          <p:nvPr>
            <p:ph idx="1"/>
          </p:nvPr>
        </p:nvSpPr>
        <p:spPr>
          <a:xfrm>
            <a:off x="558140" y="1746385"/>
            <a:ext cx="5641492" cy="4443984"/>
          </a:xfrm>
        </p:spPr>
        <p:txBody>
          <a:bodyPr>
            <a:normAutofit lnSpcReduction="10000"/>
          </a:bodyPr>
          <a:lstStyle/>
          <a:p>
            <a:r>
              <a:rPr lang="en-US" i="1" dirty="0"/>
              <a:t>The flu vaccine has the potential to cause the flu. </a:t>
            </a:r>
          </a:p>
          <a:p>
            <a:r>
              <a:rPr lang="en-US" b="1" dirty="0"/>
              <a:t>Reasoning</a:t>
            </a:r>
            <a:r>
              <a:rPr lang="en-US" dirty="0"/>
              <a:t> </a:t>
            </a:r>
          </a:p>
          <a:p>
            <a:pPr lvl="1"/>
            <a:r>
              <a:rPr lang="en-US" dirty="0"/>
              <a:t>One of the only annual vaccines</a:t>
            </a:r>
          </a:p>
          <a:p>
            <a:pPr lvl="1"/>
            <a:r>
              <a:rPr lang="en-US" dirty="0"/>
              <a:t> Testing positive for the flu after vaccine </a:t>
            </a:r>
          </a:p>
          <a:p>
            <a:pPr lvl="1"/>
            <a:r>
              <a:rPr lang="en-US" dirty="0"/>
              <a:t>Feeling flu symptoms shortly after vaccine </a:t>
            </a:r>
          </a:p>
          <a:p>
            <a:pPr lvl="1"/>
            <a:r>
              <a:rPr lang="en-US" dirty="0"/>
              <a:t>Large increase in cases of the flu over last decade </a:t>
            </a:r>
          </a:p>
        </p:txBody>
      </p:sp>
      <p:pic>
        <p:nvPicPr>
          <p:cNvPr id="4" name="Picture 3">
            <a:extLst>
              <a:ext uri="{FF2B5EF4-FFF2-40B4-BE49-F238E27FC236}">
                <a16:creationId xmlns:a16="http://schemas.microsoft.com/office/drawing/2014/main" id="{736CC3C8-6281-48A3-99FA-A9DBC2AD522C}"/>
              </a:ext>
            </a:extLst>
          </p:cNvPr>
          <p:cNvPicPr>
            <a:picLocks noChangeAspect="1"/>
          </p:cNvPicPr>
          <p:nvPr/>
        </p:nvPicPr>
        <p:blipFill>
          <a:blip r:embed="rId2"/>
          <a:stretch>
            <a:fillRect/>
          </a:stretch>
        </p:blipFill>
        <p:spPr>
          <a:xfrm>
            <a:off x="6429735" y="2591708"/>
            <a:ext cx="5361400" cy="2753338"/>
          </a:xfrm>
          <a:prstGeom prst="rect">
            <a:avLst/>
          </a:prstGeom>
        </p:spPr>
      </p:pic>
    </p:spTree>
    <p:extLst>
      <p:ext uri="{BB962C8B-B14F-4D97-AF65-F5344CB8AC3E}">
        <p14:creationId xmlns:p14="http://schemas.microsoft.com/office/powerpoint/2010/main" val="424008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3">
            <a:extLst>
              <a:ext uri="{FF2B5EF4-FFF2-40B4-BE49-F238E27FC236}">
                <a16:creationId xmlns:a16="http://schemas.microsoft.com/office/drawing/2014/main" id="{D7D03296-BABA-47AD-A5D5-ED1567270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5E42C-20E9-4F9D-845F-538603B228DF}"/>
              </a:ext>
            </a:extLst>
          </p:cNvPr>
          <p:cNvSpPr>
            <a:spLocks noGrp="1"/>
          </p:cNvSpPr>
          <p:nvPr>
            <p:ph type="title"/>
          </p:nvPr>
        </p:nvSpPr>
        <p:spPr>
          <a:xfrm>
            <a:off x="838200" y="226061"/>
            <a:ext cx="10515600" cy="1092050"/>
          </a:xfrm>
        </p:spPr>
        <p:txBody>
          <a:bodyPr vert="horz" lIns="91440" tIns="45720" rIns="91440" bIns="45720" rtlCol="0" anchor="b">
            <a:normAutofit/>
          </a:bodyPr>
          <a:lstStyle/>
          <a:p>
            <a:pPr algn="ctr"/>
            <a:r>
              <a:rPr lang="en-US" sz="5200" b="1"/>
              <a:t>The Myth</a:t>
            </a:r>
          </a:p>
        </p:txBody>
      </p:sp>
      <p:sp useBgFill="1">
        <p:nvSpPr>
          <p:cNvPr id="23" name="Rectangle 15">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396083"/>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1859832"/>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4801BAB-86EC-4282-936E-ED1DD97EC48C}"/>
              </a:ext>
            </a:extLst>
          </p:cNvPr>
          <p:cNvPicPr>
            <a:picLocks noChangeAspect="1"/>
          </p:cNvPicPr>
          <p:nvPr/>
        </p:nvPicPr>
        <p:blipFill>
          <a:blip r:embed="rId2"/>
          <a:stretch>
            <a:fillRect/>
          </a:stretch>
        </p:blipFill>
        <p:spPr>
          <a:xfrm>
            <a:off x="3022983" y="1396083"/>
            <a:ext cx="6600520" cy="4976308"/>
          </a:xfrm>
          <a:prstGeom prst="rect">
            <a:avLst/>
          </a:prstGeom>
        </p:spPr>
      </p:pic>
    </p:spTree>
    <p:extLst>
      <p:ext uri="{BB962C8B-B14F-4D97-AF65-F5344CB8AC3E}">
        <p14:creationId xmlns:p14="http://schemas.microsoft.com/office/powerpoint/2010/main" val="315218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3">
            <a:extLst>
              <a:ext uri="{FF2B5EF4-FFF2-40B4-BE49-F238E27FC236}">
                <a16:creationId xmlns:a16="http://schemas.microsoft.com/office/drawing/2014/main" id="{D7D03296-BABA-47AD-A5D5-ED1567270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5E42C-20E9-4F9D-845F-538603B228DF}"/>
              </a:ext>
            </a:extLst>
          </p:cNvPr>
          <p:cNvSpPr>
            <a:spLocks noGrp="1"/>
          </p:cNvSpPr>
          <p:nvPr>
            <p:ph type="title"/>
          </p:nvPr>
        </p:nvSpPr>
        <p:spPr>
          <a:xfrm>
            <a:off x="838200" y="226061"/>
            <a:ext cx="10515600" cy="1092050"/>
          </a:xfrm>
        </p:spPr>
        <p:txBody>
          <a:bodyPr vert="horz" lIns="91440" tIns="45720" rIns="91440" bIns="45720" rtlCol="0" anchor="b">
            <a:normAutofit/>
          </a:bodyPr>
          <a:lstStyle/>
          <a:p>
            <a:pPr algn="ctr"/>
            <a:r>
              <a:rPr lang="en-US" sz="5200" b="1"/>
              <a:t>The Myth</a:t>
            </a:r>
          </a:p>
        </p:txBody>
      </p:sp>
      <p:sp useBgFill="1">
        <p:nvSpPr>
          <p:cNvPr id="23" name="Rectangle 15">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396083"/>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1859832"/>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B0E7820-3D0E-43AB-BA33-4EB3DAE4F702}"/>
              </a:ext>
            </a:extLst>
          </p:cNvPr>
          <p:cNvPicPr>
            <a:picLocks noChangeAspect="1"/>
          </p:cNvPicPr>
          <p:nvPr/>
        </p:nvPicPr>
        <p:blipFill rotWithShape="1">
          <a:blip r:embed="rId2"/>
          <a:srcRect l="31656" t="45022" r="30844" b="14805"/>
          <a:stretch/>
        </p:blipFill>
        <p:spPr>
          <a:xfrm>
            <a:off x="2553684" y="1318111"/>
            <a:ext cx="7816152" cy="5146245"/>
          </a:xfrm>
          <a:prstGeom prst="rect">
            <a:avLst/>
          </a:prstGeom>
        </p:spPr>
      </p:pic>
    </p:spTree>
    <p:extLst>
      <p:ext uri="{BB962C8B-B14F-4D97-AF65-F5344CB8AC3E}">
        <p14:creationId xmlns:p14="http://schemas.microsoft.com/office/powerpoint/2010/main" val="14878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575D7-64CD-451A-A2CA-D3C70D13FAD0}"/>
              </a:ext>
            </a:extLst>
          </p:cNvPr>
          <p:cNvSpPr>
            <a:spLocks noGrp="1"/>
          </p:cNvSpPr>
          <p:nvPr>
            <p:ph type="title"/>
          </p:nvPr>
        </p:nvSpPr>
        <p:spPr>
          <a:xfrm>
            <a:off x="429768" y="411480"/>
            <a:ext cx="11201400" cy="1106424"/>
          </a:xfrm>
        </p:spPr>
        <p:txBody>
          <a:bodyPr>
            <a:normAutofit/>
          </a:bodyPr>
          <a:lstStyle/>
          <a:p>
            <a:r>
              <a:rPr lang="en-US" b="1" dirty="0"/>
              <a:t>The System</a:t>
            </a:r>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BBB8A0-58A0-4CBF-BC58-E8DCFC7722AD}"/>
              </a:ext>
            </a:extLst>
          </p:cNvPr>
          <p:cNvSpPr>
            <a:spLocks noGrp="1"/>
          </p:cNvSpPr>
          <p:nvPr>
            <p:ph idx="1"/>
          </p:nvPr>
        </p:nvSpPr>
        <p:spPr>
          <a:xfrm>
            <a:off x="192024" y="598458"/>
            <a:ext cx="11935968" cy="5890210"/>
          </a:xfrm>
        </p:spPr>
        <p:txBody>
          <a:bodyPr anchor="ctr">
            <a:normAutofit/>
          </a:bodyPr>
          <a:lstStyle/>
          <a:p>
            <a:r>
              <a:rPr lang="en-US" b="1" dirty="0"/>
              <a:t>How the flu virus is handled </a:t>
            </a:r>
          </a:p>
          <a:p>
            <a:pPr lvl="1"/>
            <a:r>
              <a:rPr lang="en-US" sz="2800" dirty="0"/>
              <a:t>Invades immune system and activates both innate and adaptive systems </a:t>
            </a:r>
          </a:p>
          <a:p>
            <a:pPr lvl="1"/>
            <a:r>
              <a:rPr lang="en-US" sz="2800" dirty="0"/>
              <a:t>Innate immune cells activate adaptive immune cells </a:t>
            </a:r>
          </a:p>
          <a:p>
            <a:pPr lvl="1"/>
            <a:r>
              <a:rPr lang="en-US" sz="2800" dirty="0"/>
              <a:t>Triggers antibodies that neutralize disease, prevent further spread</a:t>
            </a:r>
          </a:p>
        </p:txBody>
      </p:sp>
      <p:sp>
        <p:nvSpPr>
          <p:cNvPr id="4" name="TextBox 3">
            <a:extLst>
              <a:ext uri="{FF2B5EF4-FFF2-40B4-BE49-F238E27FC236}">
                <a16:creationId xmlns:a16="http://schemas.microsoft.com/office/drawing/2014/main" id="{984E2810-96D4-4530-9F75-362371AC758E}"/>
              </a:ext>
            </a:extLst>
          </p:cNvPr>
          <p:cNvSpPr txBox="1"/>
          <p:nvPr/>
        </p:nvSpPr>
        <p:spPr>
          <a:xfrm>
            <a:off x="64008" y="6488668"/>
            <a:ext cx="2988527" cy="276999"/>
          </a:xfrm>
          <a:prstGeom prst="rect">
            <a:avLst/>
          </a:prstGeom>
          <a:noFill/>
        </p:spPr>
        <p:txBody>
          <a:bodyPr wrap="square" rtlCol="0">
            <a:spAutoFit/>
          </a:bodyPr>
          <a:lstStyle/>
          <a:p>
            <a:pPr>
              <a:spcAft>
                <a:spcPts val="600"/>
              </a:spcAft>
            </a:pPr>
            <a:r>
              <a:rPr lang="en-US" sz="1200" dirty="0"/>
              <a:t>(van de </a:t>
            </a:r>
            <a:r>
              <a:rPr lang="en-US" sz="1200" dirty="0" err="1"/>
              <a:t>Sandt</a:t>
            </a:r>
            <a:r>
              <a:rPr lang="en-US" sz="1200" dirty="0"/>
              <a:t>, et al. 2012)</a:t>
            </a:r>
          </a:p>
        </p:txBody>
      </p:sp>
    </p:spTree>
    <p:extLst>
      <p:ext uri="{BB962C8B-B14F-4D97-AF65-F5344CB8AC3E}">
        <p14:creationId xmlns:p14="http://schemas.microsoft.com/office/powerpoint/2010/main" val="3762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75D7-64CD-451A-A2CA-D3C70D13FAD0}"/>
              </a:ext>
            </a:extLst>
          </p:cNvPr>
          <p:cNvSpPr>
            <a:spLocks noGrp="1"/>
          </p:cNvSpPr>
          <p:nvPr>
            <p:ph type="title"/>
          </p:nvPr>
        </p:nvSpPr>
        <p:spPr/>
        <p:txBody>
          <a:bodyPr>
            <a:normAutofit/>
          </a:bodyPr>
          <a:lstStyle/>
          <a:p>
            <a:r>
              <a:rPr lang="en-US" sz="4400" b="1" dirty="0"/>
              <a:t>The System</a:t>
            </a:r>
          </a:p>
        </p:txBody>
      </p:sp>
      <p:pic>
        <p:nvPicPr>
          <p:cNvPr id="7" name="Picture 6">
            <a:extLst>
              <a:ext uri="{FF2B5EF4-FFF2-40B4-BE49-F238E27FC236}">
                <a16:creationId xmlns:a16="http://schemas.microsoft.com/office/drawing/2014/main" id="{F5E4171A-34FB-40D7-B610-8943C5D3CA9E}"/>
              </a:ext>
            </a:extLst>
          </p:cNvPr>
          <p:cNvPicPr>
            <a:picLocks noChangeAspect="1"/>
          </p:cNvPicPr>
          <p:nvPr/>
        </p:nvPicPr>
        <p:blipFill>
          <a:blip r:embed="rId2"/>
          <a:stretch>
            <a:fillRect/>
          </a:stretch>
        </p:blipFill>
        <p:spPr>
          <a:xfrm>
            <a:off x="1115568" y="1963709"/>
            <a:ext cx="10375852" cy="4345651"/>
          </a:xfrm>
          <a:prstGeom prst="rect">
            <a:avLst/>
          </a:prstGeom>
        </p:spPr>
      </p:pic>
      <p:sp>
        <p:nvSpPr>
          <p:cNvPr id="8" name="TextBox 7">
            <a:extLst>
              <a:ext uri="{FF2B5EF4-FFF2-40B4-BE49-F238E27FC236}">
                <a16:creationId xmlns:a16="http://schemas.microsoft.com/office/drawing/2014/main" id="{C293DCD0-CAAE-4CAF-BF52-BC3EAB49D6C6}"/>
              </a:ext>
            </a:extLst>
          </p:cNvPr>
          <p:cNvSpPr txBox="1"/>
          <p:nvPr/>
        </p:nvSpPr>
        <p:spPr>
          <a:xfrm>
            <a:off x="10236530" y="6488668"/>
            <a:ext cx="2327564" cy="369332"/>
          </a:xfrm>
          <a:prstGeom prst="rect">
            <a:avLst/>
          </a:prstGeom>
          <a:noFill/>
        </p:spPr>
        <p:txBody>
          <a:bodyPr wrap="square" rtlCol="0">
            <a:spAutoFit/>
          </a:bodyPr>
          <a:lstStyle/>
          <a:p>
            <a:r>
              <a:rPr lang="en-US" dirty="0"/>
              <a:t>(Elisa, et al. 2013)</a:t>
            </a:r>
          </a:p>
        </p:txBody>
      </p:sp>
    </p:spTree>
    <p:extLst>
      <p:ext uri="{BB962C8B-B14F-4D97-AF65-F5344CB8AC3E}">
        <p14:creationId xmlns:p14="http://schemas.microsoft.com/office/powerpoint/2010/main" val="117762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977A-8DA8-4FB0-AD55-2C137842EA31}"/>
              </a:ext>
            </a:extLst>
          </p:cNvPr>
          <p:cNvSpPr>
            <a:spLocks noGrp="1"/>
          </p:cNvSpPr>
          <p:nvPr>
            <p:ph type="title"/>
          </p:nvPr>
        </p:nvSpPr>
        <p:spPr/>
        <p:txBody>
          <a:bodyPr>
            <a:normAutofit/>
          </a:bodyPr>
          <a:lstStyle/>
          <a:p>
            <a:r>
              <a:rPr lang="en-US" sz="4400" b="1" dirty="0"/>
              <a:t>The System</a:t>
            </a:r>
          </a:p>
        </p:txBody>
      </p:sp>
      <p:sp>
        <p:nvSpPr>
          <p:cNvPr id="3" name="Content Placeholder 2">
            <a:extLst>
              <a:ext uri="{FF2B5EF4-FFF2-40B4-BE49-F238E27FC236}">
                <a16:creationId xmlns:a16="http://schemas.microsoft.com/office/drawing/2014/main" id="{33962B1B-A6D2-444B-9670-BE3AFC8DB17B}"/>
              </a:ext>
            </a:extLst>
          </p:cNvPr>
          <p:cNvSpPr>
            <a:spLocks noGrp="1"/>
          </p:cNvSpPr>
          <p:nvPr>
            <p:ph idx="1"/>
          </p:nvPr>
        </p:nvSpPr>
        <p:spPr>
          <a:xfrm>
            <a:off x="238677" y="2014171"/>
            <a:ext cx="11365398" cy="4046517"/>
          </a:xfrm>
        </p:spPr>
        <p:txBody>
          <a:bodyPr>
            <a:normAutofit fontScale="92500"/>
          </a:bodyPr>
          <a:lstStyle/>
          <a:p>
            <a:r>
              <a:rPr lang="en-US" b="1" dirty="0"/>
              <a:t>Vaccination Design</a:t>
            </a:r>
          </a:p>
          <a:p>
            <a:pPr lvl="1"/>
            <a:r>
              <a:rPr lang="en-US" dirty="0"/>
              <a:t>Mimics real infection to create a memorable, protective immune response</a:t>
            </a:r>
          </a:p>
          <a:p>
            <a:pPr marL="457200" lvl="1" indent="0">
              <a:buNone/>
            </a:pPr>
            <a:r>
              <a:rPr lang="en-US" dirty="0"/>
              <a:t> </a:t>
            </a:r>
          </a:p>
          <a:p>
            <a:pPr lvl="1"/>
            <a:r>
              <a:rPr lang="en-US" dirty="0"/>
              <a:t>A viral subunit (protein) is introduced at the skin, to the blood stream, and then tissues </a:t>
            </a:r>
          </a:p>
          <a:p>
            <a:pPr marL="457200" lvl="1" indent="0">
              <a:buNone/>
            </a:pPr>
            <a:endParaRPr lang="en-US" dirty="0"/>
          </a:p>
          <a:p>
            <a:pPr lvl="1"/>
            <a:r>
              <a:rPr lang="en-US" dirty="0"/>
              <a:t>Creates a minor immune response by activating innate cells (Nausea, Fever)</a:t>
            </a:r>
          </a:p>
          <a:p>
            <a:pPr marL="457200" lvl="1" indent="0">
              <a:buNone/>
            </a:pPr>
            <a:endParaRPr lang="en-US" dirty="0"/>
          </a:p>
          <a:p>
            <a:pPr lvl="1"/>
            <a:r>
              <a:rPr lang="en-US" dirty="0"/>
              <a:t>Innate cells stimulate adaptive cells, create antibodies and immune response  </a:t>
            </a:r>
          </a:p>
        </p:txBody>
      </p:sp>
      <p:sp>
        <p:nvSpPr>
          <p:cNvPr id="4" name="TextBox 3">
            <a:extLst>
              <a:ext uri="{FF2B5EF4-FFF2-40B4-BE49-F238E27FC236}">
                <a16:creationId xmlns:a16="http://schemas.microsoft.com/office/drawing/2014/main" id="{356FAD4F-1E5B-4797-93EC-F925BC5BDC0A}"/>
              </a:ext>
            </a:extLst>
          </p:cNvPr>
          <p:cNvSpPr txBox="1"/>
          <p:nvPr/>
        </p:nvSpPr>
        <p:spPr>
          <a:xfrm>
            <a:off x="10448693" y="6550223"/>
            <a:ext cx="2310764" cy="307777"/>
          </a:xfrm>
          <a:prstGeom prst="rect">
            <a:avLst/>
          </a:prstGeom>
          <a:noFill/>
        </p:spPr>
        <p:txBody>
          <a:bodyPr wrap="square" rtlCol="0">
            <a:spAutoFit/>
          </a:bodyPr>
          <a:lstStyle/>
          <a:p>
            <a:r>
              <a:rPr lang="en-US" sz="1400" dirty="0" err="1"/>
              <a:t>Soema</a:t>
            </a:r>
            <a:r>
              <a:rPr lang="en-US" sz="1400" dirty="0"/>
              <a:t>, et al. 2015</a:t>
            </a:r>
          </a:p>
        </p:txBody>
      </p:sp>
    </p:spTree>
    <p:extLst>
      <p:ext uri="{BB962C8B-B14F-4D97-AF65-F5344CB8AC3E}">
        <p14:creationId xmlns:p14="http://schemas.microsoft.com/office/powerpoint/2010/main" val="3730456475"/>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4FAA679BB6DF438A71A6CA07C32F3A" ma:contentTypeVersion="9" ma:contentTypeDescription="Create a new document." ma:contentTypeScope="" ma:versionID="c473269e44a252fd0c6286c852b7304e">
  <xsd:schema xmlns:xsd="http://www.w3.org/2001/XMLSchema" xmlns:xs="http://www.w3.org/2001/XMLSchema" xmlns:p="http://schemas.microsoft.com/office/2006/metadata/properties" xmlns:ns3="6c4e7597-a7d6-42f5-83ba-581c7a720127" xmlns:ns4="37b1f162-d63f-4a00-9186-6d8409b6abec" targetNamespace="http://schemas.microsoft.com/office/2006/metadata/properties" ma:root="true" ma:fieldsID="714a871c341b5eb8f70be954c441763d" ns3:_="" ns4:_="">
    <xsd:import namespace="6c4e7597-a7d6-42f5-83ba-581c7a720127"/>
    <xsd:import namespace="37b1f162-d63f-4a00-9186-6d8409b6ab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e7597-a7d6-42f5-83ba-581c7a7201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b1f162-d63f-4a00-9186-6d8409b6ab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5D0982-F6BA-406C-9B32-2E6CC5853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e7597-a7d6-42f5-83ba-581c7a720127"/>
    <ds:schemaRef ds:uri="37b1f162-d63f-4a00-9186-6d8409b6ab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DD5763-C75D-4B60-B531-4B753AE54E7E}">
  <ds:schemaRefs>
    <ds:schemaRef ds:uri="http://schemas.microsoft.com/sharepoint/v3/contenttype/forms"/>
  </ds:schemaRefs>
</ds:datastoreItem>
</file>

<file path=customXml/itemProps3.xml><?xml version="1.0" encoding="utf-8"?>
<ds:datastoreItem xmlns:ds="http://schemas.openxmlformats.org/officeDocument/2006/customXml" ds:itemID="{A7A4422C-0C14-4EC7-B1D3-212CE4174262}">
  <ds:schemaRefs>
    <ds:schemaRef ds:uri="http://purl.org/dc/elements/1.1/"/>
    <ds:schemaRef ds:uri="http://schemas.microsoft.com/office/2006/metadata/properties"/>
    <ds:schemaRef ds:uri="http://purl.org/dc/terms/"/>
    <ds:schemaRef ds:uri="37b1f162-d63f-4a00-9186-6d8409b6abec"/>
    <ds:schemaRef ds:uri="http://schemas.microsoft.com/office/infopath/2007/PartnerControls"/>
    <ds:schemaRef ds:uri="http://schemas.microsoft.com/office/2006/documentManagement/types"/>
    <ds:schemaRef ds:uri="http://schemas.openxmlformats.org/package/2006/metadata/core-properties"/>
    <ds:schemaRef ds:uri="6c4e7597-a7d6-42f5-83ba-581c7a72012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127</TotalTime>
  <Words>986</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Avenir Next LT Pro</vt:lpstr>
      <vt:lpstr>Arial</vt:lpstr>
      <vt:lpstr>Calibri</vt:lpstr>
      <vt:lpstr>AccentBoxVTI</vt:lpstr>
      <vt:lpstr>Fact or Myth:  The flu can be caused by the flu vaccine </vt:lpstr>
      <vt:lpstr>Abstract</vt:lpstr>
      <vt:lpstr>The Goal of the Myth Project</vt:lpstr>
      <vt:lpstr>The Myth</vt:lpstr>
      <vt:lpstr>The Myth</vt:lpstr>
      <vt:lpstr>The Myth</vt:lpstr>
      <vt:lpstr>The System</vt:lpstr>
      <vt:lpstr>The System</vt:lpstr>
      <vt:lpstr>The System</vt:lpstr>
      <vt:lpstr>The System</vt:lpstr>
      <vt:lpstr>The Evidence</vt:lpstr>
      <vt:lpstr>How can I still get the flu then?</vt:lpstr>
      <vt:lpstr>The Evidence</vt:lpstr>
      <vt:lpstr>The Evidence</vt:lpstr>
      <vt:lpstr>Conclusion</vt:lpstr>
      <vt:lpstr>References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or Myth:  The flu can be caused by the flu vaccine</dc:title>
  <dc:creator>Arleigh Wood</dc:creator>
  <cp:lastModifiedBy>Arleigh Wood</cp:lastModifiedBy>
  <cp:revision>2</cp:revision>
  <dcterms:created xsi:type="dcterms:W3CDTF">2020-04-22T02:03:02Z</dcterms:created>
  <dcterms:modified xsi:type="dcterms:W3CDTF">2020-04-22T04:10:44Z</dcterms:modified>
</cp:coreProperties>
</file>