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454b1e2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454b1e2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3a2e34b1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3a2e34b1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a2e34b1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3a2e34b1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a2e34b1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3a2e34b1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3a2e34b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3a2e34b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3a2e34b1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3a2e34b15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3a2e34b15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3a2e34b15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WJf5seZfE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Violencia Obstétrica en Argentina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Madison Koontz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458125"/>
            <a:ext cx="8520600" cy="28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mes New Roman"/>
                <a:ea typeface="Times New Roman"/>
                <a:cs typeface="Times New Roman"/>
                <a:sym typeface="Times New Roman"/>
              </a:rPr>
              <a:t>“Te gustó coger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r>
              <a:rPr lang="en" sz="1800" i="1">
                <a:latin typeface="Times New Roman"/>
                <a:ea typeface="Times New Roman"/>
                <a:cs typeface="Times New Roman"/>
                <a:sym typeface="Times New Roman"/>
              </a:rPr>
              <a:t>ahora como gritás acá, mirá cómo te venís acá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y no </a:t>
            </a:r>
            <a:r>
              <a:rPr lang="en" sz="1800" i="1">
                <a:latin typeface="Times New Roman"/>
                <a:ea typeface="Times New Roman"/>
                <a:cs typeface="Times New Roman"/>
                <a:sym typeface="Times New Roman"/>
              </a:rPr>
              <a:t>te acordás que te gustó la pija,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r>
              <a:rPr lang="en" sz="1800" i="1">
                <a:latin typeface="Times New Roman"/>
                <a:ea typeface="Times New Roman"/>
                <a:cs typeface="Times New Roman"/>
                <a:sym typeface="Times New Roman"/>
              </a:rPr>
              <a:t>ahora te querés cerrar de piernas. Bien que cuando cogiste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" sz="1800" i="1">
                <a:latin typeface="Times New Roman"/>
                <a:ea typeface="Times New Roman"/>
                <a:cs typeface="Times New Roman"/>
                <a:sym typeface="Times New Roman"/>
              </a:rPr>
              <a:t>gritabas."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“Con Todo al Aire”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5" descr="Reporte de Derechos Humanos en Argentina sobre  atención en salud reproductiva en hospitales públicos.  Producido por  CLADEM e INSGENAR." title="Con todo al Air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100" y="1017725"/>
            <a:ext cx="5400175" cy="40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Las Raíces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-30465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3087300" y="1024550"/>
            <a:ext cx="2969400" cy="7725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caso de la joven embarazada 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5789750" y="2137400"/>
            <a:ext cx="2247600" cy="77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Testimonios de otras mujeres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1023550" y="2137400"/>
            <a:ext cx="2247600" cy="772500"/>
          </a:xfrm>
          <a:prstGeom prst="roundRect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Investigaciónes de Dr. Miguel Larguía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212500" y="3250250"/>
            <a:ext cx="2039100" cy="77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Legislación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2441375" y="3250250"/>
            <a:ext cx="2006700" cy="77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Regulaciones para implementar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4638000" y="3250250"/>
            <a:ext cx="2006700" cy="77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“Con Todo al Aire”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6926450" y="3250250"/>
            <a:ext cx="2006700" cy="77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una luz a los problemas</a:t>
            </a:r>
            <a:endParaRPr sz="1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1" name="Google Shape;81;p16"/>
          <p:cNvCxnSpPr>
            <a:stCxn id="74" idx="2"/>
            <a:endCxn id="75" idx="0"/>
          </p:cNvCxnSpPr>
          <p:nvPr/>
        </p:nvCxnSpPr>
        <p:spPr>
          <a:xfrm rot="-5400000" flipH="1">
            <a:off x="5572650" y="796400"/>
            <a:ext cx="340200" cy="23415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6"/>
          <p:cNvCxnSpPr>
            <a:stCxn id="76" idx="0"/>
            <a:endCxn id="74" idx="2"/>
          </p:cNvCxnSpPr>
          <p:nvPr/>
        </p:nvCxnSpPr>
        <p:spPr>
          <a:xfrm rot="-5400000">
            <a:off x="3189400" y="754850"/>
            <a:ext cx="340500" cy="2424600"/>
          </a:xfrm>
          <a:prstGeom prst="bentConnector3">
            <a:avLst>
              <a:gd name="adj1" fmla="val 4997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" name="Google Shape;83;p16"/>
          <p:cNvCxnSpPr>
            <a:stCxn id="76" idx="2"/>
            <a:endCxn id="78" idx="0"/>
          </p:cNvCxnSpPr>
          <p:nvPr/>
        </p:nvCxnSpPr>
        <p:spPr>
          <a:xfrm rot="-5400000" flipH="1">
            <a:off x="2626000" y="2431250"/>
            <a:ext cx="340200" cy="12975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16"/>
          <p:cNvCxnSpPr>
            <a:stCxn id="77" idx="0"/>
            <a:endCxn id="76" idx="2"/>
          </p:cNvCxnSpPr>
          <p:nvPr/>
        </p:nvCxnSpPr>
        <p:spPr>
          <a:xfrm rot="-5400000">
            <a:off x="1519450" y="2622350"/>
            <a:ext cx="340500" cy="915300"/>
          </a:xfrm>
          <a:prstGeom prst="bentConnector3">
            <a:avLst>
              <a:gd name="adj1" fmla="val 49978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16"/>
          <p:cNvCxnSpPr>
            <a:stCxn id="75" idx="2"/>
            <a:endCxn id="80" idx="0"/>
          </p:cNvCxnSpPr>
          <p:nvPr/>
        </p:nvCxnSpPr>
        <p:spPr>
          <a:xfrm rot="-5400000" flipH="1">
            <a:off x="7251500" y="2571950"/>
            <a:ext cx="340200" cy="10161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6"/>
          <p:cNvCxnSpPr>
            <a:stCxn id="79" idx="0"/>
            <a:endCxn id="75" idx="2"/>
          </p:cNvCxnSpPr>
          <p:nvPr/>
        </p:nvCxnSpPr>
        <p:spPr>
          <a:xfrm rot="-5400000">
            <a:off x="6107400" y="2444000"/>
            <a:ext cx="340200" cy="12723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330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Quejas que existen todavía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241800" y="481850"/>
            <a:ext cx="2590500" cy="4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-Discriminación a basado por de las apariencias, las nacionalidades, etc.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-Procedimientos invasivos sin privacidad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-Centros de salud en malos estados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-La falta de lenguaje sencillo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-La falta de respeto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200" y="887700"/>
            <a:ext cx="2903050" cy="21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3051500"/>
            <a:ext cx="3048000" cy="20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" y="931500"/>
            <a:ext cx="2982189" cy="20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051487"/>
            <a:ext cx="3048000" cy="209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Ejemplos de Esfuerzos: 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66875" y="1639200"/>
            <a:ext cx="4831800" cy="35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-El Centro Latinoamericano de Perinatología y Desarrollo Humano (CLAP) </a:t>
            </a:r>
            <a:endParaRPr>
              <a:solidFill>
                <a:srgbClr val="FFFF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-“Respectful Maternity Care: the Universal Rights of Childbearing Women” </a:t>
            </a:r>
            <a:endParaRPr>
              <a:solidFill>
                <a:srgbClr val="FFFF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-Investigaciones del World Health Association (WHO)</a:t>
            </a:r>
            <a:endParaRPr>
              <a:solidFill>
                <a:srgbClr val="FFFF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850" y="-12"/>
            <a:ext cx="348615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28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Conexiones a Los Estados Unidos 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930500" y="1658450"/>
            <a:ext cx="3901800" cy="3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-400,000 casos de violencia obstétrica en los Estados Unidos cada año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-No hay protecciones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-Cada caso es individual en el corte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Referencias 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215900" lvl="0" indent="-2032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Unicef, http://www.codajic.org/sites/www.codajic.org/files/Cartilla de Maitena sobre los derechos de las mujeres en los servicios de salud.pdf.</a:t>
            </a:r>
            <a:endParaRPr sz="1200">
              <a:solidFill>
                <a:srgbClr val="FFFF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marR="215900" lvl="0" indent="-203200" algn="l" rtl="0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“Derecho a Recibir Respeto Por Nuestro Cuerpo .” </a:t>
            </a:r>
            <a:r>
              <a:rPr lang="en" sz="1200" i="1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Slide Share</a:t>
            </a:r>
            <a:r>
              <a:rPr lang="en" sz="1200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1 Sept. 2015, https://es.slideshare.net/cfermina/humanizacion-en-salud.</a:t>
            </a:r>
            <a:endParaRPr sz="1200">
              <a:solidFill>
                <a:srgbClr val="FFFF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marR="215900" lvl="0" indent="-203200" algn="l" rtl="0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Snir, Noa. “Una Mujer Con Un Bebé En Sus Brazos .” </a:t>
            </a:r>
            <a:r>
              <a:rPr lang="en" sz="1200" i="1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“Assault and Battery” in the Delivery Room: The Disturbing Trend of Obstetric Violence</a:t>
            </a:r>
            <a:r>
              <a:rPr lang="en" sz="1200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12 Jan. 2018, https://qz.com/1177627/assault-and-battery-in-the-delivery-room-the-disturbing-trend-of-obstetric-violence/.</a:t>
            </a:r>
            <a:endParaRPr sz="1200">
              <a:solidFill>
                <a:srgbClr val="FFFF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marR="215900" lvl="0" indent="-203200" algn="l" rtl="0">
              <a:lnSpc>
                <a:spcPct val="2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“Bebés y Más.” </a:t>
            </a:r>
            <a:r>
              <a:rPr lang="en" sz="1200" i="1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Bebés y Más</a:t>
            </a:r>
            <a:r>
              <a:rPr lang="en" sz="1200">
                <a:solidFill>
                  <a:srgbClr val="FFFF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7 Jan. 2011, https://www.bebesymas.com/parto/test-de-violencia-obstetrica.</a:t>
            </a:r>
            <a:endParaRPr sz="1200">
              <a:solidFill>
                <a:srgbClr val="FFFF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Simple Dark</vt:lpstr>
      <vt:lpstr>Violencia Obstétrica en Argentina</vt:lpstr>
      <vt:lpstr>“Te gustó coger y ahora como gritás acá, mirá cómo te venís acá y no te acordás que te gustó la pija, y ahora te querés cerrar de piernas. Bien que cuando cogiste no gritabas."</vt:lpstr>
      <vt:lpstr>“Con Todo al Aire”</vt:lpstr>
      <vt:lpstr>Las Raíces </vt:lpstr>
      <vt:lpstr>Quejas que existen todavía</vt:lpstr>
      <vt:lpstr>Ejemplos de Esfuerzos: </vt:lpstr>
      <vt:lpstr>Conexiones a Los Estados Unidos </vt:lpstr>
      <vt:lpstr>Referencias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Violencia Obstétrica en Argentina</dc:title>
  <cp:lastModifiedBy>Alwine, Hope</cp:lastModifiedBy>
  <cp:revision>1</cp:revision>
  <dcterms:modified xsi:type="dcterms:W3CDTF">2020-04-22T00:42:22Z</dcterms:modified>
</cp:coreProperties>
</file>