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8404800"/>
  <p:notesSz cx="6858000" cy="9144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364" autoAdjust="0"/>
  </p:normalViewPr>
  <p:slideViewPr>
    <p:cSldViewPr snapToGrid="0" snapToObjects="1">
      <p:cViewPr>
        <p:scale>
          <a:sx n="26" d="100"/>
          <a:sy n="26" d="100"/>
        </p:scale>
        <p:origin x="30" y="-828"/>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4C4F5-39A3-4A79-954E-BC258CD4834A}" type="datetimeFigureOut">
              <a:rPr lang="en-US" smtClean="0"/>
              <a:t>4/21/2020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2D882-6A65-483F-BE1A-45FE31BC4BBC}" type="slidenum">
              <a:rPr lang="en-US" smtClean="0"/>
              <a:t>‹#›</a:t>
            </a:fld>
            <a:endParaRPr lang="en-US"/>
          </a:p>
        </p:txBody>
      </p:sp>
    </p:spTree>
    <p:extLst>
      <p:ext uri="{BB962C8B-B14F-4D97-AF65-F5344CB8AC3E}">
        <p14:creationId xmlns:p14="http://schemas.microsoft.com/office/powerpoint/2010/main" val="173787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42D882-6A65-483F-BE1A-45FE31BC4BBC}" type="slidenum">
              <a:rPr lang="en-US" smtClean="0"/>
              <a:t>1</a:t>
            </a:fld>
            <a:endParaRPr lang="en-US"/>
          </a:p>
        </p:txBody>
      </p:sp>
    </p:spTree>
    <p:extLst>
      <p:ext uri="{BB962C8B-B14F-4D97-AF65-F5344CB8AC3E}">
        <p14:creationId xmlns:p14="http://schemas.microsoft.com/office/powerpoint/2010/main" val="1476704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7A4F72-FD74-C04B-80AF-CD5E0A27505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416424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A4F72-FD74-C04B-80AF-CD5E0A27505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473344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A4F72-FD74-C04B-80AF-CD5E0A27505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3419385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A4F72-FD74-C04B-80AF-CD5E0A27505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422318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7A4F72-FD74-C04B-80AF-CD5E0A27505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341155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7A4F72-FD74-C04B-80AF-CD5E0A275056}"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272863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smtClean="0"/>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7A4F72-FD74-C04B-80AF-CD5E0A275056}" type="datetimeFigureOut">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3260327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7A4F72-FD74-C04B-80AF-CD5E0A275056}" type="datetimeFigureOut">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314325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A4F72-FD74-C04B-80AF-CD5E0A275056}" type="datetimeFigureOut">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1172568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smtClean="0"/>
              <a:t>Click to edit Master title style</a:t>
            </a:r>
            <a:endParaRPr lang="en-US"/>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7A4F72-FD74-C04B-80AF-CD5E0A275056}"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409325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7A4F72-FD74-C04B-80AF-CD5E0A275056}"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C9847-12B5-6546-81C3-9F4A76C5D4CA}" type="slidenum">
              <a:rPr lang="en-US" smtClean="0"/>
              <a:t>‹#›</a:t>
            </a:fld>
            <a:endParaRPr lang="en-US"/>
          </a:p>
        </p:txBody>
      </p:sp>
    </p:spTree>
    <p:extLst>
      <p:ext uri="{BB962C8B-B14F-4D97-AF65-F5344CB8AC3E}">
        <p14:creationId xmlns:p14="http://schemas.microsoft.com/office/powerpoint/2010/main" val="376353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887A4F72-FD74-C04B-80AF-CD5E0A275056}" type="datetimeFigureOut">
              <a:rPr lang="en-US" smtClean="0"/>
              <a:t>4/21/2020</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3FC9847-12B5-6546-81C3-9F4A76C5D4CA}" type="slidenum">
              <a:rPr lang="en-US" smtClean="0"/>
              <a:t>‹#›</a:t>
            </a:fld>
            <a:endParaRPr lang="en-US"/>
          </a:p>
        </p:txBody>
      </p:sp>
    </p:spTree>
    <p:extLst>
      <p:ext uri="{BB962C8B-B14F-4D97-AF65-F5344CB8AC3E}">
        <p14:creationId xmlns:p14="http://schemas.microsoft.com/office/powerpoint/2010/main" val="3381413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gi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11" name="Group 10"/>
          <p:cNvGrpSpPr/>
          <p:nvPr/>
        </p:nvGrpSpPr>
        <p:grpSpPr>
          <a:xfrm>
            <a:off x="0" y="0"/>
            <a:ext cx="51282600" cy="38404800"/>
            <a:chOff x="0" y="0"/>
            <a:chExt cx="51282600" cy="38404800"/>
          </a:xfrm>
        </p:grpSpPr>
        <p:sp>
          <p:nvSpPr>
            <p:cNvPr id="10" name="Rectangle 9"/>
            <p:cNvSpPr/>
            <p:nvPr/>
          </p:nvSpPr>
          <p:spPr>
            <a:xfrm>
              <a:off x="0" y="0"/>
              <a:ext cx="51282600" cy="6002930"/>
            </a:xfrm>
            <a:prstGeom prst="rect">
              <a:avLst/>
            </a:prstGeom>
            <a:ln>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Rectangle 8"/>
            <p:cNvSpPr/>
            <p:nvPr/>
          </p:nvSpPr>
          <p:spPr>
            <a:xfrm>
              <a:off x="34490891" y="6051498"/>
              <a:ext cx="16715509" cy="32353302"/>
            </a:xfrm>
            <a:prstGeom prst="rect">
              <a:avLst/>
            </a:prstGeom>
            <a:gradFill flip="none"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0800000" scaled="1"/>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 name="Rectangle 7"/>
            <p:cNvSpPr/>
            <p:nvPr/>
          </p:nvSpPr>
          <p:spPr>
            <a:xfrm>
              <a:off x="17207345" y="6051498"/>
              <a:ext cx="16791709" cy="32353302"/>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aseline="-25000" dirty="0"/>
            </a:p>
          </p:txBody>
        </p:sp>
        <p:sp>
          <p:nvSpPr>
            <p:cNvPr id="5" name="Rectangle 4"/>
            <p:cNvSpPr/>
            <p:nvPr/>
          </p:nvSpPr>
          <p:spPr>
            <a:xfrm>
              <a:off x="0" y="6051498"/>
              <a:ext cx="16791709" cy="32353302"/>
            </a:xfrm>
            <a:prstGeom prst="rect">
              <a:avLst/>
            </a:prstGeom>
            <a:gradFill flip="none"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0" scaled="1"/>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 </a:t>
              </a:r>
              <a:endParaRPr lang="en-US" dirty="0"/>
            </a:p>
          </p:txBody>
        </p:sp>
      </p:grpSp>
      <p:sp>
        <p:nvSpPr>
          <p:cNvPr id="2" name="Title 1"/>
          <p:cNvSpPr>
            <a:spLocks noGrp="1"/>
          </p:cNvSpPr>
          <p:nvPr>
            <p:ph type="ctrTitle"/>
          </p:nvPr>
        </p:nvSpPr>
        <p:spPr>
          <a:xfrm>
            <a:off x="0" y="0"/>
            <a:ext cx="51206400" cy="6002930"/>
          </a:xfrm>
          <a:ln w="12700">
            <a:solidFill>
              <a:schemeClr val="bg2">
                <a:lumMod val="75000"/>
              </a:schemeClr>
            </a:solidFill>
          </a:ln>
        </p:spPr>
        <p:txBody>
          <a:bodyPr>
            <a:normAutofit/>
          </a:bodyPr>
          <a:lstStyle/>
          <a:p>
            <a:r>
              <a:rPr lang="en-US" sz="13800" b="1" dirty="0" smtClean="0"/>
              <a:t>Hubble’s Law Experiment</a:t>
            </a:r>
            <a:r>
              <a:rPr lang="en-US" sz="13800" dirty="0" smtClean="0"/>
              <a:t/>
            </a:r>
            <a:br>
              <a:rPr lang="en-US" sz="13800" dirty="0" smtClean="0"/>
            </a:br>
            <a:r>
              <a:rPr lang="en-US" sz="11500" dirty="0"/>
              <a:t>Nick </a:t>
            </a:r>
            <a:r>
              <a:rPr lang="en-US" sz="11500" dirty="0" smtClean="0"/>
              <a:t>Zebhideh</a:t>
            </a:r>
            <a:r>
              <a:rPr lang="en-US" sz="11500" dirty="0"/>
              <a:t/>
            </a:r>
            <a:br>
              <a:rPr lang="en-US" sz="11500" dirty="0"/>
            </a:br>
            <a:r>
              <a:rPr lang="en-US" sz="8800" dirty="0"/>
              <a:t>Longwood University, Farmville, VA </a:t>
            </a:r>
            <a:r>
              <a:rPr lang="en-US" sz="8800" dirty="0" smtClean="0"/>
              <a:t>23909</a:t>
            </a:r>
            <a:endParaRPr lang="en-US" sz="115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7163" y="326570"/>
            <a:ext cx="5566017" cy="5566017"/>
          </a:xfrm>
          <a:prstGeom prst="rect">
            <a:avLst/>
          </a:prstGeom>
        </p:spPr>
      </p:pic>
      <p:sp>
        <p:nvSpPr>
          <p:cNvPr id="12" name="TextBox 11"/>
          <p:cNvSpPr txBox="1"/>
          <p:nvPr/>
        </p:nvSpPr>
        <p:spPr>
          <a:xfrm>
            <a:off x="1055610" y="6398319"/>
            <a:ext cx="14667895" cy="5616922"/>
          </a:xfrm>
          <a:prstGeom prst="rect">
            <a:avLst/>
          </a:prstGeom>
          <a:noFill/>
          <a:ln>
            <a:noFill/>
          </a:ln>
        </p:spPr>
        <p:txBody>
          <a:bodyPr wrap="square" rtlCol="0">
            <a:spAutoFit/>
          </a:bodyPr>
          <a:lstStyle/>
          <a:p>
            <a:r>
              <a:rPr lang="en-US" sz="6600" b="1" u="sng" dirty="0" smtClean="0">
                <a:solidFill>
                  <a:schemeClr val="tx1">
                    <a:lumMod val="65000"/>
                    <a:lumOff val="35000"/>
                  </a:schemeClr>
                </a:solidFill>
              </a:rPr>
              <a:t>Purpose</a:t>
            </a:r>
          </a:p>
          <a:p>
            <a:r>
              <a:rPr lang="en-US" sz="4800" dirty="0" smtClean="0"/>
              <a:t>	</a:t>
            </a:r>
            <a:r>
              <a:rPr lang="en-US" sz="3600" dirty="0" smtClean="0"/>
              <a:t>The purpose of this experiment was to calculate an experimental Hubble constant value and use that value to calculate an estimated age of the universe using data drawn from the Hubble Law Lab from the University of Washington. Both experimental values were then compared to the most recent accepted values respectively.</a:t>
            </a:r>
          </a:p>
          <a:p>
            <a:endParaRPr lang="en-US" dirty="0"/>
          </a:p>
        </p:txBody>
      </p:sp>
      <mc:AlternateContent xmlns:mc="http://schemas.openxmlformats.org/markup-compatibility/2006">
        <mc:Choice xmlns:a14="http://schemas.microsoft.com/office/drawing/2010/main" Requires="a14">
          <p:sp>
            <p:nvSpPr>
              <p:cNvPr id="16" name="TextBox 15"/>
              <p:cNvSpPr txBox="1"/>
              <p:nvPr/>
            </p:nvSpPr>
            <p:spPr>
              <a:xfrm>
                <a:off x="1009344" y="11137493"/>
                <a:ext cx="14667895" cy="4801314"/>
              </a:xfrm>
              <a:prstGeom prst="rect">
                <a:avLst/>
              </a:prstGeom>
              <a:noFill/>
              <a:ln>
                <a:noFill/>
              </a:ln>
            </p:spPr>
            <p:txBody>
              <a:bodyPr wrap="square" rtlCol="0">
                <a:spAutoFit/>
              </a:bodyPr>
              <a:lstStyle/>
              <a:p>
                <a:r>
                  <a:rPr lang="en-US" sz="6600" b="1" u="sng" dirty="0" smtClean="0">
                    <a:solidFill>
                      <a:schemeClr val="tx1">
                        <a:lumMod val="65000"/>
                        <a:lumOff val="35000"/>
                      </a:schemeClr>
                    </a:solidFill>
                  </a:rPr>
                  <a:t>Background on Hubble’s Law</a:t>
                </a:r>
              </a:p>
              <a:p>
                <a:r>
                  <a:rPr lang="en-US" sz="4800" dirty="0" smtClean="0"/>
                  <a:t>	</a:t>
                </a:r>
                <a:r>
                  <a:rPr lang="en-US" sz="3200" dirty="0">
                    <a:latin typeface="Calibri" panose="020F0502020204030204" pitchFamily="34" charset="0"/>
                    <a:ea typeface="Calibri" panose="020F0502020204030204" pitchFamily="34" charset="0"/>
                    <a:cs typeface="Times New Roman" panose="02020603050405020304" pitchFamily="18" charset="0"/>
                  </a:rPr>
                  <a:t>In the 1900’s, Edwin P. Hubble observed that galaxies move apart from one another. He determined their speed by analyzing the redshift of the light produced by them. From this, Hubble concluded that the universe expanded at a uniform rate. This was the contrary of previous beliefs that the universe was static. Today, the rate at which the universe expands is referred to as the Hubble constant,</a:t>
                </a:r>
                <a14:m>
                  <m:oMath xmlns:m="http://schemas.openxmlformats.org/officeDocument/2006/math">
                    <m:sSub>
                      <m:sSubPr>
                        <m:ctrlPr>
                          <a:rPr lang="en-US" sz="3200" i="1">
                            <a:effectLst/>
                            <a:latin typeface="Cambria Math" panose="02040503050406030204" pitchFamily="18" charset="0"/>
                          </a:rPr>
                        </m:ctrlPr>
                      </m:sSubPr>
                      <m:e>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r>
                          <a:rPr lang="en-US" sz="3200" i="1">
                            <a:effectLst/>
                            <a:latin typeface="Cambria Math" panose="02040503050406030204" pitchFamily="18" charset="0"/>
                            <a:ea typeface="Calibri" panose="020F0502020204030204" pitchFamily="34" charset="0"/>
                            <a:cs typeface="Times New Roman" panose="02020603050405020304" pitchFamily="18" charset="0"/>
                          </a:rPr>
                          <m:t>𝐻</m:t>
                        </m:r>
                      </m:e>
                      <m:sub>
                        <m:r>
                          <a:rPr lang="en-US" sz="3200" i="1">
                            <a:effectLst/>
                            <a:latin typeface="Cambria Math" panose="02040503050406030204" pitchFamily="18" charset="0"/>
                            <a:ea typeface="Calibri" panose="020F0502020204030204" pitchFamily="34" charset="0"/>
                            <a:cs typeface="Times New Roman" panose="02020603050405020304" pitchFamily="18" charset="0"/>
                          </a:rPr>
                          <m:t>°</m:t>
                        </m:r>
                      </m:sub>
                    </m:sSub>
                  </m:oMath>
                </a14:m>
                <a:r>
                  <a:rPr lang="en-US" sz="3200" dirty="0">
                    <a:effectLst/>
                    <a:latin typeface="Calibri" panose="020F0502020204030204" pitchFamily="34" charset="0"/>
                    <a:ea typeface="Times New Roman" panose="02020603050405020304" pitchFamily="18" charset="0"/>
                    <a:cs typeface="Times New Roman" panose="02020603050405020304" pitchFamily="18" charset="0"/>
                  </a:rPr>
                  <a:t>. Over the past century, many others have repeated Hubble’s experiment which led to a large variation in results. </a:t>
                </a:r>
                <a:endParaRPr lang="en-US" sz="3200" dirty="0"/>
              </a:p>
            </p:txBody>
          </p:sp>
        </mc:Choice>
        <mc:Fallback>
          <p:sp>
            <p:nvSpPr>
              <p:cNvPr id="16" name="TextBox 15"/>
              <p:cNvSpPr txBox="1">
                <a:spLocks noRot="1" noChangeAspect="1" noMove="1" noResize="1" noEditPoints="1" noAdjustHandles="1" noChangeArrowheads="1" noChangeShapeType="1" noTextEdit="1"/>
              </p:cNvSpPr>
              <p:nvPr/>
            </p:nvSpPr>
            <p:spPr>
              <a:xfrm>
                <a:off x="1009344" y="11137493"/>
                <a:ext cx="14667895" cy="4801314"/>
              </a:xfrm>
              <a:prstGeom prst="rect">
                <a:avLst/>
              </a:prstGeom>
              <a:blipFill rotWithShape="0">
                <a:blip r:embed="rId4"/>
                <a:stretch>
                  <a:fillRect l="-2868" t="-4315" r="-707" b="-3173"/>
                </a:stretch>
              </a:blipFill>
              <a:ln>
                <a:noFill/>
              </a:ln>
            </p:spPr>
            <p:txBody>
              <a:bodyPr/>
              <a:lstStyle/>
              <a:p>
                <a:r>
                  <a:rPr lang="en-US">
                    <a:noFill/>
                  </a:rPr>
                  <a:t> </a:t>
                </a:r>
              </a:p>
            </p:txBody>
          </p:sp>
        </mc:Fallback>
      </mc:AlternateContent>
      <p:sp>
        <p:nvSpPr>
          <p:cNvPr id="19" name="Rectangle 18"/>
          <p:cNvSpPr/>
          <p:nvPr/>
        </p:nvSpPr>
        <p:spPr>
          <a:xfrm>
            <a:off x="570070" y="6507812"/>
            <a:ext cx="15107168" cy="4157259"/>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sp>
        <p:nvSpPr>
          <p:cNvPr id="20" name="Rectangle 19"/>
          <p:cNvSpPr/>
          <p:nvPr/>
        </p:nvSpPr>
        <p:spPr>
          <a:xfrm>
            <a:off x="570069" y="10979138"/>
            <a:ext cx="15030967" cy="4760287"/>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grpSp>
        <p:nvGrpSpPr>
          <p:cNvPr id="37" name="Group 36"/>
          <p:cNvGrpSpPr/>
          <p:nvPr/>
        </p:nvGrpSpPr>
        <p:grpSpPr>
          <a:xfrm>
            <a:off x="591705" y="16077034"/>
            <a:ext cx="15107169" cy="3120675"/>
            <a:chOff x="570068" y="23472988"/>
            <a:chExt cx="15107169" cy="3026332"/>
          </a:xfrm>
        </p:grpSpPr>
        <p:sp>
          <p:nvSpPr>
            <p:cNvPr id="22" name="Rectangle 21"/>
            <p:cNvSpPr/>
            <p:nvPr/>
          </p:nvSpPr>
          <p:spPr>
            <a:xfrm>
              <a:off x="570068" y="23472988"/>
              <a:ext cx="15030967" cy="3026332"/>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23" name="TextBox 22"/>
                <p:cNvSpPr txBox="1"/>
                <p:nvPr/>
              </p:nvSpPr>
              <p:spPr>
                <a:xfrm>
                  <a:off x="1009342" y="23472989"/>
                  <a:ext cx="14667895" cy="2673811"/>
                </a:xfrm>
                <a:prstGeom prst="rect">
                  <a:avLst/>
                </a:prstGeom>
                <a:noFill/>
                <a:ln>
                  <a:noFill/>
                </a:ln>
              </p:spPr>
              <p:txBody>
                <a:bodyPr wrap="square" rtlCol="0">
                  <a:spAutoFit/>
                </a:bodyPr>
                <a:lstStyle/>
                <a:p>
                  <a:r>
                    <a:rPr lang="en-US" sz="6600" b="1" u="sng" dirty="0" smtClean="0">
                      <a:solidFill>
                        <a:schemeClr val="tx1">
                          <a:lumMod val="65000"/>
                          <a:lumOff val="35000"/>
                        </a:schemeClr>
                      </a:solidFill>
                    </a:rPr>
                    <a:t>Accepted Values</a:t>
                  </a:r>
                </a:p>
                <a:p>
                  <a:r>
                    <a:rPr lang="en-US" sz="4800" dirty="0" smtClean="0"/>
                    <a:t>	</a:t>
                  </a:r>
                  <a:r>
                    <a:rPr lang="en-US" sz="3600" dirty="0" smtClean="0"/>
                    <a:t>Hubble </a:t>
                  </a:r>
                  <a:r>
                    <a:rPr lang="en-US" sz="3600" dirty="0" smtClean="0"/>
                    <a:t>Constant</a:t>
                  </a:r>
                  <a:r>
                    <a:rPr lang="en-US" sz="3600" baseline="30000" dirty="0" smtClean="0"/>
                    <a:t>1</a:t>
                  </a:r>
                  <a:r>
                    <a:rPr lang="en-US" sz="3600" dirty="0" smtClean="0"/>
                    <a:t>: </a:t>
                  </a:r>
                  <a:r>
                    <a:rPr lang="en-US" sz="3600" dirty="0" smtClean="0"/>
                    <a:t>69.8 </a:t>
                  </a:r>
                  <a14:m>
                    <m:oMath xmlns:m="http://schemas.openxmlformats.org/officeDocument/2006/math">
                      <m:d>
                        <m:dPr>
                          <m:begChr m:val="["/>
                          <m:endChr m:val="]"/>
                          <m:ctrlPr>
                            <a:rPr lang="en-US" sz="3600" i="1" smtClean="0">
                              <a:latin typeface="Cambria Math" panose="02040503050406030204" pitchFamily="18" charset="0"/>
                            </a:rPr>
                          </m:ctrlPr>
                        </m:dPr>
                        <m:e>
                          <m:f>
                            <m:fPr>
                              <m:ctrlPr>
                                <a:rPr lang="en-US" sz="3600" i="1">
                                  <a:latin typeface="Cambria Math" panose="02040503050406030204" pitchFamily="18" charset="0"/>
                                </a:rPr>
                              </m:ctrlPr>
                            </m:fPr>
                            <m:num>
                              <m:f>
                                <m:fPr>
                                  <m:ctrlPr>
                                    <a:rPr lang="en-US" sz="3600" i="1">
                                      <a:latin typeface="Cambria Math" panose="02040503050406030204" pitchFamily="18" charset="0"/>
                                    </a:rPr>
                                  </m:ctrlPr>
                                </m:fPr>
                                <m:num>
                                  <m:r>
                                    <a:rPr lang="en-US" sz="3600" i="1">
                                      <a:latin typeface="Cambria Math" panose="02040503050406030204" pitchFamily="18" charset="0"/>
                                    </a:rPr>
                                    <m:t>𝐾𝑚</m:t>
                                  </m:r>
                                </m:num>
                                <m:den>
                                  <m:r>
                                    <a:rPr lang="en-US" sz="3600" i="1">
                                      <a:latin typeface="Cambria Math" panose="02040503050406030204" pitchFamily="18" charset="0"/>
                                    </a:rPr>
                                    <m:t>𝑠</m:t>
                                  </m:r>
                                </m:den>
                              </m:f>
                            </m:num>
                            <m:den>
                              <m:r>
                                <a:rPr lang="en-US" sz="3600" i="1">
                                  <a:latin typeface="Cambria Math" panose="02040503050406030204" pitchFamily="18" charset="0"/>
                                </a:rPr>
                                <m:t>𝑀𝑃𝑐</m:t>
                              </m:r>
                            </m:den>
                          </m:f>
                        </m:e>
                      </m:d>
                    </m:oMath>
                  </a14:m>
                  <a:endParaRPr lang="en-US" sz="3600" dirty="0" smtClean="0"/>
                </a:p>
                <a:p>
                  <a:r>
                    <a:rPr lang="en-US" sz="3600" dirty="0"/>
                    <a:t>	</a:t>
                  </a:r>
                  <a:r>
                    <a:rPr lang="en-US" sz="3600" dirty="0" smtClean="0"/>
                    <a:t>Age of </a:t>
                  </a:r>
                  <a:r>
                    <a:rPr lang="en-US" sz="3600" dirty="0" smtClean="0"/>
                    <a:t>Universe</a:t>
                  </a:r>
                  <a:r>
                    <a:rPr lang="en-US" sz="3600" baseline="30000" dirty="0" smtClean="0"/>
                    <a:t>2</a:t>
                  </a:r>
                  <a:r>
                    <a:rPr lang="en-US" sz="3600" dirty="0" smtClean="0"/>
                    <a:t>:  </a:t>
                  </a:r>
                  <a:r>
                    <a:rPr lang="en-US" sz="3600" dirty="0" smtClean="0"/>
                    <a:t>13.77 billion years</a:t>
                  </a:r>
                  <a:endParaRPr lang="en-US" sz="3600" dirty="0"/>
                </a:p>
              </p:txBody>
            </p:sp>
          </mc:Choice>
          <mc:Fallback>
            <p:sp>
              <p:nvSpPr>
                <p:cNvPr id="23" name="TextBox 22"/>
                <p:cNvSpPr txBox="1">
                  <a:spLocks noRot="1" noChangeAspect="1" noMove="1" noResize="1" noEditPoints="1" noAdjustHandles="1" noChangeArrowheads="1" noChangeShapeType="1" noTextEdit="1"/>
                </p:cNvSpPr>
                <p:nvPr/>
              </p:nvSpPr>
              <p:spPr>
                <a:xfrm>
                  <a:off x="1009342" y="23472989"/>
                  <a:ext cx="14667895" cy="2673811"/>
                </a:xfrm>
                <a:prstGeom prst="rect">
                  <a:avLst/>
                </a:prstGeom>
                <a:blipFill rotWithShape="0">
                  <a:blip r:embed="rId5"/>
                  <a:stretch>
                    <a:fillRect l="-2826" t="-7506" b="-5077"/>
                  </a:stretch>
                </a:blipFill>
                <a:ln>
                  <a:noFill/>
                </a:ln>
              </p:spPr>
              <p:txBody>
                <a:bodyPr/>
                <a:lstStyle/>
                <a:p>
                  <a:r>
                    <a:rPr lang="en-US">
                      <a:noFill/>
                    </a:rPr>
                    <a:t> </a:t>
                  </a:r>
                </a:p>
              </p:txBody>
            </p:sp>
          </mc:Fallback>
        </mc:AlternateContent>
      </p:grpSp>
      <mc:AlternateContent xmlns:mc="http://schemas.openxmlformats.org/markup-compatibility/2006">
        <mc:Choice xmlns:a14="http://schemas.microsoft.com/office/drawing/2010/main" Requires="a14">
          <p:graphicFrame>
            <p:nvGraphicFramePr>
              <p:cNvPr id="24" name="Table 23"/>
              <p:cNvGraphicFramePr>
                <a:graphicFrameLocks noGrp="1"/>
              </p:cNvGraphicFramePr>
              <p:nvPr>
                <p:extLst>
                  <p:ext uri="{D42A27DB-BD31-4B8C-83A1-F6EECF244321}">
                    <p14:modId xmlns:p14="http://schemas.microsoft.com/office/powerpoint/2010/main" val="852559415"/>
                  </p:ext>
                </p:extLst>
              </p:nvPr>
            </p:nvGraphicFramePr>
            <p:xfrm>
              <a:off x="35484275" y="7886721"/>
              <a:ext cx="14711764" cy="6701220"/>
            </p:xfrm>
            <a:graphic>
              <a:graphicData uri="http://schemas.openxmlformats.org/drawingml/2006/table">
                <a:tbl>
                  <a:tblPr firstRow="1" firstCol="1" bandRow="1">
                    <a:tableStyleId>{5C22544A-7EE6-4342-B048-85BDC9FD1C3A}</a:tableStyleId>
                  </a:tblPr>
                  <a:tblGrid>
                    <a:gridCol w="2896191">
                      <a:extLst>
                        <a:ext uri="{9D8B030D-6E8A-4147-A177-3AD203B41FA5}">
                          <a16:colId xmlns:a16="http://schemas.microsoft.com/office/drawing/2014/main" xmlns="" val="3952994892"/>
                        </a:ext>
                      </a:extLst>
                    </a:gridCol>
                    <a:gridCol w="3190666">
                      <a:extLst>
                        <a:ext uri="{9D8B030D-6E8A-4147-A177-3AD203B41FA5}">
                          <a16:colId xmlns:a16="http://schemas.microsoft.com/office/drawing/2014/main" xmlns="" val="3229338919"/>
                        </a:ext>
                      </a:extLst>
                    </a:gridCol>
                    <a:gridCol w="762761">
                      <a:extLst>
                        <a:ext uri="{9D8B030D-6E8A-4147-A177-3AD203B41FA5}">
                          <a16:colId xmlns:a16="http://schemas.microsoft.com/office/drawing/2014/main" xmlns="" val="574743636"/>
                        </a:ext>
                      </a:extLst>
                    </a:gridCol>
                    <a:gridCol w="3317018">
                      <a:extLst>
                        <a:ext uri="{9D8B030D-6E8A-4147-A177-3AD203B41FA5}">
                          <a16:colId xmlns:a16="http://schemas.microsoft.com/office/drawing/2014/main" xmlns="" val="1903922256"/>
                        </a:ext>
                      </a:extLst>
                    </a:gridCol>
                    <a:gridCol w="685518">
                      <a:extLst>
                        <a:ext uri="{9D8B030D-6E8A-4147-A177-3AD203B41FA5}">
                          <a16:colId xmlns:a16="http://schemas.microsoft.com/office/drawing/2014/main" xmlns="" val="2024965943"/>
                        </a:ext>
                      </a:extLst>
                    </a:gridCol>
                    <a:gridCol w="3859610">
                      <a:extLst>
                        <a:ext uri="{9D8B030D-6E8A-4147-A177-3AD203B41FA5}">
                          <a16:colId xmlns:a16="http://schemas.microsoft.com/office/drawing/2014/main" xmlns="" val="2012802332"/>
                        </a:ext>
                      </a:extLst>
                    </a:gridCol>
                  </a:tblGrid>
                  <a:tr h="617424">
                    <a:tc gridSpan="6">
                      <a:txBody>
                        <a:bodyPr/>
                        <a:lstStyle/>
                        <a:p>
                          <a:pPr marL="0" marR="0">
                            <a:lnSpc>
                              <a:spcPct val="107000"/>
                            </a:lnSpc>
                            <a:spcBef>
                              <a:spcPts val="0"/>
                            </a:spcBef>
                            <a:spcAft>
                              <a:spcPts val="0"/>
                            </a:spcAft>
                          </a:pPr>
                          <a:r>
                            <a:rPr lang="en-US" sz="4400" dirty="0">
                              <a:effectLst/>
                            </a:rPr>
                            <a:t>Results Chart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302837075"/>
                      </a:ext>
                    </a:extLst>
                  </a:tr>
                  <a:tr h="505185">
                    <a:tc gridSpan="6">
                      <a:txBody>
                        <a:bodyPr/>
                        <a:lstStyle/>
                        <a:p>
                          <a:pPr marL="0" marR="0">
                            <a:lnSpc>
                              <a:spcPct val="107000"/>
                            </a:lnSpc>
                            <a:spcBef>
                              <a:spcPts val="0"/>
                            </a:spcBef>
                            <a:spcAft>
                              <a:spcPts val="0"/>
                            </a:spcAft>
                          </a:pPr>
                          <a:r>
                            <a:rPr lang="en-US" sz="3600" dirty="0">
                              <a:effectLst/>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11181860"/>
                      </a:ext>
                    </a:extLst>
                  </a:tr>
                  <a:tr h="898130">
                    <a:tc>
                      <a:txBody>
                        <a:bodyPr/>
                        <a:lstStyle/>
                        <a:p>
                          <a:pPr marL="0" marR="0">
                            <a:lnSpc>
                              <a:spcPct val="107000"/>
                            </a:lnSpc>
                            <a:spcBef>
                              <a:spcPts val="0"/>
                            </a:spcBef>
                            <a:spcAft>
                              <a:spcPts val="0"/>
                            </a:spcAft>
                          </a:pPr>
                          <a:r>
                            <a:rPr lang="en-US" sz="3600" dirty="0">
                              <a:effectLst/>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lnSpc>
                              <a:spcPct val="107000"/>
                            </a:lnSpc>
                            <a:spcBef>
                              <a:spcPts val="0"/>
                            </a:spcBef>
                            <a:spcAft>
                              <a:spcPts val="0"/>
                            </a:spcAft>
                          </a:pPr>
                          <a:r>
                            <a:rPr lang="en-US" sz="3200" dirty="0">
                              <a:effectLst/>
                            </a:rPr>
                            <a:t>Experimental Value </a:t>
                          </a:r>
                        </a:p>
                        <a:p>
                          <a:pPr marL="0" marR="0" algn="ctr">
                            <a:lnSpc>
                              <a:spcPct val="107000"/>
                            </a:lnSpc>
                            <a:spcBef>
                              <a:spcPts val="0"/>
                            </a:spcBef>
                            <a:spcAft>
                              <a:spcPts val="0"/>
                            </a:spcAft>
                          </a:pPr>
                          <a:r>
                            <a:rPr lang="en-US" sz="3200" dirty="0">
                              <a:effectLst/>
                            </a:rPr>
                            <a:t>(slope method)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Standard Error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Accepted Value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22070417"/>
                      </a:ext>
                    </a:extLst>
                  </a:tr>
                  <a:tr h="1164630">
                    <a:tc>
                      <a:txBody>
                        <a:bodyPr/>
                        <a:lstStyle/>
                        <a:p>
                          <a:pPr marL="0" marR="0">
                            <a:lnSpc>
                              <a:spcPct val="107000"/>
                            </a:lnSpc>
                            <a:spcBef>
                              <a:spcPts val="0"/>
                            </a:spcBef>
                            <a:spcAft>
                              <a:spcPts val="0"/>
                            </a:spcAft>
                          </a:pPr>
                          <a:r>
                            <a:rPr lang="en-US" sz="3600" dirty="0">
                              <a:effectLst/>
                            </a:rPr>
                            <a:t>Hubble Constant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3200">
                                    <a:effectLst/>
                                    <a:latin typeface="Cambria Math" panose="02040503050406030204" pitchFamily="18" charset="0"/>
                                  </a:rPr>
                                  <m:t>66</m:t>
                                </m:r>
                                <m:d>
                                  <m:dPr>
                                    <m:begChr m:val="["/>
                                    <m:endChr m:val="]"/>
                                    <m:ctrlPr>
                                      <a:rPr lang="en-US" sz="3200" i="1">
                                        <a:effectLst/>
                                        <a:latin typeface="Cambria Math" panose="02040503050406030204" pitchFamily="18" charset="0"/>
                                      </a:rPr>
                                    </m:ctrlPr>
                                  </m:dPr>
                                  <m:e>
                                    <m:f>
                                      <m:fPr>
                                        <m:ctrlPr>
                                          <a:rPr lang="en-US" sz="3200" i="1">
                                            <a:effectLst/>
                                            <a:latin typeface="Cambria Math" panose="02040503050406030204" pitchFamily="18" charset="0"/>
                                          </a:rPr>
                                        </m:ctrlPr>
                                      </m:fPr>
                                      <m:num>
                                        <m:f>
                                          <m:fPr>
                                            <m:ctrlPr>
                                              <a:rPr lang="en-US" sz="3200" i="1">
                                                <a:effectLst/>
                                                <a:latin typeface="Cambria Math" panose="02040503050406030204" pitchFamily="18" charset="0"/>
                                              </a:rPr>
                                            </m:ctrlPr>
                                          </m:fPr>
                                          <m:num>
                                            <m:r>
                                              <a:rPr lang="en-US" sz="3200">
                                                <a:effectLst/>
                                                <a:latin typeface="Cambria Math" panose="02040503050406030204" pitchFamily="18" charset="0"/>
                                              </a:rPr>
                                              <m:t>𝐾𝑚</m:t>
                                            </m:r>
                                          </m:num>
                                          <m:den>
                                            <m:r>
                                              <a:rPr lang="en-US" sz="3200">
                                                <a:effectLst/>
                                                <a:latin typeface="Cambria Math" panose="02040503050406030204" pitchFamily="18" charset="0"/>
                                              </a:rPr>
                                              <m:t>𝑠</m:t>
                                            </m:r>
                                          </m:den>
                                        </m:f>
                                      </m:num>
                                      <m:den>
                                        <m:r>
                                          <a:rPr lang="en-US" sz="3200">
                                            <a:effectLst/>
                                            <a:latin typeface="Cambria Math" panose="02040503050406030204" pitchFamily="18" charset="0"/>
                                          </a:rPr>
                                          <m:t>𝑀𝑃𝑐</m:t>
                                        </m:r>
                                      </m:den>
                                    </m:f>
                                  </m:e>
                                </m:d>
                              </m:oMath>
                            </m:oMathPara>
                          </a14:m>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3200">
                                    <a:effectLst/>
                                    <a:latin typeface="Cambria Math" panose="02040503050406030204" pitchFamily="18" charset="0"/>
                                  </a:rPr>
                                  <m:t>4</m:t>
                                </m:r>
                                <m:d>
                                  <m:dPr>
                                    <m:begChr m:val="["/>
                                    <m:endChr m:val="]"/>
                                    <m:ctrlPr>
                                      <a:rPr lang="en-US" sz="3200" i="1">
                                        <a:effectLst/>
                                        <a:latin typeface="Cambria Math" panose="02040503050406030204" pitchFamily="18" charset="0"/>
                                      </a:rPr>
                                    </m:ctrlPr>
                                  </m:dPr>
                                  <m:e>
                                    <m:f>
                                      <m:fPr>
                                        <m:ctrlPr>
                                          <a:rPr lang="en-US" sz="3200" i="1">
                                            <a:effectLst/>
                                            <a:latin typeface="Cambria Math" panose="02040503050406030204" pitchFamily="18" charset="0"/>
                                          </a:rPr>
                                        </m:ctrlPr>
                                      </m:fPr>
                                      <m:num>
                                        <m:f>
                                          <m:fPr>
                                            <m:ctrlPr>
                                              <a:rPr lang="en-US" sz="3200" i="1">
                                                <a:effectLst/>
                                                <a:latin typeface="Cambria Math" panose="02040503050406030204" pitchFamily="18" charset="0"/>
                                              </a:rPr>
                                            </m:ctrlPr>
                                          </m:fPr>
                                          <m:num>
                                            <m:r>
                                              <a:rPr lang="en-US" sz="3200">
                                                <a:effectLst/>
                                                <a:latin typeface="Cambria Math" panose="02040503050406030204" pitchFamily="18" charset="0"/>
                                              </a:rPr>
                                              <m:t>𝐾𝑚</m:t>
                                            </m:r>
                                          </m:num>
                                          <m:den>
                                            <m:r>
                                              <a:rPr lang="en-US" sz="3200">
                                                <a:effectLst/>
                                                <a:latin typeface="Cambria Math" panose="02040503050406030204" pitchFamily="18" charset="0"/>
                                              </a:rPr>
                                              <m:t>𝑠</m:t>
                                            </m:r>
                                          </m:den>
                                        </m:f>
                                      </m:num>
                                      <m:den>
                                        <m:r>
                                          <a:rPr lang="en-US" sz="3200">
                                            <a:effectLst/>
                                            <a:latin typeface="Cambria Math" panose="02040503050406030204" pitchFamily="18" charset="0"/>
                                          </a:rPr>
                                          <m:t>𝑀𝑃𝑐</m:t>
                                        </m:r>
                                      </m:den>
                                    </m:f>
                                  </m:e>
                                </m:d>
                              </m:oMath>
                            </m:oMathPara>
                          </a14:m>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d>
                                  <m:dPr>
                                    <m:ctrlPr>
                                      <a:rPr lang="en-US" sz="3200" i="1" smtClean="0">
                                        <a:effectLst/>
                                        <a:latin typeface="Cambria Math" panose="02040503050406030204" pitchFamily="18" charset="0"/>
                                      </a:rPr>
                                    </m:ctrlPr>
                                  </m:dPr>
                                  <m:e>
                                    <m:r>
                                      <a:rPr lang="en-US" sz="3200">
                                        <a:effectLst/>
                                        <a:latin typeface="Cambria Math" panose="02040503050406030204" pitchFamily="18" charset="0"/>
                                      </a:rPr>
                                      <m:t>7</m:t>
                                    </m:r>
                                    <m:r>
                                      <a:rPr lang="en-US" sz="3200" b="0" i="0" smtClean="0">
                                        <a:effectLst/>
                                        <a:latin typeface="Cambria Math" panose="02040503050406030204" pitchFamily="18" charset="0"/>
                                      </a:rPr>
                                      <m:t>0</m:t>
                                    </m:r>
                                    <m:r>
                                      <a:rPr lang="en-US" sz="3200">
                                        <a:effectLst/>
                                        <a:latin typeface="Cambria Math" panose="02040503050406030204" pitchFamily="18" charset="0"/>
                                      </a:rPr>
                                      <m:t>±7</m:t>
                                    </m:r>
                                  </m:e>
                                </m:d>
                                <m:d>
                                  <m:dPr>
                                    <m:begChr m:val="["/>
                                    <m:endChr m:val="]"/>
                                    <m:ctrlPr>
                                      <a:rPr lang="en-US" sz="3200" i="1">
                                        <a:effectLst/>
                                        <a:latin typeface="Cambria Math" panose="02040503050406030204" pitchFamily="18" charset="0"/>
                                      </a:rPr>
                                    </m:ctrlPr>
                                  </m:dPr>
                                  <m:e>
                                    <m:f>
                                      <m:fPr>
                                        <m:ctrlPr>
                                          <a:rPr lang="en-US" sz="3200" i="1">
                                            <a:effectLst/>
                                            <a:latin typeface="Cambria Math" panose="02040503050406030204" pitchFamily="18" charset="0"/>
                                          </a:rPr>
                                        </m:ctrlPr>
                                      </m:fPr>
                                      <m:num>
                                        <m:f>
                                          <m:fPr>
                                            <m:ctrlPr>
                                              <a:rPr lang="en-US" sz="3200" i="1">
                                                <a:effectLst/>
                                                <a:latin typeface="Cambria Math" panose="02040503050406030204" pitchFamily="18" charset="0"/>
                                              </a:rPr>
                                            </m:ctrlPr>
                                          </m:fPr>
                                          <m:num>
                                            <m:r>
                                              <a:rPr lang="en-US" sz="3200">
                                                <a:effectLst/>
                                                <a:latin typeface="Cambria Math" panose="02040503050406030204" pitchFamily="18" charset="0"/>
                                              </a:rPr>
                                              <m:t>𝐾𝑚</m:t>
                                            </m:r>
                                          </m:num>
                                          <m:den>
                                            <m:r>
                                              <a:rPr lang="en-US" sz="3200">
                                                <a:effectLst/>
                                                <a:latin typeface="Cambria Math" panose="02040503050406030204" pitchFamily="18" charset="0"/>
                                              </a:rPr>
                                              <m:t>𝑠</m:t>
                                            </m:r>
                                          </m:den>
                                        </m:f>
                                      </m:num>
                                      <m:den>
                                        <m:r>
                                          <a:rPr lang="en-US" sz="3200">
                                            <a:effectLst/>
                                            <a:latin typeface="Cambria Math" panose="02040503050406030204" pitchFamily="18" charset="0"/>
                                          </a:rPr>
                                          <m:t>𝑀𝑃𝑐</m:t>
                                        </m:r>
                                      </m:den>
                                    </m:f>
                                  </m:e>
                                </m:d>
                              </m:oMath>
                            </m:oMathPara>
                          </a14:m>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8996132"/>
                      </a:ext>
                    </a:extLst>
                  </a:tr>
                  <a:tr h="1010369">
                    <a:tc>
                      <a:txBody>
                        <a:bodyPr/>
                        <a:lstStyle/>
                        <a:p>
                          <a:pPr marL="0" marR="0">
                            <a:lnSpc>
                              <a:spcPct val="107000"/>
                            </a:lnSpc>
                            <a:spcBef>
                              <a:spcPts val="0"/>
                            </a:spcBef>
                            <a:spcAft>
                              <a:spcPts val="0"/>
                            </a:spcAft>
                          </a:pPr>
                          <a:r>
                            <a:rPr lang="en-US" sz="3600">
                              <a:effectLst/>
                            </a:rPr>
                            <a:t>Age of Universe</a:t>
                          </a:r>
                          <a:endParaRPr lang="en-US"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3200">
                                    <a:effectLst/>
                                    <a:latin typeface="Cambria Math" panose="02040503050406030204" pitchFamily="18" charset="0"/>
                                  </a:rPr>
                                  <m:t>14.7</m:t>
                                </m:r>
                                <m:r>
                                  <a:rPr lang="en-US" sz="3200">
                                    <a:effectLst/>
                                    <a:latin typeface="Cambria Math" panose="02040503050406030204" pitchFamily="18" charset="0"/>
                                  </a:rPr>
                                  <m:t>𝑏𝑖𝑙𝑙𝑖𝑜𝑛</m:t>
                                </m:r>
                                <m:r>
                                  <a:rPr lang="en-US" sz="3200">
                                    <a:effectLst/>
                                    <a:latin typeface="Cambria Math" panose="02040503050406030204" pitchFamily="18" charset="0"/>
                                  </a:rPr>
                                  <m:t> </m:t>
                                </m:r>
                                <m:r>
                                  <a:rPr lang="en-US" sz="3200">
                                    <a:effectLst/>
                                    <a:latin typeface="Cambria Math" panose="02040503050406030204" pitchFamily="18" charset="0"/>
                                  </a:rPr>
                                  <m:t>𝑦𝑒𝑎𝑟𝑠</m:t>
                                </m:r>
                              </m:oMath>
                            </m:oMathPara>
                          </a14:m>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3200">
                                    <a:effectLst/>
                                    <a:latin typeface="Cambria Math" panose="02040503050406030204" pitchFamily="18" charset="0"/>
                                  </a:rPr>
                                  <m:t>3.3 </m:t>
                                </m:r>
                                <m:r>
                                  <a:rPr lang="en-US" sz="3200">
                                    <a:effectLst/>
                                    <a:latin typeface="Cambria Math" panose="02040503050406030204" pitchFamily="18" charset="0"/>
                                  </a:rPr>
                                  <m:t>𝑏𝑖𝑙𝑙𝑖𝑜𝑛</m:t>
                                </m:r>
                                <m:r>
                                  <a:rPr lang="en-US" sz="3200">
                                    <a:effectLst/>
                                    <a:latin typeface="Cambria Math" panose="02040503050406030204" pitchFamily="18" charset="0"/>
                                  </a:rPr>
                                  <m:t> </m:t>
                                </m:r>
                                <m:r>
                                  <a:rPr lang="en-US" sz="3200">
                                    <a:effectLst/>
                                    <a:latin typeface="Cambria Math" panose="02040503050406030204" pitchFamily="18" charset="0"/>
                                  </a:rPr>
                                  <m:t>𝑦𝑒𝑎𝑟𝑠</m:t>
                                </m:r>
                              </m:oMath>
                            </m:oMathPara>
                          </a14:m>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13.7 billion years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30360194"/>
                      </a:ext>
                    </a:extLst>
                  </a:tr>
                  <a:tr h="449065">
                    <a:tc gridSpan="6">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747986641"/>
                      </a:ext>
                    </a:extLst>
                  </a:tr>
                  <a:tr h="449065">
                    <a:tc gridSpan="2">
                      <a:txBody>
                        <a:bodyPr/>
                        <a:lstStyle/>
                        <a:p>
                          <a:pPr marL="0" marR="0">
                            <a:lnSpc>
                              <a:spcPct val="107000"/>
                            </a:lnSpc>
                            <a:spcBef>
                              <a:spcPts val="0"/>
                            </a:spcBef>
                            <a:spcAft>
                              <a:spcPts val="0"/>
                            </a:spcAft>
                          </a:pPr>
                          <a:r>
                            <a:rPr lang="en-US" sz="3200">
                              <a:effectLst/>
                            </a:rPr>
                            <a:t>Approximate Age of Our Sun</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nSpc>
                              <a:spcPct val="107000"/>
                            </a:lnSpc>
                            <a:spcBef>
                              <a:spcPts val="0"/>
                            </a:spcBef>
                            <a:spcAft>
                              <a:spcPts val="0"/>
                            </a:spcAft>
                          </a:pPr>
                          <a:r>
                            <a:rPr lang="en-US" sz="3200" dirty="0">
                              <a:effectLst/>
                            </a:rPr>
                            <a:t>5 </a:t>
                          </a:r>
                          <a14:m>
                            <m:oMath xmlns:m="http://schemas.openxmlformats.org/officeDocument/2006/math">
                              <m:r>
                                <a:rPr lang="en-US" sz="3200">
                                  <a:effectLst/>
                                  <a:latin typeface="Cambria Math" panose="02040503050406030204" pitchFamily="18" charset="0"/>
                                </a:rPr>
                                <m:t>𝑏𝑖𝑙𝑙𝑖𝑜𝑛</m:t>
                              </m:r>
                              <m:r>
                                <a:rPr lang="en-US" sz="3200">
                                  <a:effectLst/>
                                  <a:latin typeface="Cambria Math" panose="02040503050406030204" pitchFamily="18" charset="0"/>
                                </a:rPr>
                                <m:t> </m:t>
                              </m:r>
                              <m:r>
                                <a:rPr lang="en-US" sz="3200">
                                  <a:effectLst/>
                                  <a:latin typeface="Cambria Math" panose="02040503050406030204" pitchFamily="18" charset="0"/>
                                </a:rPr>
                                <m:t>𝑦𝑒𝑎𝑟𝑠</m:t>
                              </m:r>
                            </m:oMath>
                          </a14:m>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0881964"/>
                      </a:ext>
                    </a:extLst>
                  </a:tr>
                  <a:tr h="449065">
                    <a:tc gridSpan="2">
                      <a:txBody>
                        <a:bodyPr/>
                        <a:lstStyle/>
                        <a:p>
                          <a:pPr marL="0" marR="0">
                            <a:lnSpc>
                              <a:spcPct val="107000"/>
                            </a:lnSpc>
                            <a:spcBef>
                              <a:spcPts val="0"/>
                            </a:spcBef>
                            <a:spcAft>
                              <a:spcPts val="0"/>
                            </a:spcAft>
                          </a:pPr>
                          <a:r>
                            <a:rPr lang="en-US" sz="3200" dirty="0">
                              <a:effectLst/>
                            </a:rPr>
                            <a:t>Estimated Age of the Oldest Stars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nSpc>
                              <a:spcPct val="107000"/>
                            </a:lnSpc>
                            <a:spcBef>
                              <a:spcPts val="0"/>
                            </a:spcBef>
                            <a:spcAft>
                              <a:spcPts val="0"/>
                            </a:spcAft>
                          </a:pPr>
                          <a:r>
                            <a:rPr lang="en-US" sz="3200" dirty="0">
                              <a:effectLst/>
                            </a:rPr>
                            <a:t>12.5 </a:t>
                          </a:r>
                          <a14:m>
                            <m:oMath xmlns:m="http://schemas.openxmlformats.org/officeDocument/2006/math">
                              <m:r>
                                <a:rPr lang="en-US" sz="3200">
                                  <a:effectLst/>
                                  <a:latin typeface="Cambria Math" panose="02040503050406030204" pitchFamily="18" charset="0"/>
                                </a:rPr>
                                <m:t>𝑏𝑖𝑙𝑙𝑖𝑜𝑛</m:t>
                              </m:r>
                              <m:r>
                                <a:rPr lang="en-US" sz="3200">
                                  <a:effectLst/>
                                  <a:latin typeface="Cambria Math" panose="02040503050406030204" pitchFamily="18" charset="0"/>
                                </a:rPr>
                                <m:t> </m:t>
                              </m:r>
                              <m:r>
                                <a:rPr lang="en-US" sz="3200">
                                  <a:effectLst/>
                                  <a:latin typeface="Cambria Math" panose="02040503050406030204" pitchFamily="18" charset="0"/>
                                </a:rPr>
                                <m:t>𝑦𝑒𝑎𝑟𝑠</m:t>
                              </m:r>
                            </m:oMath>
                          </a14:m>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59063853"/>
                      </a:ext>
                    </a:extLst>
                  </a:tr>
                  <a:tr h="392891">
                    <a:tc gridSpan="6">
                      <a:txBody>
                        <a:bodyPr/>
                        <a:lstStyle/>
                        <a:p>
                          <a:pPr marL="0" marR="0">
                            <a:lnSpc>
                              <a:spcPct val="107000"/>
                            </a:lnSpc>
                            <a:spcBef>
                              <a:spcPts val="0"/>
                            </a:spcBef>
                            <a:spcAft>
                              <a:spcPts val="0"/>
                            </a:spcAft>
                          </a:pPr>
                          <a:r>
                            <a:rPr lang="en-US" sz="2800" b="1" kern="1200" dirty="0" smtClean="0">
                              <a:solidFill>
                                <a:schemeClr val="tx1"/>
                              </a:solidFill>
                              <a:effectLst/>
                              <a:latin typeface="+mn-lt"/>
                              <a:ea typeface="+mn-ea"/>
                              <a:cs typeface="+mn-cs"/>
                            </a:rPr>
                            <a:t>Document Name: Hubble_Lab.docx, </a:t>
                          </a:r>
                          <a:r>
                            <a:rPr lang="en-US" sz="2800" b="1" kern="1200" dirty="0" err="1" smtClean="0">
                              <a:solidFill>
                                <a:schemeClr val="tx1"/>
                              </a:solidFill>
                              <a:effectLst/>
                              <a:latin typeface="+mn-lt"/>
                              <a:ea typeface="+mn-ea"/>
                              <a:cs typeface="+mn-cs"/>
                            </a:rPr>
                            <a:t>Hubble_Lab.excel</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hMerge="1">
                      <a:txBody>
                        <a:bodyPr/>
                        <a:lstStyle/>
                        <a:p>
                          <a:endParaRPr lang="en-US"/>
                        </a:p>
                      </a:txBody>
                      <a:tcPr/>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42978253"/>
                      </a:ext>
                    </a:extLst>
                  </a:tr>
                </a:tbl>
              </a:graphicData>
            </a:graphic>
          </p:graphicFrame>
        </mc:Choice>
        <mc:Fallback>
          <p:graphicFrame>
            <p:nvGraphicFramePr>
              <p:cNvPr id="24" name="Table 23"/>
              <p:cNvGraphicFramePr>
                <a:graphicFrameLocks noGrp="1"/>
              </p:cNvGraphicFramePr>
              <p:nvPr>
                <p:extLst>
                  <p:ext uri="{D42A27DB-BD31-4B8C-83A1-F6EECF244321}">
                    <p14:modId xmlns:p14="http://schemas.microsoft.com/office/powerpoint/2010/main" val="852559415"/>
                  </p:ext>
                </p:extLst>
              </p:nvPr>
            </p:nvGraphicFramePr>
            <p:xfrm>
              <a:off x="35484275" y="7886721"/>
              <a:ext cx="14711764" cy="6701220"/>
            </p:xfrm>
            <a:graphic>
              <a:graphicData uri="http://schemas.openxmlformats.org/drawingml/2006/table">
                <a:tbl>
                  <a:tblPr firstRow="1" firstCol="1" bandRow="1">
                    <a:tableStyleId>{5C22544A-7EE6-4342-B048-85BDC9FD1C3A}</a:tableStyleId>
                  </a:tblPr>
                  <a:tblGrid>
                    <a:gridCol w="2896191">
                      <a:extLst>
                        <a:ext uri="{9D8B030D-6E8A-4147-A177-3AD203B41FA5}">
                          <a16:colId xmlns:a16="http://schemas.microsoft.com/office/drawing/2014/main" xmlns:a14="http://schemas.microsoft.com/office/drawing/2010/main" xmlns="" val="3952994892"/>
                        </a:ext>
                      </a:extLst>
                    </a:gridCol>
                    <a:gridCol w="3190666">
                      <a:extLst>
                        <a:ext uri="{9D8B030D-6E8A-4147-A177-3AD203B41FA5}">
                          <a16:colId xmlns:a16="http://schemas.microsoft.com/office/drawing/2014/main" xmlns:a14="http://schemas.microsoft.com/office/drawing/2010/main" xmlns="" val="3229338919"/>
                        </a:ext>
                      </a:extLst>
                    </a:gridCol>
                    <a:gridCol w="762761">
                      <a:extLst>
                        <a:ext uri="{9D8B030D-6E8A-4147-A177-3AD203B41FA5}">
                          <a16:colId xmlns:a16="http://schemas.microsoft.com/office/drawing/2014/main" xmlns:a14="http://schemas.microsoft.com/office/drawing/2010/main" xmlns="" val="574743636"/>
                        </a:ext>
                      </a:extLst>
                    </a:gridCol>
                    <a:gridCol w="3317018">
                      <a:extLst>
                        <a:ext uri="{9D8B030D-6E8A-4147-A177-3AD203B41FA5}">
                          <a16:colId xmlns:a16="http://schemas.microsoft.com/office/drawing/2014/main" xmlns:a14="http://schemas.microsoft.com/office/drawing/2010/main" xmlns="" val="1903922256"/>
                        </a:ext>
                      </a:extLst>
                    </a:gridCol>
                    <a:gridCol w="685518">
                      <a:extLst>
                        <a:ext uri="{9D8B030D-6E8A-4147-A177-3AD203B41FA5}">
                          <a16:colId xmlns:a16="http://schemas.microsoft.com/office/drawing/2014/main" xmlns:a14="http://schemas.microsoft.com/office/drawing/2010/main" xmlns="" val="2024965943"/>
                        </a:ext>
                      </a:extLst>
                    </a:gridCol>
                    <a:gridCol w="3859610">
                      <a:extLst>
                        <a:ext uri="{9D8B030D-6E8A-4147-A177-3AD203B41FA5}">
                          <a16:colId xmlns:a16="http://schemas.microsoft.com/office/drawing/2014/main" xmlns:a14="http://schemas.microsoft.com/office/drawing/2010/main" xmlns="" val="2012802332"/>
                        </a:ext>
                      </a:extLst>
                    </a:gridCol>
                  </a:tblGrid>
                  <a:tr h="685673">
                    <a:tc gridSpan="6">
                      <a:txBody>
                        <a:bodyPr/>
                        <a:lstStyle/>
                        <a:p>
                          <a:pPr marL="0" marR="0">
                            <a:lnSpc>
                              <a:spcPct val="107000"/>
                            </a:lnSpc>
                            <a:spcBef>
                              <a:spcPts val="0"/>
                            </a:spcBef>
                            <a:spcAft>
                              <a:spcPts val="0"/>
                            </a:spcAft>
                          </a:pPr>
                          <a:r>
                            <a:rPr lang="en-US" sz="4400" dirty="0">
                              <a:effectLst/>
                            </a:rPr>
                            <a:t>Results Chart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a14="http://schemas.microsoft.com/office/drawing/2010/main" xmlns="" val="3302837075"/>
                      </a:ext>
                    </a:extLst>
                  </a:tr>
                  <a:tr h="561023">
                    <a:tc gridSpan="6">
                      <a:txBody>
                        <a:bodyPr/>
                        <a:lstStyle/>
                        <a:p>
                          <a:pPr marL="0" marR="0">
                            <a:lnSpc>
                              <a:spcPct val="107000"/>
                            </a:lnSpc>
                            <a:spcBef>
                              <a:spcPts val="0"/>
                            </a:spcBef>
                            <a:spcAft>
                              <a:spcPts val="0"/>
                            </a:spcAft>
                          </a:pPr>
                          <a:r>
                            <a:rPr lang="en-US" sz="3600" dirty="0">
                              <a:effectLst/>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a14="http://schemas.microsoft.com/office/drawing/2010/main" xmlns="" val="311181860"/>
                      </a:ext>
                    </a:extLst>
                  </a:tr>
                  <a:tr h="1020572">
                    <a:tc>
                      <a:txBody>
                        <a:bodyPr/>
                        <a:lstStyle/>
                        <a:p>
                          <a:pPr marL="0" marR="0">
                            <a:lnSpc>
                              <a:spcPct val="107000"/>
                            </a:lnSpc>
                            <a:spcBef>
                              <a:spcPts val="0"/>
                            </a:spcBef>
                            <a:spcAft>
                              <a:spcPts val="0"/>
                            </a:spcAft>
                          </a:pPr>
                          <a:r>
                            <a:rPr lang="en-US" sz="3600" dirty="0">
                              <a:effectLst/>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lnSpc>
                              <a:spcPct val="107000"/>
                            </a:lnSpc>
                            <a:spcBef>
                              <a:spcPts val="0"/>
                            </a:spcBef>
                            <a:spcAft>
                              <a:spcPts val="0"/>
                            </a:spcAft>
                          </a:pPr>
                          <a:r>
                            <a:rPr lang="en-US" sz="3200" dirty="0">
                              <a:effectLst/>
                            </a:rPr>
                            <a:t>Experimental Value </a:t>
                          </a:r>
                        </a:p>
                        <a:p>
                          <a:pPr marL="0" marR="0" algn="ctr">
                            <a:lnSpc>
                              <a:spcPct val="107000"/>
                            </a:lnSpc>
                            <a:spcBef>
                              <a:spcPts val="0"/>
                            </a:spcBef>
                            <a:spcAft>
                              <a:spcPts val="0"/>
                            </a:spcAft>
                          </a:pPr>
                          <a:r>
                            <a:rPr lang="en-US" sz="3200" dirty="0">
                              <a:effectLst/>
                            </a:rPr>
                            <a:t>(slope method)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Standard Error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Accepted Value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822070417"/>
                      </a:ext>
                    </a:extLst>
                  </a:tr>
                  <a:tr h="1353376">
                    <a:tc>
                      <a:txBody>
                        <a:bodyPr/>
                        <a:lstStyle/>
                        <a:p>
                          <a:pPr marL="0" marR="0">
                            <a:lnSpc>
                              <a:spcPct val="107000"/>
                            </a:lnSpc>
                            <a:spcBef>
                              <a:spcPts val="0"/>
                            </a:spcBef>
                            <a:spcAft>
                              <a:spcPts val="0"/>
                            </a:spcAft>
                          </a:pPr>
                          <a:r>
                            <a:rPr lang="en-US" sz="3600" dirty="0">
                              <a:effectLst/>
                            </a:rPr>
                            <a:t>Hubble Constant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endParaRPr lang="en-US"/>
                        </a:p>
                      </a:txBody>
                      <a:tcPr marL="68580" marR="68580" marT="0" marB="0">
                        <a:blipFill rotWithShape="0">
                          <a:blip r:embed="rId6"/>
                          <a:stretch>
                            <a:fillRect l="-73344" t="-179279" r="-199538" b="-243694"/>
                          </a:stretch>
                        </a:blipFill>
                      </a:tcPr>
                    </a:tc>
                    <a:tc hMerge="1">
                      <a:txBody>
                        <a:bodyPr/>
                        <a:lstStyle/>
                        <a:p>
                          <a:pPr marL="0" marR="0">
                            <a:lnSpc>
                              <a:spcPct val="107000"/>
                            </a:lnSpc>
                            <a:spcBef>
                              <a:spcPts val="0"/>
                            </a:spcBef>
                            <a:spcAft>
                              <a:spcPts val="0"/>
                            </a:spcAft>
                          </a:pPr>
                          <a:endParaRPr lang="en-US"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6"/>
                          <a:stretch>
                            <a:fillRect l="-206422" t="-179279" r="-137615" b="-243694"/>
                          </a:stretch>
                        </a:blipFill>
                      </a:tcPr>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6"/>
                          <a:stretch>
                            <a:fillRect l="-281073" t="-179279" r="-631" b="-243694"/>
                          </a:stretch>
                        </a:blipFill>
                      </a:tcPr>
                    </a:tc>
                    <a:extLst>
                      <a:ext uri="{0D108BD9-81ED-4DB2-BD59-A6C34878D82A}">
                        <a16:rowId xmlns:a16="http://schemas.microsoft.com/office/drawing/2014/main" xmlns:a14="http://schemas.microsoft.com/office/drawing/2010/main" xmlns="" val="378996132"/>
                      </a:ext>
                    </a:extLst>
                  </a:tr>
                  <a:tr h="1148080">
                    <a:tc>
                      <a:txBody>
                        <a:bodyPr/>
                        <a:lstStyle/>
                        <a:p>
                          <a:pPr marL="0" marR="0">
                            <a:lnSpc>
                              <a:spcPct val="107000"/>
                            </a:lnSpc>
                            <a:spcBef>
                              <a:spcPts val="0"/>
                            </a:spcBef>
                            <a:spcAft>
                              <a:spcPts val="0"/>
                            </a:spcAft>
                          </a:pPr>
                          <a:r>
                            <a:rPr lang="en-US" sz="3600">
                              <a:effectLst/>
                            </a:rPr>
                            <a:t>Age of Universe</a:t>
                          </a:r>
                          <a:endParaRPr lang="en-US"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endParaRPr lang="en-US"/>
                        </a:p>
                      </a:txBody>
                      <a:tcPr marL="68580" marR="68580" marT="0" marB="0">
                        <a:blipFill rotWithShape="0">
                          <a:blip r:embed="rId6"/>
                          <a:stretch>
                            <a:fillRect l="-73344" t="-329787" r="-199538" b="-187766"/>
                          </a:stretch>
                        </a:blipFill>
                      </a:tcPr>
                    </a:tc>
                    <a:tc hMerge="1">
                      <a:txBody>
                        <a:bodyPr/>
                        <a:lstStyle/>
                        <a:p>
                          <a:pPr marL="0" marR="0">
                            <a:lnSpc>
                              <a:spcPct val="107000"/>
                            </a:lnSpc>
                            <a:spcBef>
                              <a:spcPts val="0"/>
                            </a:spcBef>
                            <a:spcAft>
                              <a:spcPts val="0"/>
                            </a:spcAft>
                          </a:pPr>
                          <a:endParaRPr lang="en-US"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6"/>
                          <a:stretch>
                            <a:fillRect l="-206422" t="-329787" r="-137615" b="-187766"/>
                          </a:stretch>
                        </a:blipFill>
                      </a:tcPr>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13.7 billion years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3730360194"/>
                      </a:ext>
                    </a:extLst>
                  </a:tr>
                  <a:tr h="498729">
                    <a:tc gridSpan="6">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a14="http://schemas.microsoft.com/office/drawing/2010/main" xmlns="" val="2747986641"/>
                      </a:ext>
                    </a:extLst>
                  </a:tr>
                  <a:tr h="498729">
                    <a:tc gridSpan="2">
                      <a:txBody>
                        <a:bodyPr/>
                        <a:lstStyle/>
                        <a:p>
                          <a:pPr marL="0" marR="0">
                            <a:lnSpc>
                              <a:spcPct val="107000"/>
                            </a:lnSpc>
                            <a:spcBef>
                              <a:spcPts val="0"/>
                            </a:spcBef>
                            <a:spcAft>
                              <a:spcPts val="0"/>
                            </a:spcAft>
                          </a:pPr>
                          <a:r>
                            <a:rPr lang="en-US" sz="3200">
                              <a:effectLst/>
                            </a:rPr>
                            <a:t>Approximate Age of Our Sun</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endParaRPr lang="en-US"/>
                        </a:p>
                      </a:txBody>
                      <a:tcPr marL="68580" marR="68580" marT="0" marB="0">
                        <a:blipFill rotWithShape="0">
                          <a:blip r:embed="rId6"/>
                          <a:stretch>
                            <a:fillRect l="-149254" t="-1085366" r="-111940" b="-230488"/>
                          </a:stretch>
                        </a:blipFill>
                      </a:tcPr>
                    </a:tc>
                    <a:tc hMerge="1">
                      <a:txBody>
                        <a:bodyPr/>
                        <a:lstStyle/>
                        <a:p>
                          <a:endParaRPr lang="en-US"/>
                        </a:p>
                      </a:txBody>
                      <a:tcPr/>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320881964"/>
                      </a:ext>
                    </a:extLst>
                  </a:tr>
                  <a:tr h="498729">
                    <a:tc gridSpan="2">
                      <a:txBody>
                        <a:bodyPr/>
                        <a:lstStyle/>
                        <a:p>
                          <a:pPr marL="0" marR="0">
                            <a:lnSpc>
                              <a:spcPct val="107000"/>
                            </a:lnSpc>
                            <a:spcBef>
                              <a:spcPts val="0"/>
                            </a:spcBef>
                            <a:spcAft>
                              <a:spcPts val="0"/>
                            </a:spcAft>
                          </a:pPr>
                          <a:r>
                            <a:rPr lang="en-US" sz="3200" dirty="0">
                              <a:effectLst/>
                            </a:rPr>
                            <a:t>Estimated Age of the Oldest Stars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endParaRPr lang="en-US"/>
                        </a:p>
                      </a:txBody>
                      <a:tcPr marL="68580" marR="68580" marT="0" marB="0">
                        <a:blipFill rotWithShape="0">
                          <a:blip r:embed="rId6"/>
                          <a:stretch>
                            <a:fillRect l="-149254" t="-1185366" r="-111940" b="-130488"/>
                          </a:stretch>
                        </a:blipFill>
                      </a:tcPr>
                    </a:tc>
                    <a:tc hMerge="1">
                      <a:txBody>
                        <a:bodyPr/>
                        <a:lstStyle/>
                        <a:p>
                          <a:endParaRPr lang="en-US"/>
                        </a:p>
                      </a:txBody>
                      <a:tcPr/>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3159063853"/>
                      </a:ext>
                    </a:extLst>
                  </a:tr>
                  <a:tr h="436309">
                    <a:tc gridSpan="6">
                      <a:txBody>
                        <a:bodyPr/>
                        <a:lstStyle/>
                        <a:p>
                          <a:pPr marL="0" marR="0">
                            <a:lnSpc>
                              <a:spcPct val="107000"/>
                            </a:lnSpc>
                            <a:spcBef>
                              <a:spcPts val="0"/>
                            </a:spcBef>
                            <a:spcAft>
                              <a:spcPts val="0"/>
                            </a:spcAft>
                          </a:pPr>
                          <a:r>
                            <a:rPr lang="en-US" sz="2800" b="1" kern="1200" dirty="0" smtClean="0">
                              <a:solidFill>
                                <a:schemeClr val="tx1"/>
                              </a:solidFill>
                              <a:effectLst/>
                              <a:latin typeface="+mn-lt"/>
                              <a:ea typeface="+mn-ea"/>
                              <a:cs typeface="+mn-cs"/>
                            </a:rPr>
                            <a:t>Document Name: Hubble_Lab.docx, </a:t>
                          </a:r>
                          <a:r>
                            <a:rPr lang="en-US" sz="2800" b="1" kern="1200" dirty="0" err="1" smtClean="0">
                              <a:solidFill>
                                <a:schemeClr val="tx1"/>
                              </a:solidFill>
                              <a:effectLst/>
                              <a:latin typeface="+mn-lt"/>
                              <a:ea typeface="+mn-ea"/>
                              <a:cs typeface="+mn-cs"/>
                            </a:rPr>
                            <a:t>Hubble_Lab.excel</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hMerge="1">
                      <a:txBody>
                        <a:bodyPr/>
                        <a:lstStyle/>
                        <a:p>
                          <a:endParaRPr lang="en-US"/>
                        </a:p>
                      </a:txBody>
                      <a:tcPr/>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1942978253"/>
                      </a:ext>
                    </a:extLst>
                  </a:tr>
                </a:tbl>
              </a:graphicData>
            </a:graphic>
          </p:graphicFrame>
        </mc:Fallback>
      </mc:AlternateContent>
      <p:grpSp>
        <p:nvGrpSpPr>
          <p:cNvPr id="29" name="Group 28"/>
          <p:cNvGrpSpPr/>
          <p:nvPr/>
        </p:nvGrpSpPr>
        <p:grpSpPr>
          <a:xfrm>
            <a:off x="35205036" y="6534174"/>
            <a:ext cx="15056126" cy="16494314"/>
            <a:chOff x="35196411" y="6755404"/>
            <a:chExt cx="15069067" cy="14567031"/>
          </a:xfrm>
        </p:grpSpPr>
        <p:sp>
          <p:nvSpPr>
            <p:cNvPr id="25" name="Rectangle 24"/>
            <p:cNvSpPr/>
            <p:nvPr/>
          </p:nvSpPr>
          <p:spPr>
            <a:xfrm>
              <a:off x="35196411" y="6755404"/>
              <a:ext cx="15030967" cy="14567031"/>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sp>
          <p:nvSpPr>
            <p:cNvPr id="26" name="TextBox 25"/>
            <p:cNvSpPr txBox="1"/>
            <p:nvPr/>
          </p:nvSpPr>
          <p:spPr>
            <a:xfrm>
              <a:off x="35597583" y="6893481"/>
              <a:ext cx="14667895" cy="2875379"/>
            </a:xfrm>
            <a:prstGeom prst="rect">
              <a:avLst/>
            </a:prstGeom>
            <a:noFill/>
            <a:ln>
              <a:noFill/>
            </a:ln>
          </p:spPr>
          <p:txBody>
            <a:bodyPr wrap="square" rtlCol="0">
              <a:spAutoFit/>
            </a:bodyPr>
            <a:lstStyle/>
            <a:p>
              <a:r>
                <a:rPr lang="en-US" sz="6000" b="1" u="sng" dirty="0" smtClean="0">
                  <a:solidFill>
                    <a:schemeClr val="tx1">
                      <a:lumMod val="65000"/>
                      <a:lumOff val="35000"/>
                    </a:schemeClr>
                  </a:solidFill>
                </a:rPr>
                <a:t>Results</a:t>
              </a:r>
            </a:p>
            <a:p>
              <a:endParaRPr lang="en-US" dirty="0"/>
            </a:p>
          </p:txBody>
        </p:sp>
      </p:grpSp>
      <p:pic>
        <p:nvPicPr>
          <p:cNvPr id="33" name="Picture 32"/>
          <p:cNvPicPr>
            <a:picLocks noChangeAspect="1"/>
          </p:cNvPicPr>
          <p:nvPr/>
        </p:nvPicPr>
        <p:blipFill>
          <a:blip r:embed="rId7"/>
          <a:stretch>
            <a:fillRect/>
          </a:stretch>
        </p:blipFill>
        <p:spPr>
          <a:xfrm>
            <a:off x="35720066" y="15101260"/>
            <a:ext cx="10078364" cy="6961071"/>
          </a:xfrm>
          <a:prstGeom prst="rect">
            <a:avLst/>
          </a:prstGeom>
        </p:spPr>
      </p:pic>
      <p:grpSp>
        <p:nvGrpSpPr>
          <p:cNvPr id="38" name="Group 37"/>
          <p:cNvGrpSpPr/>
          <p:nvPr/>
        </p:nvGrpSpPr>
        <p:grpSpPr>
          <a:xfrm>
            <a:off x="589120" y="19535317"/>
            <a:ext cx="15069067" cy="18444939"/>
            <a:chOff x="570069" y="27023605"/>
            <a:chExt cx="15069067" cy="14404809"/>
          </a:xfrm>
        </p:grpSpPr>
        <p:sp>
          <p:nvSpPr>
            <p:cNvPr id="31" name="Rectangle 30"/>
            <p:cNvSpPr/>
            <p:nvPr/>
          </p:nvSpPr>
          <p:spPr>
            <a:xfrm>
              <a:off x="570069" y="27025196"/>
              <a:ext cx="15030967" cy="14403218"/>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34" name="TextBox 33"/>
                <p:cNvSpPr txBox="1"/>
                <p:nvPr/>
              </p:nvSpPr>
              <p:spPr>
                <a:xfrm>
                  <a:off x="971241" y="27023605"/>
                  <a:ext cx="14667895" cy="11782045"/>
                </a:xfrm>
                <a:prstGeom prst="rect">
                  <a:avLst/>
                </a:prstGeom>
                <a:noFill/>
                <a:ln>
                  <a:noFill/>
                </a:ln>
              </p:spPr>
              <p:txBody>
                <a:bodyPr wrap="square" rtlCol="0">
                  <a:spAutoFit/>
                </a:bodyPr>
                <a:lstStyle/>
                <a:p>
                  <a:r>
                    <a:rPr lang="en-US" sz="6000" b="1" u="sng" dirty="0" smtClean="0">
                      <a:solidFill>
                        <a:schemeClr val="tx1">
                          <a:lumMod val="65000"/>
                          <a:lumOff val="35000"/>
                        </a:schemeClr>
                      </a:solidFill>
                    </a:rPr>
                    <a:t>Theory</a:t>
                  </a:r>
                </a:p>
                <a:p>
                  <a:pPr marL="457200" indent="-457200">
                    <a:buFont typeface="Arial" panose="020B0604020202020204" pitchFamily="34" charset="0"/>
                    <a:buChar char="•"/>
                  </a:pPr>
                  <a:r>
                    <a:rPr lang="en-US" sz="3200" dirty="0" smtClean="0"/>
                    <a:t>The </a:t>
                  </a:r>
                  <a:r>
                    <a:rPr lang="en-US" sz="3200" dirty="0"/>
                    <a:t>relationship between the distance and speed of galaxy’s is expressed by </a:t>
                  </a:r>
                  <a:r>
                    <a:rPr lang="en-US" sz="3200" dirty="0" smtClean="0"/>
                    <a:t>Hubble’s</a:t>
                  </a:r>
                </a:p>
                <a:p>
                  <a:r>
                    <a:rPr lang="en-US" sz="3200" dirty="0" smtClean="0"/>
                    <a:t>Law </a:t>
                  </a:r>
                  <a:r>
                    <a:rPr lang="en-US" sz="3200" dirty="0"/>
                    <a:t>such that,</a:t>
                  </a:r>
                </a:p>
                <a:p>
                  <a:pPr/>
                  <a14:m>
                    <m:oMathPara xmlns:m="http://schemas.openxmlformats.org/officeDocument/2006/math">
                      <m:oMathParaPr>
                        <m:jc m:val="centerGroup"/>
                      </m:oMathParaPr>
                      <m:oMath xmlns:m="http://schemas.openxmlformats.org/officeDocument/2006/math">
                        <m:r>
                          <a:rPr lang="en-US" sz="3200" i="1">
                            <a:latin typeface="Cambria Math" panose="02040503050406030204" pitchFamily="18" charset="0"/>
                          </a:rPr>
                          <m:t>𝑣</m:t>
                        </m:r>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 </m:t>
                            </m:r>
                            <m:r>
                              <a:rPr lang="en-US" sz="3200" i="1">
                                <a:latin typeface="Cambria Math" panose="02040503050406030204" pitchFamily="18" charset="0"/>
                              </a:rPr>
                              <m:t>𝐻</m:t>
                            </m:r>
                          </m:e>
                          <m:sub>
                            <m:r>
                              <a:rPr lang="en-US" sz="3200" i="1">
                                <a:latin typeface="Cambria Math" panose="02040503050406030204" pitchFamily="18" charset="0"/>
                              </a:rPr>
                              <m:t>°</m:t>
                            </m:r>
                          </m:sub>
                        </m:sSub>
                        <m:r>
                          <a:rPr lang="en-US" sz="3200" i="1">
                            <a:latin typeface="Cambria Math" panose="02040503050406030204" pitchFamily="18" charset="0"/>
                          </a:rPr>
                          <m:t>∙</m:t>
                        </m:r>
                        <m:r>
                          <a:rPr lang="en-US" sz="3200" i="1">
                            <a:latin typeface="Cambria Math" panose="02040503050406030204" pitchFamily="18" charset="0"/>
                          </a:rPr>
                          <m:t>𝑑</m:t>
                        </m:r>
                      </m:oMath>
                    </m:oMathPara>
                  </a14:m>
                  <a:endParaRPr lang="en-US" sz="3200" dirty="0"/>
                </a:p>
                <a:p>
                  <a:r>
                    <a:rPr lang="en-US" sz="3200" dirty="0"/>
                    <a:t>where </a:t>
                  </a:r>
                  <a14:m>
                    <m:oMath xmlns:m="http://schemas.openxmlformats.org/officeDocument/2006/math">
                      <m:sSub>
                        <m:sSubPr>
                          <m:ctrlPr>
                            <a:rPr lang="en-US" sz="3200" i="1">
                              <a:latin typeface="Cambria Math" panose="02040503050406030204" pitchFamily="18" charset="0"/>
                            </a:rPr>
                          </m:ctrlPr>
                        </m:sSubPr>
                        <m:e>
                          <m:r>
                            <a:rPr lang="en-US" sz="3200" i="1">
                              <a:latin typeface="Cambria Math" panose="02040503050406030204" pitchFamily="18" charset="0"/>
                            </a:rPr>
                            <m:t> </m:t>
                          </m:r>
                          <m:r>
                            <a:rPr lang="en-US" sz="3200" i="1">
                              <a:latin typeface="Cambria Math" panose="02040503050406030204" pitchFamily="18" charset="0"/>
                            </a:rPr>
                            <m:t>𝐻</m:t>
                          </m:r>
                        </m:e>
                        <m:sub>
                          <m:r>
                            <a:rPr lang="en-US" sz="3200" i="1">
                              <a:latin typeface="Cambria Math" panose="02040503050406030204" pitchFamily="18" charset="0"/>
                            </a:rPr>
                            <m:t>°</m:t>
                          </m:r>
                        </m:sub>
                      </m:sSub>
                    </m:oMath>
                  </a14:m>
                  <a:r>
                    <a:rPr lang="en-US" sz="3200" dirty="0"/>
                    <a:t> is the Hubble constant, v is the recessional velocity, and, d is the distance from that galaxy. Since, Hubble’s constant is equal to velocity over distance, its inverse gives the time that the universe has been expanding. This can be used as an estimate for the maximum age of the universe.  </a:t>
                  </a:r>
                </a:p>
                <a:p>
                  <a:pPr/>
                  <a14:m>
                    <m:oMathPara xmlns:m="http://schemas.openxmlformats.org/officeDocument/2006/math">
                      <m:oMathParaPr>
                        <m:jc m:val="centerGroup"/>
                      </m:oMathParaPr>
                      <m:oMath xmlns:m="http://schemas.openxmlformats.org/officeDocument/2006/math">
                        <m:r>
                          <a:rPr lang="en-US" sz="3200" i="1">
                            <a:latin typeface="Cambria Math" panose="02040503050406030204" pitchFamily="18" charset="0"/>
                          </a:rPr>
                          <m:t>𝑀𝑎𝑥</m:t>
                        </m:r>
                        <m:r>
                          <a:rPr lang="en-US" sz="3200" i="1">
                            <a:latin typeface="Cambria Math" panose="02040503050406030204" pitchFamily="18" charset="0"/>
                          </a:rPr>
                          <m:t> </m:t>
                        </m:r>
                        <m:r>
                          <a:rPr lang="en-US" sz="3200" i="1">
                            <a:latin typeface="Cambria Math" panose="02040503050406030204" pitchFamily="18" charset="0"/>
                          </a:rPr>
                          <m:t>𝐴𝑔𝑒</m:t>
                        </m:r>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1</m:t>
                            </m:r>
                          </m:num>
                          <m:den>
                            <m:sSub>
                              <m:sSubPr>
                                <m:ctrlPr>
                                  <a:rPr lang="en-US" sz="3200" i="1">
                                    <a:latin typeface="Cambria Math" panose="02040503050406030204" pitchFamily="18" charset="0"/>
                                  </a:rPr>
                                </m:ctrlPr>
                              </m:sSubPr>
                              <m:e>
                                <m:r>
                                  <a:rPr lang="en-US" sz="3200" i="1">
                                    <a:latin typeface="Cambria Math" panose="02040503050406030204" pitchFamily="18" charset="0"/>
                                  </a:rPr>
                                  <m:t> </m:t>
                                </m:r>
                                <m:r>
                                  <a:rPr lang="en-US" sz="3200" i="1">
                                    <a:latin typeface="Cambria Math" panose="02040503050406030204" pitchFamily="18" charset="0"/>
                                  </a:rPr>
                                  <m:t>𝐻</m:t>
                                </m:r>
                              </m:e>
                              <m:sub>
                                <m:r>
                                  <a:rPr lang="en-US" sz="3200" i="1">
                                    <a:latin typeface="Cambria Math" panose="02040503050406030204" pitchFamily="18" charset="0"/>
                                  </a:rPr>
                                  <m:t>°</m:t>
                                </m:r>
                              </m:sub>
                            </m:sSub>
                          </m:den>
                        </m:f>
                      </m:oMath>
                    </m:oMathPara>
                  </a14:m>
                  <a:endParaRPr lang="en-US" sz="3200" dirty="0"/>
                </a:p>
                <a:p>
                  <a:pPr marL="457200" indent="-457200">
                    <a:buFont typeface="Arial" panose="020B0604020202020204" pitchFamily="34" charset="0"/>
                    <a:buChar char="•"/>
                  </a:pPr>
                  <a:r>
                    <a:rPr lang="en-US" sz="3200" dirty="0"/>
                    <a:t>The Hubble constant is given by the ratio of recessional velocity over distance. </a:t>
                  </a:r>
                  <a:r>
                    <a:rPr lang="en-US" sz="3200" dirty="0" smtClean="0"/>
                    <a:t>The</a:t>
                  </a:r>
                </a:p>
                <a:p>
                  <a:r>
                    <a:rPr lang="en-US" sz="3200" dirty="0" smtClean="0"/>
                    <a:t>recessional </a:t>
                  </a:r>
                  <a:r>
                    <a:rPr lang="en-US" sz="3200" dirty="0"/>
                    <a:t>velocity of a galaxy which is derived from the Doppler formula, </a:t>
                  </a:r>
                </a:p>
                <a:p>
                  <a:pPr/>
                  <a14:m>
                    <m:oMathPara xmlns:m="http://schemas.openxmlformats.org/officeDocument/2006/math">
                      <m:oMathParaPr>
                        <m:jc m:val="centerGroup"/>
                      </m:oMathParaPr>
                      <m:oMath xmlns:m="http://schemas.openxmlformats.org/officeDocument/2006/math">
                        <m:r>
                          <a:rPr lang="en-US" sz="3200" i="1">
                            <a:latin typeface="Cambria Math" panose="02040503050406030204" pitchFamily="18" charset="0"/>
                          </a:rPr>
                          <m:t>𝑧</m:t>
                        </m:r>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𝑣</m:t>
                            </m:r>
                          </m:num>
                          <m:den>
                            <m:r>
                              <a:rPr lang="en-US" sz="3200" i="1">
                                <a:latin typeface="Cambria Math" panose="02040503050406030204" pitchFamily="18" charset="0"/>
                              </a:rPr>
                              <m:t>𝑐</m:t>
                            </m:r>
                          </m:den>
                        </m:f>
                      </m:oMath>
                    </m:oMathPara>
                  </a14:m>
                  <a:endParaRPr lang="en-US" sz="3200" dirty="0"/>
                </a:p>
                <a:p>
                  <a:r>
                    <a:rPr lang="en-US" sz="3200" dirty="0"/>
                    <a:t>where v is the recessional velocity, and c is the speed of light, </a:t>
                  </a:r>
                  <a14:m>
                    <m:oMath xmlns:m="http://schemas.openxmlformats.org/officeDocument/2006/math">
                      <m:r>
                        <a:rPr lang="en-US" sz="3200" i="1">
                          <a:latin typeface="Cambria Math" panose="02040503050406030204" pitchFamily="18" charset="0"/>
                        </a:rPr>
                        <m:t>3×</m:t>
                      </m:r>
                      <m:sSup>
                        <m:sSupPr>
                          <m:ctrlPr>
                            <a:rPr lang="en-US" sz="3200" i="1">
                              <a:latin typeface="Cambria Math" panose="02040503050406030204" pitchFamily="18" charset="0"/>
                            </a:rPr>
                          </m:ctrlPr>
                        </m:sSupPr>
                        <m:e>
                          <m:r>
                            <a:rPr lang="en-US" sz="3200" i="1">
                              <a:latin typeface="Cambria Math" panose="02040503050406030204" pitchFamily="18" charset="0"/>
                            </a:rPr>
                            <m:t>10</m:t>
                          </m:r>
                        </m:e>
                        <m:sup>
                          <m:r>
                            <a:rPr lang="en-US" sz="3200" i="1">
                              <a:latin typeface="Cambria Math" panose="02040503050406030204" pitchFamily="18" charset="0"/>
                            </a:rPr>
                            <m:t>6</m:t>
                          </m:r>
                        </m:sup>
                      </m:sSup>
                      <m:r>
                        <a:rPr lang="en-US" sz="3200" i="1">
                          <a:latin typeface="Cambria Math" panose="02040503050406030204" pitchFamily="18" charset="0"/>
                        </a:rPr>
                        <m:t>𝑘𝑚</m:t>
                      </m:r>
                      <m:r>
                        <a:rPr lang="en-US" sz="3200" i="1">
                          <a:latin typeface="Cambria Math" panose="02040503050406030204" pitchFamily="18" charset="0"/>
                        </a:rPr>
                        <m:t>/</m:t>
                      </m:r>
                      <m:r>
                        <a:rPr lang="en-US" sz="3200" i="1">
                          <a:latin typeface="Cambria Math" panose="02040503050406030204" pitchFamily="18" charset="0"/>
                        </a:rPr>
                        <m:t>𝑠</m:t>
                      </m:r>
                    </m:oMath>
                  </a14:m>
                  <a:r>
                    <a:rPr lang="en-US" sz="3200" dirty="0"/>
                    <a:t>, and z is the value of the redshift. Redshift, a phenomenon in which the light emitted from galaxies moving away from us shifts into red light spectrum, can be expressed as,</a:t>
                  </a:r>
                </a:p>
                <a:p>
                  <a:pPr/>
                  <a14:m>
                    <m:oMathPara xmlns:m="http://schemas.openxmlformats.org/officeDocument/2006/math">
                      <m:oMathParaPr>
                        <m:jc m:val="centerGroup"/>
                      </m:oMathParaPr>
                      <m:oMath xmlns:m="http://schemas.openxmlformats.org/officeDocument/2006/math">
                        <m:r>
                          <a:rPr lang="en-US" sz="3200" i="1">
                            <a:latin typeface="Cambria Math" panose="02040503050406030204" pitchFamily="18" charset="0"/>
                          </a:rPr>
                          <m:t>𝑧</m:t>
                        </m:r>
                        <m:r>
                          <a:rPr lang="en-US" sz="3200" i="1">
                            <a:latin typeface="Cambria Math" panose="02040503050406030204" pitchFamily="18" charset="0"/>
                          </a:rPr>
                          <m:t>=</m:t>
                        </m:r>
                        <m:f>
                          <m:fPr>
                            <m:ctrlPr>
                              <a:rPr lang="en-US" sz="3200" i="1">
                                <a:latin typeface="Cambria Math" panose="02040503050406030204" pitchFamily="18" charset="0"/>
                              </a:rPr>
                            </m:ctrlPr>
                          </m:fPr>
                          <m:num>
                            <m:d>
                              <m:dPr>
                                <m:ctrlPr>
                                  <a:rPr lang="en-US" sz="3200" i="1">
                                    <a:latin typeface="Cambria Math" panose="02040503050406030204" pitchFamily="18" charset="0"/>
                                  </a:rPr>
                                </m:ctrlPr>
                              </m:dPr>
                              <m:e>
                                <m:r>
                                  <a:rPr lang="en-US" sz="3200" i="1">
                                    <a:latin typeface="Cambria Math" panose="02040503050406030204" pitchFamily="18" charset="0"/>
                                  </a:rPr>
                                  <m:t>𝜆</m:t>
                                </m:r>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𝜆</m:t>
                                    </m:r>
                                  </m:e>
                                  <m:sub>
                                    <m:r>
                                      <a:rPr lang="en-US" sz="3200" i="1">
                                        <a:latin typeface="Cambria Math" panose="02040503050406030204" pitchFamily="18" charset="0"/>
                                      </a:rPr>
                                      <m:t>°</m:t>
                                    </m:r>
                                  </m:sub>
                                </m:sSub>
                              </m:e>
                            </m:d>
                          </m:num>
                          <m:den>
                            <m:sSub>
                              <m:sSubPr>
                                <m:ctrlPr>
                                  <a:rPr lang="en-US" sz="3200" i="1">
                                    <a:latin typeface="Cambria Math" panose="02040503050406030204" pitchFamily="18" charset="0"/>
                                  </a:rPr>
                                </m:ctrlPr>
                              </m:sSubPr>
                              <m:e>
                                <m:r>
                                  <a:rPr lang="en-US" sz="3200" i="1">
                                    <a:latin typeface="Cambria Math" panose="02040503050406030204" pitchFamily="18" charset="0"/>
                                  </a:rPr>
                                  <m:t>𝜆</m:t>
                                </m:r>
                              </m:e>
                              <m:sub>
                                <m:r>
                                  <a:rPr lang="en-US" sz="3200" i="1">
                                    <a:latin typeface="Cambria Math" panose="02040503050406030204" pitchFamily="18" charset="0"/>
                                  </a:rPr>
                                  <m:t>°</m:t>
                                </m:r>
                              </m:sub>
                            </m:sSub>
                          </m:den>
                        </m:f>
                      </m:oMath>
                    </m:oMathPara>
                  </a14:m>
                  <a:endParaRPr lang="en-US" sz="3200" dirty="0"/>
                </a:p>
                <a:p>
                  <a:r>
                    <a:rPr lang="en-US" sz="3200" dirty="0"/>
                    <a:t>, where</a:t>
                  </a:r>
                  <a14:m>
                    <m:oMath xmlns:m="http://schemas.openxmlformats.org/officeDocument/2006/math">
                      <m:r>
                        <a:rPr lang="en-US" sz="3200" i="1">
                          <a:latin typeface="Cambria Math" panose="02040503050406030204" pitchFamily="18" charset="0"/>
                        </a:rPr>
                        <m:t> </m:t>
                      </m:r>
                      <m:r>
                        <a:rPr lang="en-US" sz="3200" i="1">
                          <a:latin typeface="Cambria Math" panose="02040503050406030204" pitchFamily="18" charset="0"/>
                        </a:rPr>
                        <m:t>𝜆</m:t>
                      </m:r>
                    </m:oMath>
                  </a14:m>
                  <a:r>
                    <a:rPr lang="en-US" sz="3200" dirty="0"/>
                    <a:t> is the measured wavelength from our reference frame, and, </a:t>
                  </a:r>
                  <a14:m>
                    <m:oMath xmlns:m="http://schemas.openxmlformats.org/officeDocument/2006/math">
                      <m:sSub>
                        <m:sSubPr>
                          <m:ctrlPr>
                            <a:rPr lang="en-US" sz="3200" i="1">
                              <a:latin typeface="Cambria Math" panose="02040503050406030204" pitchFamily="18" charset="0"/>
                            </a:rPr>
                          </m:ctrlPr>
                        </m:sSubPr>
                        <m:e>
                          <m:r>
                            <a:rPr lang="en-US" sz="3200" i="1">
                              <a:latin typeface="Cambria Math" panose="02040503050406030204" pitchFamily="18" charset="0"/>
                            </a:rPr>
                            <m:t>𝜆</m:t>
                          </m:r>
                        </m:e>
                        <m:sub>
                          <m:r>
                            <a:rPr lang="en-US" sz="3200" i="1">
                              <a:latin typeface="Cambria Math" panose="02040503050406030204" pitchFamily="18" charset="0"/>
                            </a:rPr>
                            <m:t>°</m:t>
                          </m:r>
                        </m:sub>
                      </m:sSub>
                    </m:oMath>
                  </a14:m>
                  <a:r>
                    <a:rPr lang="en-US" sz="3200" dirty="0"/>
                    <a:t>, is the actual wavelength of the light emitted. The three most common spectral lines of a given galaxy are used for wavelength in order to calculate redshift. </a:t>
                  </a:r>
                  <a:endParaRPr lang="en-US" sz="3200" dirty="0" smtClean="0"/>
                </a:p>
                <a:p>
                  <a:pPr marL="457200" indent="-457200">
                    <a:buFont typeface="Arial" panose="020B0604020202020204" pitchFamily="34" charset="0"/>
                    <a:buChar char="•"/>
                  </a:pPr>
                  <a:r>
                    <a:rPr lang="en-US" sz="3200" dirty="0" smtClean="0"/>
                    <a:t>Trigonometry </a:t>
                  </a:r>
                  <a:r>
                    <a:rPr lang="en-US" sz="3200" dirty="0"/>
                    <a:t>is used to find the distance to each galaxy. The distance to a galaxy is </a:t>
                  </a:r>
                  <a:endParaRPr lang="en-US" sz="3200" dirty="0" smtClean="0"/>
                </a:p>
                <a:p>
                  <a:r>
                    <a:rPr lang="en-US" sz="3200" dirty="0" smtClean="0"/>
                    <a:t>modeled </a:t>
                  </a:r>
                  <a:r>
                    <a:rPr lang="en-US" sz="3200" dirty="0"/>
                    <a:t>as a triangle where the hypotenuse is the distance, d, the angle of the triangle is the angular distance, a, and the side of the triangle opposite of the angle is the galaxy’s size, s, such that we can say,</a:t>
                  </a:r>
                </a:p>
                <a:p>
                  <a:pPr/>
                  <a14:m>
                    <m:oMathPara xmlns:m="http://schemas.openxmlformats.org/officeDocument/2006/math">
                      <m:oMathParaPr>
                        <m:jc m:val="centerGroup"/>
                      </m:oMathParaPr>
                      <m:oMath xmlns:m="http://schemas.openxmlformats.org/officeDocument/2006/math">
                        <m:r>
                          <a:rPr lang="en-US" sz="3200" i="1">
                            <a:latin typeface="Cambria Math" panose="02040503050406030204" pitchFamily="18" charset="0"/>
                          </a:rPr>
                          <m:t>𝑑</m:t>
                        </m:r>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𝑠</m:t>
                            </m:r>
                          </m:num>
                          <m:den>
                            <m:r>
                              <a:rPr lang="en-US" sz="3200" i="1">
                                <a:latin typeface="Cambria Math" panose="02040503050406030204" pitchFamily="18" charset="0"/>
                              </a:rPr>
                              <m:t>𝑎</m:t>
                            </m:r>
                          </m:den>
                        </m:f>
                      </m:oMath>
                    </m:oMathPara>
                  </a14:m>
                  <a:endParaRPr lang="en-US" sz="3200" dirty="0" smtClean="0"/>
                </a:p>
                <a:p>
                  <a:r>
                    <a:rPr lang="en-US" sz="3200" b="1" dirty="0" smtClean="0"/>
                    <a:t>Note: </a:t>
                  </a:r>
                  <a:r>
                    <a:rPr lang="en-US" sz="3200" dirty="0" smtClean="0"/>
                    <a:t>We </a:t>
                  </a:r>
                  <a:r>
                    <a:rPr lang="en-US" sz="3200" dirty="0"/>
                    <a:t>assume that, s, is 22 </a:t>
                  </a:r>
                  <a:r>
                    <a:rPr lang="en-US" sz="3200" dirty="0" err="1"/>
                    <a:t>KPc</a:t>
                  </a:r>
                  <a:r>
                    <a:rPr lang="en-US" sz="3200" dirty="0"/>
                    <a:t> because all galaxy’s used for this experiment are spiral galaxies so we may use the “standard ruler” assumption</a:t>
                  </a:r>
                  <a:r>
                    <a:rPr lang="en-US" sz="3200" dirty="0" smtClean="0"/>
                    <a:t>.</a:t>
                  </a:r>
                  <a:endParaRPr lang="en-US" sz="3200" dirty="0"/>
                </a:p>
              </p:txBody>
            </p:sp>
          </mc:Choice>
          <mc:Fallback>
            <p:sp>
              <p:nvSpPr>
                <p:cNvPr id="34" name="TextBox 33"/>
                <p:cNvSpPr txBox="1">
                  <a:spLocks noRot="1" noChangeAspect="1" noMove="1" noResize="1" noEditPoints="1" noAdjustHandles="1" noChangeArrowheads="1" noChangeShapeType="1" noTextEdit="1"/>
                </p:cNvSpPr>
                <p:nvPr/>
              </p:nvSpPr>
              <p:spPr>
                <a:xfrm>
                  <a:off x="971241" y="27023605"/>
                  <a:ext cx="14667895" cy="11782045"/>
                </a:xfrm>
                <a:prstGeom prst="rect">
                  <a:avLst/>
                </a:prstGeom>
                <a:blipFill rotWithShape="0">
                  <a:blip r:embed="rId8"/>
                  <a:stretch>
                    <a:fillRect l="-2493" t="-1253" r="-1163" b="-404"/>
                  </a:stretch>
                </a:blipFill>
                <a:ln>
                  <a:noFill/>
                </a:ln>
              </p:spPr>
              <p:txBody>
                <a:bodyPr/>
                <a:lstStyle/>
                <a:p>
                  <a:r>
                    <a:rPr lang="en-US">
                      <a:noFill/>
                    </a:rPr>
                    <a:t> </a:t>
                  </a:r>
                </a:p>
              </p:txBody>
            </p:sp>
          </mc:Fallback>
        </mc:AlternateContent>
      </p:grpSp>
      <p:grpSp>
        <p:nvGrpSpPr>
          <p:cNvPr id="39" name="Group 38"/>
          <p:cNvGrpSpPr/>
          <p:nvPr/>
        </p:nvGrpSpPr>
        <p:grpSpPr>
          <a:xfrm>
            <a:off x="18085208" y="26574283"/>
            <a:ext cx="15088067" cy="11405973"/>
            <a:chOff x="17960474" y="13056013"/>
            <a:chExt cx="15088067" cy="9061025"/>
          </a:xfrm>
        </p:grpSpPr>
        <p:sp>
          <p:nvSpPr>
            <p:cNvPr id="21" name="Rectangle 20"/>
            <p:cNvSpPr/>
            <p:nvPr/>
          </p:nvSpPr>
          <p:spPr>
            <a:xfrm>
              <a:off x="17960474" y="13056013"/>
              <a:ext cx="15030967" cy="9061025"/>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35" name="TextBox 34"/>
                <p:cNvSpPr txBox="1"/>
                <p:nvPr/>
              </p:nvSpPr>
              <p:spPr>
                <a:xfrm>
                  <a:off x="18380646" y="13129872"/>
                  <a:ext cx="14667895" cy="8212378"/>
                </a:xfrm>
                <a:prstGeom prst="rect">
                  <a:avLst/>
                </a:prstGeom>
                <a:noFill/>
                <a:ln>
                  <a:noFill/>
                </a:ln>
              </p:spPr>
              <p:txBody>
                <a:bodyPr wrap="square" rtlCol="0">
                  <a:spAutoFit/>
                </a:bodyPr>
                <a:lstStyle/>
                <a:p>
                  <a:r>
                    <a:rPr lang="en-US" sz="6000" b="1" u="sng" dirty="0" smtClean="0">
                      <a:solidFill>
                        <a:schemeClr val="tx1">
                          <a:lumMod val="65000"/>
                          <a:lumOff val="35000"/>
                        </a:schemeClr>
                      </a:solidFill>
                    </a:rPr>
                    <a:t>Sample Calculations</a:t>
                  </a:r>
                  <a:endParaRPr lang="en-US" sz="6000" b="1" u="sng" dirty="0">
                    <a:solidFill>
                      <a:schemeClr val="tx1">
                        <a:lumMod val="65000"/>
                        <a:lumOff val="35000"/>
                      </a:schemeClr>
                    </a:solidFill>
                  </a:endParaRPr>
                </a:p>
                <a:p>
                  <a:pPr marL="457200" indent="-457200">
                    <a:buFont typeface="Arial" panose="020B0604020202020204" pitchFamily="34" charset="0"/>
                    <a:buChar char="•"/>
                  </a:pPr>
                  <a:r>
                    <a:rPr lang="en-US" sz="3200" dirty="0" smtClean="0"/>
                    <a:t>Linest function was used to find our best value for Hubble constant by plotting </a:t>
                  </a:r>
                </a:p>
                <a:p>
                  <a:r>
                    <a:rPr lang="en-US" sz="3200" dirty="0" smtClean="0"/>
                    <a:t>Velocity vs Distance. The slope of that plot is our best value for our Hubble constant and the error in slope is our error for our Hubble constant.</a:t>
                  </a:r>
                </a:p>
                <a:p>
                  <a:pPr marL="457200" indent="-457200">
                    <a:buFont typeface="Arial" panose="020B0604020202020204" pitchFamily="34" charset="0"/>
                    <a:buChar char="•"/>
                  </a:pPr>
                  <a:r>
                    <a:rPr lang="en-US" sz="3200" dirty="0" smtClean="0"/>
                    <a:t>Our error for our age of the universe was found by taking the partial derivative of</a:t>
                  </a:r>
                </a:p>
                <a:p>
                  <a:r>
                    <a:rPr lang="en-US" sz="3200" dirty="0" smtClean="0"/>
                    <a:t> age equation</a:t>
                  </a:r>
                </a:p>
                <a:p>
                  <a:r>
                    <a:rPr lang="en-US" sz="3200" b="1" dirty="0" smtClean="0"/>
                    <a:t>Maximum </a:t>
                  </a:r>
                  <a:r>
                    <a:rPr lang="en-US" sz="3200" b="1" dirty="0"/>
                    <a:t>A</a:t>
                  </a:r>
                  <a:r>
                    <a:rPr lang="en-US" sz="3200" b="1" dirty="0" smtClean="0"/>
                    <a:t>ge of Universe Sample Calculation </a:t>
                  </a:r>
                  <a:r>
                    <a:rPr lang="en-US" sz="3200" dirty="0" smtClean="0"/>
                    <a:t>using the Hubble constant found using the </a:t>
                  </a:r>
                  <a:r>
                    <a:rPr lang="en-US" sz="3200" dirty="0" err="1" smtClean="0"/>
                    <a:t>linest</a:t>
                  </a:r>
                  <a:r>
                    <a:rPr lang="en-US" sz="3200" dirty="0" smtClean="0"/>
                    <a:t> function where m is the slope of the graph or, </a:t>
                  </a:r>
                  <a14:m>
                    <m:oMath xmlns:m="http://schemas.openxmlformats.org/officeDocument/2006/math">
                      <m:sSub>
                        <m:sSubPr>
                          <m:ctrlPr>
                            <a:rPr lang="en-US" sz="3200" i="1">
                              <a:latin typeface="Cambria Math" panose="02040503050406030204" pitchFamily="18" charset="0"/>
                            </a:rPr>
                          </m:ctrlPr>
                        </m:sSubPr>
                        <m:e>
                          <m:r>
                            <a:rPr lang="en-US" sz="3200" i="1">
                              <a:latin typeface="Cambria Math" panose="02040503050406030204" pitchFamily="18" charset="0"/>
                            </a:rPr>
                            <m:t> </m:t>
                          </m:r>
                          <m:r>
                            <a:rPr lang="en-US" sz="3200" i="1">
                              <a:latin typeface="Cambria Math" panose="02040503050406030204" pitchFamily="18" charset="0"/>
                            </a:rPr>
                            <m:t>𝐻</m:t>
                          </m:r>
                        </m:e>
                        <m:sub>
                          <m:r>
                            <a:rPr lang="en-US" sz="3200" i="1">
                              <a:latin typeface="Cambria Math" panose="02040503050406030204" pitchFamily="18" charset="0"/>
                            </a:rPr>
                            <m:t>°</m:t>
                          </m:r>
                        </m:sub>
                      </m:sSub>
                    </m:oMath>
                  </a14:m>
                  <a:endParaRPr lang="en-US" sz="3200" dirty="0" smtClean="0"/>
                </a:p>
                <a:p>
                  <a14:m>
                    <m:oMathPara xmlns:m="http://schemas.openxmlformats.org/officeDocument/2006/math">
                      <m:oMathParaPr>
                        <m:jc m:val="centerGroup"/>
                      </m:oMathParaPr>
                      <m:oMath xmlns:m="http://schemas.openxmlformats.org/officeDocument/2006/math">
                        <m:r>
                          <a:rPr lang="en-US" sz="3200" i="1"/>
                          <m:t>𝐴𝑔𝑒</m:t>
                        </m:r>
                        <m:r>
                          <a:rPr lang="en-US" sz="3200" i="1"/>
                          <m:t>=</m:t>
                        </m:r>
                        <m:f>
                          <m:fPr>
                            <m:ctrlPr>
                              <a:rPr lang="en-US" sz="3200" i="1"/>
                            </m:ctrlPr>
                          </m:fPr>
                          <m:num>
                            <m:r>
                              <a:rPr lang="en-US" sz="3200" i="1"/>
                              <m:t>1</m:t>
                            </m:r>
                          </m:num>
                          <m:den>
                            <m:r>
                              <a:rPr lang="en-US" sz="3200" i="1"/>
                              <m:t>𝑚</m:t>
                            </m:r>
                          </m:den>
                        </m:f>
                        <m:r>
                          <a:rPr lang="en-US" sz="3200" i="1"/>
                          <m:t> </m:t>
                        </m:r>
                      </m:oMath>
                    </m:oMathPara>
                  </a14:m>
                  <a:endParaRPr lang="en-US" sz="3200" dirty="0"/>
                </a:p>
                <a:p>
                  <a14:m>
                    <m:oMathPara xmlns:m="http://schemas.openxmlformats.org/officeDocument/2006/math">
                      <m:oMathParaPr>
                        <m:jc m:val="centerGroup"/>
                      </m:oMathParaPr>
                      <m:oMath xmlns:m="http://schemas.openxmlformats.org/officeDocument/2006/math">
                        <m:r>
                          <a:rPr lang="en-US" sz="3200" i="1"/>
                          <m:t>𝐴𝑔𝑒</m:t>
                        </m:r>
                        <m:r>
                          <a:rPr lang="en-US" sz="3200" i="1"/>
                          <m:t>=</m:t>
                        </m:r>
                        <m:f>
                          <m:fPr>
                            <m:ctrlPr>
                              <a:rPr lang="en-US" sz="3200" i="1"/>
                            </m:ctrlPr>
                          </m:fPr>
                          <m:num>
                            <m:d>
                              <m:dPr>
                                <m:ctrlPr>
                                  <a:rPr lang="en-US" sz="3200" i="1"/>
                                </m:ctrlPr>
                              </m:dPr>
                              <m:e>
                                <m:f>
                                  <m:fPr>
                                    <m:ctrlPr>
                                      <a:rPr lang="en-US" sz="3200" i="1"/>
                                    </m:ctrlPr>
                                  </m:fPr>
                                  <m:num>
                                    <m:r>
                                      <a:rPr lang="en-US" sz="3200" i="1"/>
                                      <m:t>1</m:t>
                                    </m:r>
                                  </m:num>
                                  <m:den>
                                    <m:r>
                                      <a:rPr lang="en-US" sz="3200" i="1"/>
                                      <m:t>66</m:t>
                                    </m:r>
                                    <m:d>
                                      <m:dPr>
                                        <m:begChr m:val="["/>
                                        <m:endChr m:val="]"/>
                                        <m:ctrlPr>
                                          <a:rPr lang="en-US" sz="3200" i="1"/>
                                        </m:ctrlPr>
                                      </m:dPr>
                                      <m:e>
                                        <m:f>
                                          <m:fPr>
                                            <m:ctrlPr>
                                              <a:rPr lang="en-US" sz="3200" i="1"/>
                                            </m:ctrlPr>
                                          </m:fPr>
                                          <m:num>
                                            <m:f>
                                              <m:fPr>
                                                <m:ctrlPr>
                                                  <a:rPr lang="en-US" sz="3200" i="1"/>
                                                </m:ctrlPr>
                                              </m:fPr>
                                              <m:num>
                                                <m:r>
                                                  <a:rPr lang="en-US" sz="3200" i="1"/>
                                                  <m:t>𝐾𝑚</m:t>
                                                </m:r>
                                              </m:num>
                                              <m:den>
                                                <m:r>
                                                  <a:rPr lang="en-US" sz="3200" i="1"/>
                                                  <m:t>𝑠</m:t>
                                                </m:r>
                                              </m:den>
                                            </m:f>
                                          </m:num>
                                          <m:den>
                                            <m:r>
                                              <a:rPr lang="en-US" sz="3200" i="1"/>
                                              <m:t>𝑀𝑃𝑐</m:t>
                                            </m:r>
                                          </m:den>
                                        </m:f>
                                      </m:e>
                                    </m:d>
                                  </m:den>
                                </m:f>
                                <m:r>
                                  <a:rPr lang="en-US" sz="3200" i="1"/>
                                  <m:t>∙</m:t>
                                </m:r>
                                <m:d>
                                  <m:dPr>
                                    <m:ctrlPr>
                                      <a:rPr lang="en-US" sz="3200" i="1"/>
                                    </m:ctrlPr>
                                  </m:dPr>
                                  <m:e>
                                    <m:r>
                                      <a:rPr lang="en-US" sz="3200" i="1"/>
                                      <m:t>3.09×</m:t>
                                    </m:r>
                                    <m:sSup>
                                      <m:sSupPr>
                                        <m:ctrlPr>
                                          <a:rPr lang="en-US" sz="3200" i="1"/>
                                        </m:ctrlPr>
                                      </m:sSupPr>
                                      <m:e>
                                        <m:r>
                                          <a:rPr lang="en-US" sz="3200" i="1"/>
                                          <m:t>10</m:t>
                                        </m:r>
                                      </m:e>
                                      <m:sup>
                                        <m:r>
                                          <a:rPr lang="en-US" sz="3200" i="1"/>
                                          <m:t>19</m:t>
                                        </m:r>
                                      </m:sup>
                                    </m:sSup>
                                    <m:d>
                                      <m:dPr>
                                        <m:begChr m:val="["/>
                                        <m:endChr m:val="]"/>
                                        <m:ctrlPr>
                                          <a:rPr lang="en-US" sz="3200" i="1"/>
                                        </m:ctrlPr>
                                      </m:dPr>
                                      <m:e>
                                        <m:f>
                                          <m:fPr>
                                            <m:ctrlPr>
                                              <a:rPr lang="en-US" sz="3200" i="1"/>
                                            </m:ctrlPr>
                                          </m:fPr>
                                          <m:num>
                                            <m:r>
                                              <a:rPr lang="en-US" sz="3200" i="1"/>
                                              <m:t>𝐾𝑚</m:t>
                                            </m:r>
                                          </m:num>
                                          <m:den>
                                            <m:r>
                                              <a:rPr lang="en-US" sz="3200" i="1"/>
                                              <m:t>𝑀𝑃𝑐</m:t>
                                            </m:r>
                                          </m:den>
                                        </m:f>
                                      </m:e>
                                    </m:d>
                                  </m:e>
                                </m:d>
                              </m:e>
                            </m:d>
                            <m:r>
                              <a:rPr lang="en-US" sz="3200" i="1"/>
                              <m:t> </m:t>
                            </m:r>
                          </m:num>
                          <m:den>
                            <m:d>
                              <m:dPr>
                                <m:ctrlPr>
                                  <a:rPr lang="en-US" sz="3200" i="1"/>
                                </m:ctrlPr>
                              </m:dPr>
                              <m:e>
                                <m:r>
                                  <a:rPr lang="en-US" sz="3200" i="1"/>
                                  <m:t>3.16×</m:t>
                                </m:r>
                                <m:sSup>
                                  <m:sSupPr>
                                    <m:ctrlPr>
                                      <a:rPr lang="en-US" sz="3200" i="1"/>
                                    </m:ctrlPr>
                                  </m:sSupPr>
                                  <m:e>
                                    <m:r>
                                      <a:rPr lang="en-US" sz="3200" i="1"/>
                                      <m:t>10</m:t>
                                    </m:r>
                                  </m:e>
                                  <m:sup>
                                    <m:r>
                                      <a:rPr lang="en-US" sz="3200" i="1"/>
                                      <m:t>7</m:t>
                                    </m:r>
                                  </m:sup>
                                </m:sSup>
                                <m:d>
                                  <m:dPr>
                                    <m:begChr m:val="["/>
                                    <m:endChr m:val="]"/>
                                    <m:ctrlPr>
                                      <a:rPr lang="en-US" sz="3200" i="1"/>
                                    </m:ctrlPr>
                                  </m:dPr>
                                  <m:e>
                                    <m:f>
                                      <m:fPr>
                                        <m:ctrlPr>
                                          <a:rPr lang="en-US" sz="3200" i="1"/>
                                        </m:ctrlPr>
                                      </m:fPr>
                                      <m:num>
                                        <m:r>
                                          <a:rPr lang="en-US" sz="3200" i="1"/>
                                          <m:t>𝑠</m:t>
                                        </m:r>
                                      </m:num>
                                      <m:den>
                                        <m:r>
                                          <a:rPr lang="en-US" sz="3200" i="1"/>
                                          <m:t>𝑦𝑒𝑎𝑟</m:t>
                                        </m:r>
                                      </m:den>
                                    </m:f>
                                  </m:e>
                                </m:d>
                              </m:e>
                            </m:d>
                          </m:den>
                        </m:f>
                      </m:oMath>
                    </m:oMathPara>
                  </a14:m>
                  <a:endParaRPr lang="en-US" sz="3200" dirty="0"/>
                </a:p>
                <a:p>
                  <a14:m>
                    <m:oMathPara xmlns:m="http://schemas.openxmlformats.org/officeDocument/2006/math">
                      <m:oMathParaPr>
                        <m:jc m:val="centerGroup"/>
                      </m:oMathParaPr>
                      <m:oMath xmlns:m="http://schemas.openxmlformats.org/officeDocument/2006/math">
                        <m:r>
                          <a:rPr lang="en-US" sz="3200" i="1"/>
                          <m:t>𝐴𝑔𝑒</m:t>
                        </m:r>
                        <m:r>
                          <a:rPr lang="en-US" sz="3200" i="1"/>
                          <m:t>=14.7</m:t>
                        </m:r>
                        <m:r>
                          <a:rPr lang="en-US" sz="3200" i="1"/>
                          <m:t>𝑏𝑖𝑙𝑙𝑖𝑜𝑛</m:t>
                        </m:r>
                        <m:r>
                          <a:rPr lang="en-US" sz="3200" i="1"/>
                          <m:t> </m:t>
                        </m:r>
                        <m:r>
                          <a:rPr lang="en-US" sz="3200" i="1"/>
                          <m:t>𝑦𝑒𝑎𝑟𝑠</m:t>
                        </m:r>
                      </m:oMath>
                    </m:oMathPara>
                  </a14:m>
                  <a:endParaRPr lang="en-US" sz="3600" dirty="0" smtClean="0"/>
                </a:p>
                <a:p>
                  <a:endParaRPr lang="en-US" sz="3600" dirty="0"/>
                </a:p>
                <a:p>
                  <a:r>
                    <a:rPr lang="en-US" sz="3600" dirty="0" smtClean="0"/>
                    <a:t>Note: The age sample calculation also converts the time into years</a:t>
                  </a:r>
                  <a:endParaRPr lang="en-US" dirty="0"/>
                </a:p>
              </p:txBody>
            </p:sp>
          </mc:Choice>
          <mc:Fallback>
            <p:sp>
              <p:nvSpPr>
                <p:cNvPr id="35" name="TextBox 34"/>
                <p:cNvSpPr txBox="1">
                  <a:spLocks noRot="1" noChangeAspect="1" noMove="1" noResize="1" noEditPoints="1" noAdjustHandles="1" noChangeArrowheads="1" noChangeShapeType="1" noTextEdit="1"/>
                </p:cNvSpPr>
                <p:nvPr/>
              </p:nvSpPr>
              <p:spPr>
                <a:xfrm>
                  <a:off x="18380646" y="13129872"/>
                  <a:ext cx="14667895" cy="8212378"/>
                </a:xfrm>
                <a:prstGeom prst="rect">
                  <a:avLst/>
                </a:prstGeom>
                <a:blipFill rotWithShape="0">
                  <a:blip r:embed="rId9"/>
                  <a:stretch>
                    <a:fillRect l="-2535" t="-1829"/>
                  </a:stretch>
                </a:blipFill>
                <a:ln>
                  <a:noFill/>
                </a:ln>
              </p:spPr>
              <p:txBody>
                <a:bodyPr/>
                <a:lstStyle/>
                <a:p>
                  <a:r>
                    <a:rPr lang="en-US">
                      <a:noFill/>
                    </a:rPr>
                    <a:t> </a:t>
                  </a:r>
                </a:p>
              </p:txBody>
            </p:sp>
          </mc:Fallback>
        </mc:AlternateContent>
      </p:grpSp>
      <p:grpSp>
        <p:nvGrpSpPr>
          <p:cNvPr id="40" name="Group 39"/>
          <p:cNvGrpSpPr/>
          <p:nvPr/>
        </p:nvGrpSpPr>
        <p:grpSpPr>
          <a:xfrm>
            <a:off x="18087716" y="6509722"/>
            <a:ext cx="15056126" cy="19793029"/>
            <a:chOff x="17960474" y="12801600"/>
            <a:chExt cx="15030967" cy="10682995"/>
          </a:xfrm>
        </p:grpSpPr>
        <p:sp>
          <p:nvSpPr>
            <p:cNvPr id="41" name="Rectangle 40"/>
            <p:cNvSpPr/>
            <p:nvPr/>
          </p:nvSpPr>
          <p:spPr>
            <a:xfrm>
              <a:off x="17960474" y="12801600"/>
              <a:ext cx="15030967" cy="10682995"/>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sp>
          <p:nvSpPr>
            <p:cNvPr id="42" name="TextBox 41"/>
            <p:cNvSpPr txBox="1"/>
            <p:nvPr/>
          </p:nvSpPr>
          <p:spPr>
            <a:xfrm>
              <a:off x="24468588" y="14257174"/>
              <a:ext cx="8286932" cy="6587905"/>
            </a:xfrm>
            <a:prstGeom prst="rect">
              <a:avLst/>
            </a:prstGeom>
            <a:noFill/>
            <a:ln>
              <a:noFill/>
            </a:ln>
          </p:spPr>
          <p:txBody>
            <a:bodyPr wrap="square" rtlCol="0">
              <a:spAutoFit/>
            </a:bodyPr>
            <a:lstStyle/>
            <a:p>
              <a:r>
                <a:rPr lang="en-US" sz="3200" dirty="0"/>
                <a:t>	</a:t>
              </a:r>
              <a:r>
                <a:rPr lang="en-US" sz="3200" b="1" dirty="0"/>
                <a:t>Activity 1</a:t>
              </a:r>
            </a:p>
            <a:p>
              <a:pPr marL="457200" indent="-457200">
                <a:buFont typeface="Arial" panose="020B0604020202020204" pitchFamily="34" charset="0"/>
                <a:buChar char="•"/>
              </a:pPr>
              <a:r>
                <a:rPr lang="en-US" sz="3200" dirty="0" smtClean="0"/>
                <a:t>Measure </a:t>
              </a:r>
              <a:r>
                <a:rPr lang="en-US" sz="3200" dirty="0"/>
                <a:t>and record the values for the </a:t>
              </a:r>
              <a:r>
                <a:rPr lang="en-US" sz="3200" dirty="0" smtClean="0"/>
                <a:t>angular separation </a:t>
              </a:r>
              <a:r>
                <a:rPr lang="en-US" sz="3200" dirty="0"/>
                <a:t>of each galaxy by </a:t>
              </a:r>
              <a:r>
                <a:rPr lang="en-US" sz="3200" dirty="0" smtClean="0"/>
                <a:t>selecting</a:t>
              </a:r>
            </a:p>
            <a:p>
              <a:r>
                <a:rPr lang="en-US" sz="3200" dirty="0" smtClean="0"/>
                <a:t>the </a:t>
              </a:r>
              <a:r>
                <a:rPr lang="en-US" sz="3200" dirty="0"/>
                <a:t>two points on the </a:t>
              </a:r>
              <a:r>
                <a:rPr lang="en-US" sz="3200" dirty="0" smtClean="0"/>
                <a:t>picture </a:t>
              </a:r>
              <a:r>
                <a:rPr lang="en-US" sz="3200" dirty="0"/>
                <a:t>of the galaxy which are </a:t>
              </a:r>
              <a:r>
                <a:rPr lang="en-US" sz="3200" dirty="0" smtClean="0"/>
                <a:t>furthest </a:t>
              </a:r>
              <a:r>
                <a:rPr lang="en-US" sz="3200" dirty="0"/>
                <a:t>from one </a:t>
              </a:r>
              <a:r>
                <a:rPr lang="en-US" sz="3200" dirty="0" smtClean="0"/>
                <a:t>another. In </a:t>
              </a:r>
              <a:r>
                <a:rPr lang="en-US" sz="3200" dirty="0" smtClean="0"/>
                <a:t>the </a:t>
              </a:r>
              <a:r>
                <a:rPr lang="en-US" sz="3200" dirty="0" smtClean="0"/>
                <a:t>image </a:t>
              </a:r>
              <a:r>
                <a:rPr lang="en-US" sz="3200" dirty="0" smtClean="0"/>
                <a:t>of the galaxy below</a:t>
              </a:r>
              <a:r>
                <a:rPr lang="en-US" sz="3200" dirty="0" smtClean="0"/>
                <a:t>, </a:t>
              </a:r>
              <a:r>
                <a:rPr lang="en-US" sz="3200" dirty="0" smtClean="0"/>
                <a:t>the endpoints of hypotenuse of </a:t>
              </a:r>
              <a:r>
                <a:rPr lang="en-US" sz="3200" dirty="0" smtClean="0"/>
                <a:t>the triangle </a:t>
              </a:r>
              <a:r>
                <a:rPr lang="en-US" sz="3200" dirty="0" smtClean="0"/>
                <a:t>would </a:t>
              </a:r>
              <a:r>
                <a:rPr lang="en-US" sz="3200" dirty="0" smtClean="0"/>
                <a:t>be where </a:t>
              </a:r>
              <a:r>
                <a:rPr lang="en-US" sz="3200" dirty="0" smtClean="0"/>
                <a:t>the mouse pointer would need </a:t>
              </a:r>
              <a:r>
                <a:rPr lang="en-US" sz="3200" dirty="0" smtClean="0"/>
                <a:t>to click </a:t>
              </a:r>
              <a:r>
                <a:rPr lang="en-US" sz="3200" dirty="0" smtClean="0"/>
                <a:t>to accurately determine the angular separation.</a:t>
              </a:r>
              <a:endParaRPr lang="en-US" sz="3200" dirty="0"/>
            </a:p>
            <a:p>
              <a:r>
                <a:rPr lang="en-US" sz="3200" dirty="0"/>
                <a:t>	</a:t>
              </a:r>
              <a:r>
                <a:rPr lang="en-US" sz="3200" b="1" dirty="0"/>
                <a:t>Activity 2</a:t>
              </a:r>
            </a:p>
            <a:p>
              <a:pPr marL="457200" indent="-457200">
                <a:buFont typeface="Arial" panose="020B0604020202020204" pitchFamily="34" charset="0"/>
                <a:buChar char="•"/>
              </a:pPr>
              <a:r>
                <a:rPr lang="en-US" sz="3200" dirty="0" smtClean="0"/>
                <a:t>Measure </a:t>
              </a:r>
              <a:r>
                <a:rPr lang="en-US" sz="3200" dirty="0"/>
                <a:t>and record the values for the wavelengths of both the Calcium H and </a:t>
              </a:r>
              <a:endParaRPr lang="en-US" sz="3200" dirty="0" smtClean="0"/>
            </a:p>
            <a:p>
              <a:r>
                <a:rPr lang="en-US" sz="3200" dirty="0" smtClean="0"/>
                <a:t>Calcium </a:t>
              </a:r>
              <a:r>
                <a:rPr lang="en-US" sz="3200" dirty="0"/>
                <a:t>K on the redshift graphs for each galaxy. This is done by selecting the two lowest points, or troughs, of the graph. The leftmost value is the Calcium K value, and the rightmost trough is the Calcium H value</a:t>
              </a:r>
              <a:r>
                <a:rPr lang="en-US" sz="3200" dirty="0" smtClean="0"/>
                <a:t>.</a:t>
              </a:r>
            </a:p>
            <a:p>
              <a:endParaRPr lang="en-US" sz="3200" dirty="0"/>
            </a:p>
            <a:p>
              <a:r>
                <a:rPr lang="en-US" sz="3200" dirty="0"/>
                <a:t>	</a:t>
              </a:r>
              <a:r>
                <a:rPr lang="en-US" sz="3200" b="1" dirty="0"/>
                <a:t>Activity 3</a:t>
              </a:r>
            </a:p>
            <a:p>
              <a:pPr marL="457200" indent="-457200">
                <a:buFont typeface="Arial" panose="020B0604020202020204" pitchFamily="34" charset="0"/>
                <a:buChar char="•"/>
              </a:pPr>
              <a:r>
                <a:rPr lang="en-US" sz="3200" dirty="0"/>
                <a:t>Measure and record the values for the wavelengths of the Hydrogen redshift </a:t>
              </a:r>
              <a:r>
                <a:rPr lang="en-US" sz="3200" dirty="0" smtClean="0"/>
                <a:t>graphs </a:t>
              </a:r>
            </a:p>
            <a:p>
              <a:r>
                <a:rPr lang="en-US" sz="3200" dirty="0" smtClean="0"/>
                <a:t>for </a:t>
              </a:r>
              <a:r>
                <a:rPr lang="en-US" sz="3200" dirty="0"/>
                <a:t>each galaxy. This done by section the peak of the highest point on each graph</a:t>
              </a:r>
              <a:r>
                <a:rPr lang="en-US" sz="3200" dirty="0" smtClean="0"/>
                <a:t>.</a:t>
              </a:r>
              <a:endParaRPr lang="en-US" sz="3200" dirty="0"/>
            </a:p>
          </p:txBody>
        </p:sp>
      </p:grpSp>
      <mc:AlternateContent xmlns:mc="http://schemas.openxmlformats.org/markup-compatibility/2006">
        <mc:Choice xmlns:a14="http://schemas.microsoft.com/office/drawing/2010/main" Requires="a14">
          <p:graphicFrame>
            <p:nvGraphicFramePr>
              <p:cNvPr id="47" name="Table 46"/>
              <p:cNvGraphicFramePr>
                <a:graphicFrameLocks noGrp="1"/>
              </p:cNvGraphicFramePr>
              <p:nvPr>
                <p:extLst>
                  <p:ext uri="{D42A27DB-BD31-4B8C-83A1-F6EECF244321}">
                    <p14:modId xmlns:p14="http://schemas.microsoft.com/office/powerpoint/2010/main" val="3685044483"/>
                  </p:ext>
                </p:extLst>
              </p:nvPr>
            </p:nvGraphicFramePr>
            <p:xfrm>
              <a:off x="664597" y="34601987"/>
              <a:ext cx="14841910" cy="3067465"/>
            </p:xfrm>
            <a:graphic>
              <a:graphicData uri="http://schemas.openxmlformats.org/drawingml/2006/table">
                <a:tbl>
                  <a:tblPr firstRow="1" firstCol="1" bandRow="1">
                    <a:tableStyleId>{5C22544A-7EE6-4342-B048-85BDC9FD1C3A}</a:tableStyleId>
                  </a:tblPr>
                  <a:tblGrid>
                    <a:gridCol w="7420164">
                      <a:extLst>
                        <a:ext uri="{9D8B030D-6E8A-4147-A177-3AD203B41FA5}">
                          <a16:colId xmlns:a16="http://schemas.microsoft.com/office/drawing/2014/main" xmlns="" val="3391969814"/>
                        </a:ext>
                      </a:extLst>
                    </a:gridCol>
                    <a:gridCol w="7421746">
                      <a:extLst>
                        <a:ext uri="{9D8B030D-6E8A-4147-A177-3AD203B41FA5}">
                          <a16:colId xmlns:a16="http://schemas.microsoft.com/office/drawing/2014/main" xmlns="" val="249488891"/>
                        </a:ext>
                      </a:extLst>
                    </a:gridCol>
                  </a:tblGrid>
                  <a:tr h="506592">
                    <a:tc gridSpan="2">
                      <a:txBody>
                        <a:bodyPr/>
                        <a:lstStyle/>
                        <a:p>
                          <a:pPr marL="0" marR="0" algn="l">
                            <a:lnSpc>
                              <a:spcPct val="107000"/>
                            </a:lnSpc>
                            <a:spcBef>
                              <a:spcPts val="0"/>
                            </a:spcBef>
                            <a:spcAft>
                              <a:spcPts val="0"/>
                            </a:spcAft>
                          </a:pPr>
                          <a:r>
                            <a:rPr lang="en-US" sz="3200" dirty="0">
                              <a:effectLst/>
                            </a:rPr>
                            <a:t>Spectral Line Values Given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xmlns="" val="2896153298"/>
                      </a:ext>
                    </a:extLst>
                  </a:tr>
                  <a:tr h="534505">
                    <a:tc>
                      <a:txBody>
                        <a:bodyPr/>
                        <a:lstStyle/>
                        <a:p>
                          <a:pPr marL="0" marR="0" algn="l">
                            <a:lnSpc>
                              <a:spcPct val="107000"/>
                            </a:lnSpc>
                            <a:spcBef>
                              <a:spcPts val="0"/>
                            </a:spcBef>
                            <a:spcAft>
                              <a:spcPts val="0"/>
                            </a:spcAft>
                          </a:pPr>
                          <a:r>
                            <a:rPr lang="en-US" sz="3200">
                              <a:effectLst/>
                            </a:rPr>
                            <a:t>Spectral Line</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3200" i="1">
                                        <a:effectLst/>
                                        <a:latin typeface="Cambria Math" panose="02040503050406030204" pitchFamily="18" charset="0"/>
                                      </a:rPr>
                                    </m:ctrlPr>
                                  </m:sSubPr>
                                  <m:e>
                                    <m:r>
                                      <a:rPr lang="en-US" sz="3200">
                                        <a:effectLst/>
                                        <a:latin typeface="Cambria Math" panose="02040503050406030204" pitchFamily="18" charset="0"/>
                                      </a:rPr>
                                      <m:t>𝜆</m:t>
                                    </m:r>
                                  </m:e>
                                  <m:sub>
                                    <m:r>
                                      <a:rPr lang="en-US" sz="3200">
                                        <a:effectLst/>
                                        <a:latin typeface="Cambria Math" panose="02040503050406030204" pitchFamily="18" charset="0"/>
                                      </a:rPr>
                                      <m:t>°</m:t>
                                    </m:r>
                                  </m:sub>
                                </m:sSub>
                                <m:d>
                                  <m:dPr>
                                    <m:begChr m:val="["/>
                                    <m:endChr m:val="]"/>
                                    <m:ctrlPr>
                                      <a:rPr lang="en-US" sz="3200" i="1">
                                        <a:effectLst/>
                                        <a:latin typeface="Cambria Math" panose="02040503050406030204" pitchFamily="18" charset="0"/>
                                      </a:rPr>
                                    </m:ctrlPr>
                                  </m:dPr>
                                  <m:e>
                                    <m:r>
                                      <a:rPr lang="en-US" sz="3200">
                                        <a:effectLst/>
                                        <a:latin typeface="Cambria Math" panose="02040503050406030204" pitchFamily="18" charset="0"/>
                                      </a:rPr>
                                      <m:t>𝐴𝑛𝑔𝑠𝑡𝑟𝑜𝑚</m:t>
                                    </m:r>
                                  </m:e>
                                </m:d>
                              </m:oMath>
                            </m:oMathPara>
                          </a14:m>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70544006"/>
                      </a:ext>
                    </a:extLst>
                  </a:tr>
                  <a:tr h="506592">
                    <a:tc gridSpan="2">
                      <a:txBody>
                        <a:bodyPr/>
                        <a:lstStyle/>
                        <a:p>
                          <a:pPr marL="0" marR="0" algn="l">
                            <a:lnSpc>
                              <a:spcPct val="107000"/>
                            </a:lnSpc>
                            <a:spcBef>
                              <a:spcPts val="0"/>
                            </a:spcBef>
                            <a:spcAft>
                              <a:spcPts val="0"/>
                            </a:spcAft>
                          </a:pPr>
                          <a:r>
                            <a:rPr lang="en-US" sz="3200">
                              <a:effectLst/>
                            </a:rPr>
                            <a:t> </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xmlns="" val="2266837159"/>
                      </a:ext>
                    </a:extLst>
                  </a:tr>
                  <a:tr h="506592">
                    <a:tc>
                      <a:txBody>
                        <a:bodyPr/>
                        <a:lstStyle/>
                        <a:p>
                          <a:pPr marL="0" marR="0" algn="l">
                            <a:lnSpc>
                              <a:spcPct val="107000"/>
                            </a:lnSpc>
                            <a:spcBef>
                              <a:spcPts val="0"/>
                            </a:spcBef>
                            <a:spcAft>
                              <a:spcPts val="0"/>
                            </a:spcAft>
                          </a:pPr>
                          <a:r>
                            <a:rPr lang="en-US" sz="3200" dirty="0">
                              <a:effectLst/>
                            </a:rPr>
                            <a:t>Calcium (</a:t>
                          </a:r>
                          <a:r>
                            <a:rPr lang="en-US" sz="3200" dirty="0" err="1">
                              <a:effectLst/>
                            </a:rPr>
                            <a:t>CaII</a:t>
                          </a:r>
                          <a:r>
                            <a:rPr lang="en-US" sz="3200" dirty="0">
                              <a:effectLst/>
                            </a:rPr>
                            <a:t>) K</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3933.7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61185629"/>
                      </a:ext>
                    </a:extLst>
                  </a:tr>
                  <a:tr h="506592">
                    <a:tc>
                      <a:txBody>
                        <a:bodyPr/>
                        <a:lstStyle/>
                        <a:p>
                          <a:pPr marL="0" marR="0" algn="l">
                            <a:lnSpc>
                              <a:spcPct val="107000"/>
                            </a:lnSpc>
                            <a:spcBef>
                              <a:spcPts val="0"/>
                            </a:spcBef>
                            <a:spcAft>
                              <a:spcPts val="0"/>
                            </a:spcAft>
                          </a:pPr>
                          <a:r>
                            <a:rPr lang="en-US" sz="3200">
                              <a:effectLst/>
                            </a:rPr>
                            <a:t>Calcium (CaII) H</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3869.5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55945606"/>
                      </a:ext>
                    </a:extLst>
                  </a:tr>
                  <a:tr h="506592">
                    <a:tc>
                      <a:txBody>
                        <a:bodyPr/>
                        <a:lstStyle/>
                        <a:p>
                          <a:pPr marL="0" marR="0" algn="l">
                            <a:lnSpc>
                              <a:spcPct val="107000"/>
                            </a:lnSpc>
                            <a:spcBef>
                              <a:spcPts val="0"/>
                            </a:spcBef>
                            <a:spcAft>
                              <a:spcPts val="0"/>
                            </a:spcAft>
                          </a:pPr>
                          <a:r>
                            <a:rPr lang="en-US" sz="3200" dirty="0">
                              <a:effectLst/>
                            </a:rPr>
                            <a:t>Hydrogen (H⍺)</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6562.8</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815568162"/>
                      </a:ext>
                    </a:extLst>
                  </a:tr>
                </a:tbl>
              </a:graphicData>
            </a:graphic>
          </p:graphicFrame>
        </mc:Choice>
        <mc:Fallback>
          <p:graphicFrame>
            <p:nvGraphicFramePr>
              <p:cNvPr id="47" name="Table 46"/>
              <p:cNvGraphicFramePr>
                <a:graphicFrameLocks noGrp="1"/>
              </p:cNvGraphicFramePr>
              <p:nvPr>
                <p:extLst>
                  <p:ext uri="{D42A27DB-BD31-4B8C-83A1-F6EECF244321}">
                    <p14:modId xmlns:p14="http://schemas.microsoft.com/office/powerpoint/2010/main" val="3685044483"/>
                  </p:ext>
                </p:extLst>
              </p:nvPr>
            </p:nvGraphicFramePr>
            <p:xfrm>
              <a:off x="664597" y="34601987"/>
              <a:ext cx="14841910" cy="3067465"/>
            </p:xfrm>
            <a:graphic>
              <a:graphicData uri="http://schemas.openxmlformats.org/drawingml/2006/table">
                <a:tbl>
                  <a:tblPr firstRow="1" firstCol="1" bandRow="1">
                    <a:tableStyleId>{5C22544A-7EE6-4342-B048-85BDC9FD1C3A}</a:tableStyleId>
                  </a:tblPr>
                  <a:tblGrid>
                    <a:gridCol w="7420164">
                      <a:extLst>
                        <a:ext uri="{9D8B030D-6E8A-4147-A177-3AD203B41FA5}">
                          <a16:colId xmlns:a16="http://schemas.microsoft.com/office/drawing/2014/main" xmlns:a14="http://schemas.microsoft.com/office/drawing/2010/main" xmlns="" val="3391969814"/>
                        </a:ext>
                      </a:extLst>
                    </a:gridCol>
                    <a:gridCol w="7421746">
                      <a:extLst>
                        <a:ext uri="{9D8B030D-6E8A-4147-A177-3AD203B41FA5}">
                          <a16:colId xmlns:a16="http://schemas.microsoft.com/office/drawing/2014/main" xmlns:a14="http://schemas.microsoft.com/office/drawing/2010/main" xmlns="" val="249488891"/>
                        </a:ext>
                      </a:extLst>
                    </a:gridCol>
                  </a:tblGrid>
                  <a:tr h="506592">
                    <a:tc gridSpan="2">
                      <a:txBody>
                        <a:bodyPr/>
                        <a:lstStyle/>
                        <a:p>
                          <a:pPr marL="0" marR="0" algn="l">
                            <a:lnSpc>
                              <a:spcPct val="107000"/>
                            </a:lnSpc>
                            <a:spcBef>
                              <a:spcPts val="0"/>
                            </a:spcBef>
                            <a:spcAft>
                              <a:spcPts val="0"/>
                            </a:spcAft>
                          </a:pPr>
                          <a:r>
                            <a:rPr lang="en-US" sz="3200" dirty="0">
                              <a:effectLst/>
                            </a:rPr>
                            <a:t>Spectral Line Values Given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xmlns:a14="http://schemas.microsoft.com/office/drawing/2010/main" xmlns="" val="2896153298"/>
                      </a:ext>
                    </a:extLst>
                  </a:tr>
                  <a:tr h="534505">
                    <a:tc>
                      <a:txBody>
                        <a:bodyPr/>
                        <a:lstStyle/>
                        <a:p>
                          <a:pPr marL="0" marR="0" algn="l">
                            <a:lnSpc>
                              <a:spcPct val="107000"/>
                            </a:lnSpc>
                            <a:spcBef>
                              <a:spcPts val="0"/>
                            </a:spcBef>
                            <a:spcAft>
                              <a:spcPts val="0"/>
                            </a:spcAft>
                          </a:pPr>
                          <a:r>
                            <a:rPr lang="en-US" sz="3200">
                              <a:effectLst/>
                            </a:rPr>
                            <a:t>Spectral Line</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10"/>
                          <a:stretch>
                            <a:fillRect l="-100082" t="-114773" r="-328" b="-422727"/>
                          </a:stretch>
                        </a:blipFill>
                      </a:tcPr>
                    </a:tc>
                    <a:extLst>
                      <a:ext uri="{0D108BD9-81ED-4DB2-BD59-A6C34878D82A}">
                        <a16:rowId xmlns:a16="http://schemas.microsoft.com/office/drawing/2014/main" xmlns:a14="http://schemas.microsoft.com/office/drawing/2010/main" xmlns="" val="770544006"/>
                      </a:ext>
                    </a:extLst>
                  </a:tr>
                  <a:tr h="506592">
                    <a:tc gridSpan="2">
                      <a:txBody>
                        <a:bodyPr/>
                        <a:lstStyle/>
                        <a:p>
                          <a:pPr marL="0" marR="0" algn="l">
                            <a:lnSpc>
                              <a:spcPct val="107000"/>
                            </a:lnSpc>
                            <a:spcBef>
                              <a:spcPts val="0"/>
                            </a:spcBef>
                            <a:spcAft>
                              <a:spcPts val="0"/>
                            </a:spcAft>
                          </a:pPr>
                          <a:r>
                            <a:rPr lang="en-US" sz="3200">
                              <a:effectLst/>
                            </a:rPr>
                            <a:t> </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xmlns:a14="http://schemas.microsoft.com/office/drawing/2010/main" xmlns="" val="2266837159"/>
                      </a:ext>
                    </a:extLst>
                  </a:tr>
                  <a:tr h="506592">
                    <a:tc>
                      <a:txBody>
                        <a:bodyPr/>
                        <a:lstStyle/>
                        <a:p>
                          <a:pPr marL="0" marR="0" algn="l">
                            <a:lnSpc>
                              <a:spcPct val="107000"/>
                            </a:lnSpc>
                            <a:spcBef>
                              <a:spcPts val="0"/>
                            </a:spcBef>
                            <a:spcAft>
                              <a:spcPts val="0"/>
                            </a:spcAft>
                          </a:pPr>
                          <a:r>
                            <a:rPr lang="en-US" sz="3200" dirty="0">
                              <a:effectLst/>
                            </a:rPr>
                            <a:t>Calcium (</a:t>
                          </a:r>
                          <a:r>
                            <a:rPr lang="en-US" sz="3200" dirty="0" err="1">
                              <a:effectLst/>
                            </a:rPr>
                            <a:t>CaII</a:t>
                          </a:r>
                          <a:r>
                            <a:rPr lang="en-US" sz="3200" dirty="0">
                              <a:effectLst/>
                            </a:rPr>
                            <a:t>) K</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3933.7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2461185629"/>
                      </a:ext>
                    </a:extLst>
                  </a:tr>
                  <a:tr h="506592">
                    <a:tc>
                      <a:txBody>
                        <a:bodyPr/>
                        <a:lstStyle/>
                        <a:p>
                          <a:pPr marL="0" marR="0" algn="l">
                            <a:lnSpc>
                              <a:spcPct val="107000"/>
                            </a:lnSpc>
                            <a:spcBef>
                              <a:spcPts val="0"/>
                            </a:spcBef>
                            <a:spcAft>
                              <a:spcPts val="0"/>
                            </a:spcAft>
                          </a:pPr>
                          <a:r>
                            <a:rPr lang="en-US" sz="3200">
                              <a:effectLst/>
                            </a:rPr>
                            <a:t>Calcium (CaII) H</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3869.5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3155945606"/>
                      </a:ext>
                    </a:extLst>
                  </a:tr>
                  <a:tr h="506592">
                    <a:tc>
                      <a:txBody>
                        <a:bodyPr/>
                        <a:lstStyle/>
                        <a:p>
                          <a:pPr marL="0" marR="0" algn="l">
                            <a:lnSpc>
                              <a:spcPct val="107000"/>
                            </a:lnSpc>
                            <a:spcBef>
                              <a:spcPts val="0"/>
                            </a:spcBef>
                            <a:spcAft>
                              <a:spcPts val="0"/>
                            </a:spcAft>
                          </a:pPr>
                          <a:r>
                            <a:rPr lang="en-US" sz="3200" dirty="0">
                              <a:effectLst/>
                            </a:rPr>
                            <a:t>Hydrogen (H⍺)</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6562.8</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a14="http://schemas.microsoft.com/office/drawing/2010/main" xmlns="" val="3815568162"/>
                      </a:ext>
                    </a:extLst>
                  </a:tr>
                </a:tbl>
              </a:graphicData>
            </a:graphic>
          </p:graphicFrame>
        </mc:Fallback>
      </mc:AlternateContent>
      <p:sp>
        <p:nvSpPr>
          <p:cNvPr id="48" name="Rectangle 2"/>
          <p:cNvSpPr>
            <a:spLocks noChangeArrowheads="1"/>
          </p:cNvSpPr>
          <p:nvPr/>
        </p:nvSpPr>
        <p:spPr bwMode="auto">
          <a:xfrm>
            <a:off x="22625050" y="20935950"/>
            <a:ext cx="5120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9" name="Picture 4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8735398" y="9347278"/>
            <a:ext cx="4575318" cy="4575318"/>
          </a:xfrm>
          <a:prstGeom prst="rect">
            <a:avLst/>
          </a:prstGeom>
        </p:spPr>
      </p:pic>
      <p:grpSp>
        <p:nvGrpSpPr>
          <p:cNvPr id="50" name="Group 49"/>
          <p:cNvGrpSpPr/>
          <p:nvPr/>
        </p:nvGrpSpPr>
        <p:grpSpPr>
          <a:xfrm>
            <a:off x="35243105" y="23444500"/>
            <a:ext cx="15132261" cy="10159699"/>
            <a:chOff x="35196411" y="6755404"/>
            <a:chExt cx="15145269" cy="14567031"/>
          </a:xfrm>
        </p:grpSpPr>
        <p:sp>
          <p:nvSpPr>
            <p:cNvPr id="51" name="Rectangle 50"/>
            <p:cNvSpPr/>
            <p:nvPr/>
          </p:nvSpPr>
          <p:spPr>
            <a:xfrm>
              <a:off x="35196411" y="6755404"/>
              <a:ext cx="15030967" cy="14567031"/>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sp>
          <p:nvSpPr>
            <p:cNvPr id="52" name="TextBox 51"/>
            <p:cNvSpPr txBox="1"/>
            <p:nvPr/>
          </p:nvSpPr>
          <p:spPr>
            <a:xfrm>
              <a:off x="35597583" y="6893480"/>
              <a:ext cx="14744097" cy="7219793"/>
            </a:xfrm>
            <a:prstGeom prst="rect">
              <a:avLst/>
            </a:prstGeom>
            <a:noFill/>
            <a:ln>
              <a:noFill/>
            </a:ln>
          </p:spPr>
          <p:txBody>
            <a:bodyPr wrap="square" rtlCol="0">
              <a:spAutoFit/>
            </a:bodyPr>
            <a:lstStyle/>
            <a:p>
              <a:r>
                <a:rPr lang="en-US" sz="6000" b="1" u="sng" dirty="0" smtClean="0">
                  <a:solidFill>
                    <a:schemeClr val="tx1">
                      <a:lumMod val="65000"/>
                      <a:lumOff val="35000"/>
                    </a:schemeClr>
                  </a:solidFill>
                </a:rPr>
                <a:t>Conclusion</a:t>
              </a:r>
            </a:p>
            <a:p>
              <a:r>
                <a:rPr lang="en-US" sz="3200" dirty="0" smtClean="0"/>
                <a:t>	Our </a:t>
              </a:r>
              <a:r>
                <a:rPr lang="en-US" sz="3200" dirty="0"/>
                <a:t>results make sense because our Hubble constant and the accepted value fall within one uncertainty of each other. It could be argued that our age of the universe, although it can be considered inconsistent because it does not fall with two uncertainties of the accepted value, still makes sense. The age of the universe has to be greater than the age of the oldest stars. Additionally, supermassive stars take millions if not a billion years to form and our age accounts for that time. </a:t>
              </a:r>
            </a:p>
            <a:p>
              <a:r>
                <a:rPr lang="en-US" sz="3200" dirty="0"/>
                <a:t>	Our R</a:t>
              </a:r>
              <a:r>
                <a:rPr lang="en-US" sz="3200" baseline="30000" dirty="0"/>
                <a:t>2</a:t>
              </a:r>
              <a:r>
                <a:rPr lang="en-US" sz="3200" dirty="0"/>
                <a:t> value for our graph is .79. This means there is some error in the fitment of our line and, therefore, some error in the velocities and distances our galaxies. If our R</a:t>
              </a:r>
              <a:r>
                <a:rPr lang="en-US" sz="3200" baseline="30000" dirty="0"/>
                <a:t>2 </a:t>
              </a:r>
              <a:r>
                <a:rPr lang="en-US" sz="3200" dirty="0"/>
                <a:t>value was .99 and our age was inconsistent then we could determine that our experimental value for our age is not valid. It also is important to note that Hubble’s constant throughout time has varied because of the difficulty of calculating the actual distance between galaxies and their actual distances across them. This proved to be difficult nearly a century ago </a:t>
              </a:r>
              <a:r>
                <a:rPr lang="en-US" sz="3200" dirty="0" smtClean="0"/>
                <a:t>and </a:t>
              </a:r>
              <a:r>
                <a:rPr lang="en-US" sz="3200" dirty="0"/>
                <a:t>is still a considerable obstacle today</a:t>
              </a:r>
              <a:r>
                <a:rPr lang="en-US" sz="3200" dirty="0" smtClean="0"/>
                <a:t>.</a:t>
              </a:r>
            </a:p>
            <a:p>
              <a:r>
                <a:rPr lang="en-US" sz="3200" dirty="0" smtClean="0"/>
                <a:t> </a:t>
              </a:r>
              <a:endParaRPr lang="en-US" dirty="0" smtClean="0"/>
            </a:p>
            <a:p>
              <a:endParaRPr lang="en-US" sz="3200" dirty="0"/>
            </a:p>
          </p:txBody>
        </p:sp>
      </p:grpSp>
      <p:grpSp>
        <p:nvGrpSpPr>
          <p:cNvPr id="53" name="Group 52"/>
          <p:cNvGrpSpPr/>
          <p:nvPr/>
        </p:nvGrpSpPr>
        <p:grpSpPr>
          <a:xfrm>
            <a:off x="35243105" y="34020211"/>
            <a:ext cx="15132260" cy="3785652"/>
            <a:chOff x="35196411" y="6755404"/>
            <a:chExt cx="15145266" cy="15955909"/>
          </a:xfrm>
        </p:grpSpPr>
        <p:sp>
          <p:nvSpPr>
            <p:cNvPr id="54" name="Rectangle 53"/>
            <p:cNvSpPr/>
            <p:nvPr/>
          </p:nvSpPr>
          <p:spPr>
            <a:xfrm>
              <a:off x="35196411" y="6755404"/>
              <a:ext cx="15030967" cy="14567031"/>
            </a:xfrm>
            <a:prstGeom prst="rect">
              <a:avLst/>
            </a:prstGeom>
            <a:noFill/>
            <a:ln w="12700" cap="flat" cmpd="sng" algn="ctr">
              <a:solidFill>
                <a:schemeClr val="bg2">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sp>
          <p:nvSpPr>
            <p:cNvPr id="55" name="TextBox 54"/>
            <p:cNvSpPr txBox="1"/>
            <p:nvPr/>
          </p:nvSpPr>
          <p:spPr>
            <a:xfrm>
              <a:off x="35673782" y="6755404"/>
              <a:ext cx="14667895" cy="15955909"/>
            </a:xfrm>
            <a:prstGeom prst="rect">
              <a:avLst/>
            </a:prstGeom>
            <a:noFill/>
            <a:ln>
              <a:noFill/>
            </a:ln>
          </p:spPr>
          <p:txBody>
            <a:bodyPr wrap="square" rtlCol="0">
              <a:spAutoFit/>
            </a:bodyPr>
            <a:lstStyle/>
            <a:p>
              <a:r>
                <a:rPr lang="en-US" sz="4800" b="1" u="sng" dirty="0" smtClean="0">
                  <a:solidFill>
                    <a:schemeClr val="tx1">
                      <a:lumMod val="65000"/>
                      <a:lumOff val="35000"/>
                    </a:schemeClr>
                  </a:solidFill>
                </a:rPr>
                <a:t>References</a:t>
              </a:r>
              <a:endParaRPr lang="en-US" sz="4800" b="1" u="sng" dirty="0">
                <a:solidFill>
                  <a:schemeClr val="tx1">
                    <a:lumMod val="65000"/>
                    <a:lumOff val="35000"/>
                  </a:schemeClr>
                </a:solidFill>
              </a:endParaRPr>
            </a:p>
            <a:p>
              <a:r>
                <a:rPr lang="en-US" sz="2400" baseline="30000" dirty="0" smtClean="0"/>
                <a:t>1</a:t>
              </a:r>
              <a:r>
                <a:rPr lang="en-US" sz="2400" dirty="0" smtClean="0"/>
                <a:t>New </a:t>
              </a:r>
              <a:r>
                <a:rPr lang="en-US" sz="2400" dirty="0"/>
                <a:t>Hubble Constant Measurement Adds to Mystery of Universe's Expansion Rate. (</a:t>
              </a:r>
              <a:r>
                <a:rPr lang="en-US" sz="2400" dirty="0" err="1"/>
                <a:t>n.d.</a:t>
              </a:r>
              <a:r>
                <a:rPr lang="en-US" sz="2400" dirty="0"/>
                <a:t>). Retrieved from https://hubblesite.org/contents/news-releases/2019/news-2019-28</a:t>
              </a:r>
            </a:p>
            <a:p>
              <a:r>
                <a:rPr lang="en-US" sz="2400" baseline="30000" dirty="0" smtClean="0"/>
                <a:t>2</a:t>
              </a:r>
              <a:r>
                <a:rPr lang="en-US" sz="2400" dirty="0" smtClean="0"/>
                <a:t>How old is the universe?: Determining the Age of the Universe. (2014, July 23). Retrieved from https://skyandtelescope.org/astronomy-resources/age-of-the-universe/</a:t>
              </a:r>
            </a:p>
            <a:p>
              <a:endParaRPr lang="en-US" sz="2400" dirty="0"/>
            </a:p>
            <a:p>
              <a:endParaRPr lang="en-US" sz="2400" b="1" dirty="0"/>
            </a:p>
            <a:p>
              <a:pPr marL="342900" indent="-342900">
                <a:buFont typeface="Arial" panose="020B0604020202020204" pitchFamily="34" charset="0"/>
                <a:buChar char="•"/>
              </a:pPr>
              <a:endParaRPr lang="en-US" sz="2400" dirty="0" smtClean="0"/>
            </a:p>
            <a:p>
              <a:endParaRPr lang="en-US" sz="2400" dirty="0"/>
            </a:p>
          </p:txBody>
        </p:sp>
      </p:grpSp>
      <p:pic>
        <p:nvPicPr>
          <p:cNvPr id="3" name="Picture 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88869" y="15304765"/>
            <a:ext cx="6381538" cy="4584666"/>
          </a:xfrm>
          <a:prstGeom prst="rect">
            <a:avLst/>
          </a:prstGeom>
        </p:spPr>
      </p:pic>
      <p:sp>
        <p:nvSpPr>
          <p:cNvPr id="43" name="TextBox 42"/>
          <p:cNvSpPr txBox="1"/>
          <p:nvPr/>
        </p:nvSpPr>
        <p:spPr>
          <a:xfrm>
            <a:off x="18425778" y="6472806"/>
            <a:ext cx="14667895" cy="2462213"/>
          </a:xfrm>
          <a:prstGeom prst="rect">
            <a:avLst/>
          </a:prstGeom>
          <a:noFill/>
          <a:ln>
            <a:noFill/>
          </a:ln>
        </p:spPr>
        <p:txBody>
          <a:bodyPr wrap="square" rtlCol="0">
            <a:spAutoFit/>
          </a:bodyPr>
          <a:lstStyle/>
          <a:p>
            <a:r>
              <a:rPr lang="en-US" sz="5400" b="1" u="sng" dirty="0">
                <a:solidFill>
                  <a:schemeClr val="tx1">
                    <a:lumMod val="65000"/>
                    <a:lumOff val="35000"/>
                  </a:schemeClr>
                </a:solidFill>
              </a:rPr>
              <a:t>Experimental Plan</a:t>
            </a:r>
          </a:p>
          <a:p>
            <a:r>
              <a:rPr lang="en-US" sz="3600" dirty="0"/>
              <a:t>	</a:t>
            </a:r>
            <a:r>
              <a:rPr lang="en-US" sz="3200" dirty="0"/>
              <a:t>We used provided website to collect our data from 18 out of 27 samples of galaxies provided using the instructions on that website. However, we did not use any galaxies that were labeled bad via the lab instructions.</a:t>
            </a:r>
            <a:endParaRPr lang="en-US" sz="3200" dirty="0"/>
          </a:p>
        </p:txBody>
      </p:sp>
      <p:pic>
        <p:nvPicPr>
          <p:cNvPr id="6" name="Picture 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6214543" y="20394420"/>
            <a:ext cx="6570963" cy="5104230"/>
          </a:xfrm>
          <a:prstGeom prst="rect">
            <a:avLst/>
          </a:prstGeom>
        </p:spPr>
      </p:pic>
      <p:sp>
        <p:nvSpPr>
          <p:cNvPr id="7" name="Rectangle 6"/>
          <p:cNvSpPr/>
          <p:nvPr/>
        </p:nvSpPr>
        <p:spPr>
          <a:xfrm>
            <a:off x="24606723" y="17569543"/>
            <a:ext cx="8537119" cy="8345754"/>
          </a:xfrm>
          <a:prstGeom prst="rect">
            <a:avLst/>
          </a:prstGeom>
          <a:noFill/>
          <a:ln>
            <a:solidFill>
              <a:schemeClr val="bg2">
                <a:lumMod val="75000"/>
              </a:schemeClr>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Elbow Connector 13"/>
          <p:cNvCxnSpPr/>
          <p:nvPr/>
        </p:nvCxnSpPr>
        <p:spPr>
          <a:xfrm flipV="1">
            <a:off x="18087716" y="17569543"/>
            <a:ext cx="12903913" cy="2553346"/>
          </a:xfrm>
          <a:prstGeom prst="bentConnector3">
            <a:avLst>
              <a:gd name="adj1" fmla="val 50000"/>
            </a:avLst>
          </a:prstGeom>
          <a:ln>
            <a:solidFill>
              <a:schemeClr val="bg2">
                <a:lumMod val="7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30" name="Elbow Connector 29"/>
          <p:cNvCxnSpPr/>
          <p:nvPr/>
        </p:nvCxnSpPr>
        <p:spPr>
          <a:xfrm flipV="1">
            <a:off x="18087716" y="13618029"/>
            <a:ext cx="12675313" cy="969912"/>
          </a:xfrm>
          <a:prstGeom prst="bentConnector3">
            <a:avLst/>
          </a:prstGeom>
          <a:ln>
            <a:solidFill>
              <a:schemeClr val="bg2">
                <a:lumMod val="75000"/>
              </a:schemeClr>
            </a:solidFill>
            <a:prstDash val="dash"/>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18425778" y="20394420"/>
            <a:ext cx="5944629" cy="1077218"/>
          </a:xfrm>
          <a:prstGeom prst="rect">
            <a:avLst/>
          </a:prstGeom>
          <a:noFill/>
        </p:spPr>
        <p:txBody>
          <a:bodyPr wrap="square" rtlCol="0">
            <a:spAutoFit/>
          </a:bodyPr>
          <a:lstStyle/>
          <a:p>
            <a:r>
              <a:rPr lang="en-US" sz="3200" dirty="0" smtClean="0"/>
              <a:t>Images provided from: </a:t>
            </a:r>
            <a:r>
              <a:rPr lang="en-US" sz="3200" dirty="0"/>
              <a:t>223 Hubble_law_Spectra_hints.pdf</a:t>
            </a:r>
            <a:endParaRPr lang="en-US" sz="900" dirty="0"/>
          </a:p>
        </p:txBody>
      </p:sp>
      <p:sp>
        <p:nvSpPr>
          <p:cNvPr id="45" name="TextBox 44"/>
          <p:cNvSpPr txBox="1"/>
          <p:nvPr/>
        </p:nvSpPr>
        <p:spPr>
          <a:xfrm>
            <a:off x="46139100" y="15739425"/>
            <a:ext cx="3771900" cy="1569660"/>
          </a:xfrm>
          <a:prstGeom prst="rect">
            <a:avLst/>
          </a:prstGeom>
          <a:noFill/>
        </p:spPr>
        <p:txBody>
          <a:bodyPr wrap="square" rtlCol="0">
            <a:spAutoFit/>
          </a:bodyPr>
          <a:lstStyle/>
          <a:p>
            <a:r>
              <a:rPr lang="en-US" sz="3200" dirty="0" smtClean="0"/>
              <a:t>Linest Calculation graph: </a:t>
            </a:r>
            <a:r>
              <a:rPr lang="en-US" sz="3200" dirty="0" err="1" smtClean="0"/>
              <a:t>Hubble_lab.exls</a:t>
            </a:r>
            <a:endParaRPr lang="en-US" sz="3200" dirty="0"/>
          </a:p>
        </p:txBody>
      </p:sp>
    </p:spTree>
    <p:extLst>
      <p:ext uri="{BB962C8B-B14F-4D97-AF65-F5344CB8AC3E}">
        <p14:creationId xmlns:p14="http://schemas.microsoft.com/office/powerpoint/2010/main" val="314255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5830</TotalTime>
  <Words>261</Words>
  <Application>Microsoft Office PowerPoint</Application>
  <PresentationFormat>Custom</PresentationFormat>
  <Paragraphs>99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 Math</vt:lpstr>
      <vt:lpstr>Times New Roman</vt:lpstr>
      <vt:lpstr>Office Theme</vt:lpstr>
      <vt:lpstr>Hubble’s Law Experiment Nick Zebhideh Longwood University, Farmville, VA 23909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dc:creator>
  <cp:lastModifiedBy>Nick</cp:lastModifiedBy>
  <cp:revision>59</cp:revision>
  <dcterms:created xsi:type="dcterms:W3CDTF">2016-06-30T18:25:13Z</dcterms:created>
  <dcterms:modified xsi:type="dcterms:W3CDTF">2020-04-21T17:03:55Z</dcterms:modified>
</cp:coreProperties>
</file>