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43891200" cy="32918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brahimmaday@outlook.com" initials="i" lastIdx="1" clrIdx="0">
    <p:extLst>
      <p:ext uri="{19B8F6BF-5375-455C-9EA6-DF929625EA0E}">
        <p15:presenceInfo xmlns:p15="http://schemas.microsoft.com/office/powerpoint/2012/main" userId="642971755600f4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C353EC-9AF6-4863-AB21-2B06933D6ED5}" v="103" dt="2020-04-21T15:28:27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>
        <p:scale>
          <a:sx n="50" d="100"/>
          <a:sy n="50" d="100"/>
        </p:scale>
        <p:origin x="-3680" y="-47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brahimmaday@outlook.com" userId="642971755600f449" providerId="LiveId" clId="{EDC353EC-9AF6-4863-AB21-2B06933D6ED5}"/>
    <pc:docChg chg="undo custSel modSld">
      <pc:chgData name="ibrahimmaday@outlook.com" userId="642971755600f449" providerId="LiveId" clId="{EDC353EC-9AF6-4863-AB21-2B06933D6ED5}" dt="2020-04-21T12:50:06.188" v="1772"/>
      <pc:docMkLst>
        <pc:docMk/>
      </pc:docMkLst>
      <pc:sldChg chg="addSp delSp modSp setBg">
        <pc:chgData name="ibrahimmaday@outlook.com" userId="642971755600f449" providerId="LiveId" clId="{EDC353EC-9AF6-4863-AB21-2B06933D6ED5}" dt="2020-04-21T12:50:06.188" v="1772"/>
        <pc:sldMkLst>
          <pc:docMk/>
          <pc:sldMk cId="2647315041" sldId="256"/>
        </pc:sldMkLst>
        <pc:spChg chg="mod">
          <ac:chgData name="ibrahimmaday@outlook.com" userId="642971755600f449" providerId="LiveId" clId="{EDC353EC-9AF6-4863-AB21-2B06933D6ED5}" dt="2020-04-21T12:47:41.037" v="1626" actId="1076"/>
          <ac:spMkLst>
            <pc:docMk/>
            <pc:sldMk cId="2647315041" sldId="256"/>
            <ac:spMk id="2" creationId="{FC5607AB-8E54-4E5E-BB72-B10B5CC83FC1}"/>
          </ac:spMkLst>
        </pc:spChg>
        <pc:spChg chg="add del mod">
          <ac:chgData name="ibrahimmaday@outlook.com" userId="642971755600f449" providerId="LiveId" clId="{EDC353EC-9AF6-4863-AB21-2B06933D6ED5}" dt="2020-04-18T00:55:33.947" v="754"/>
          <ac:spMkLst>
            <pc:docMk/>
            <pc:sldMk cId="2647315041" sldId="256"/>
            <ac:spMk id="3" creationId="{6A250763-693E-4648-9A19-A4661B4D82E8}"/>
          </ac:spMkLst>
        </pc:spChg>
        <pc:spChg chg="add del mod">
          <ac:chgData name="ibrahimmaday@outlook.com" userId="642971755600f449" providerId="LiveId" clId="{EDC353EC-9AF6-4863-AB21-2B06933D6ED5}" dt="2020-04-18T00:55:33.947" v="756"/>
          <ac:spMkLst>
            <pc:docMk/>
            <pc:sldMk cId="2647315041" sldId="256"/>
            <ac:spMk id="4" creationId="{DCFBFA96-8C50-475E-914F-F149AA4601F0}"/>
          </ac:spMkLst>
        </pc:spChg>
        <pc:spChg chg="mod">
          <ac:chgData name="ibrahimmaday@outlook.com" userId="642971755600f449" providerId="LiveId" clId="{EDC353EC-9AF6-4863-AB21-2B06933D6ED5}" dt="2020-04-21T12:44:52.834" v="1607" actId="20577"/>
          <ac:spMkLst>
            <pc:docMk/>
            <pc:sldMk cId="2647315041" sldId="256"/>
            <ac:spMk id="5" creationId="{00000000-0000-0000-0000-000000000000}"/>
          </ac:spMkLst>
        </pc:spChg>
        <pc:spChg chg="add mod">
          <ac:chgData name="ibrahimmaday@outlook.com" userId="642971755600f449" providerId="LiveId" clId="{EDC353EC-9AF6-4863-AB21-2B06933D6ED5}" dt="2020-04-21T12:37:04.322" v="1493" actId="1076"/>
          <ac:spMkLst>
            <pc:docMk/>
            <pc:sldMk cId="2647315041" sldId="256"/>
            <ac:spMk id="6" creationId="{36903559-3ACE-4216-AC65-3D400E100992}"/>
          </ac:spMkLst>
        </pc:spChg>
        <pc:spChg chg="add del mod">
          <ac:chgData name="ibrahimmaday@outlook.com" userId="642971755600f449" providerId="LiveId" clId="{EDC353EC-9AF6-4863-AB21-2B06933D6ED5}" dt="2020-04-18T01:22:36.100" v="1123"/>
          <ac:spMkLst>
            <pc:docMk/>
            <pc:sldMk cId="2647315041" sldId="256"/>
            <ac:spMk id="7" creationId="{3A3E3B93-F289-413C-A2BA-ED64BE63861F}"/>
          </ac:spMkLst>
        </pc:spChg>
        <pc:spChg chg="add mod">
          <ac:chgData name="ibrahimmaday@outlook.com" userId="642971755600f449" providerId="LiveId" clId="{EDC353EC-9AF6-4863-AB21-2B06933D6ED5}" dt="2020-04-21T11:29:05.220" v="1278" actId="404"/>
          <ac:spMkLst>
            <pc:docMk/>
            <pc:sldMk cId="2647315041" sldId="256"/>
            <ac:spMk id="8" creationId="{A324C85F-2808-4419-8556-327617FFC93A}"/>
          </ac:spMkLst>
        </pc:spChg>
        <pc:spChg chg="mod">
          <ac:chgData name="ibrahimmaday@outlook.com" userId="642971755600f449" providerId="LiveId" clId="{EDC353EC-9AF6-4863-AB21-2B06933D6ED5}" dt="2020-04-21T12:46:28.919" v="1624" actId="14100"/>
          <ac:spMkLst>
            <pc:docMk/>
            <pc:sldMk cId="2647315041" sldId="256"/>
            <ac:spMk id="9" creationId="{00000000-0000-0000-0000-000000000000}"/>
          </ac:spMkLst>
        </pc:spChg>
        <pc:spChg chg="mod">
          <ac:chgData name="ibrahimmaday@outlook.com" userId="642971755600f449" providerId="LiveId" clId="{EDC353EC-9AF6-4863-AB21-2B06933D6ED5}" dt="2020-04-21T12:36:32.369" v="1480" actId="14100"/>
          <ac:spMkLst>
            <pc:docMk/>
            <pc:sldMk cId="2647315041" sldId="256"/>
            <ac:spMk id="10" creationId="{00000000-0000-0000-0000-000000000000}"/>
          </ac:spMkLst>
        </pc:spChg>
        <pc:spChg chg="add del mod">
          <ac:chgData name="ibrahimmaday@outlook.com" userId="642971755600f449" providerId="LiveId" clId="{EDC353EC-9AF6-4863-AB21-2B06933D6ED5}" dt="2020-04-21T12:45:27.728" v="1618" actId="404"/>
          <ac:spMkLst>
            <pc:docMk/>
            <pc:sldMk cId="2647315041" sldId="256"/>
            <ac:spMk id="11" creationId="{00000000-0000-0000-0000-000000000000}"/>
          </ac:spMkLst>
        </pc:spChg>
        <pc:spChg chg="mod">
          <ac:chgData name="ibrahimmaday@outlook.com" userId="642971755600f449" providerId="LiveId" clId="{EDC353EC-9AF6-4863-AB21-2B06933D6ED5}" dt="2020-04-21T12:49:18.823" v="1770" actId="20577"/>
          <ac:spMkLst>
            <pc:docMk/>
            <pc:sldMk cId="2647315041" sldId="256"/>
            <ac:spMk id="12" creationId="{00000000-0000-0000-0000-000000000000}"/>
          </ac:spMkLst>
        </pc:spChg>
        <pc:spChg chg="add del mod">
          <ac:chgData name="ibrahimmaday@outlook.com" userId="642971755600f449" providerId="LiveId" clId="{EDC353EC-9AF6-4863-AB21-2B06933D6ED5}" dt="2020-04-17T21:27:25.659" v="83" actId="478"/>
          <ac:spMkLst>
            <pc:docMk/>
            <pc:sldMk cId="2647315041" sldId="256"/>
            <ac:spMk id="34" creationId="{641AA713-029E-4917-832B-F9F5B7644130}"/>
          </ac:spMkLst>
        </pc:spChg>
        <pc:spChg chg="add del mod">
          <ac:chgData name="ibrahimmaday@outlook.com" userId="642971755600f449" providerId="LiveId" clId="{EDC353EC-9AF6-4863-AB21-2B06933D6ED5}" dt="2020-04-18T00:55:33.947" v="752" actId="478"/>
          <ac:spMkLst>
            <pc:docMk/>
            <pc:sldMk cId="2647315041" sldId="256"/>
            <ac:spMk id="36" creationId="{73EDA293-03DF-4F1F-BC5B-2E3A8240FAAB}"/>
          </ac:spMkLst>
        </pc:spChg>
        <pc:spChg chg="add del mod">
          <ac:chgData name="ibrahimmaday@outlook.com" userId="642971755600f449" providerId="LiveId" clId="{EDC353EC-9AF6-4863-AB21-2B06933D6ED5}" dt="2020-04-17T21:42:58.765" v="214"/>
          <ac:spMkLst>
            <pc:docMk/>
            <pc:sldMk cId="2647315041" sldId="256"/>
            <ac:spMk id="38" creationId="{0AB98C14-E345-4F0A-92F2-C3F9FC04255D}"/>
          </ac:spMkLst>
        </pc:spChg>
        <pc:spChg chg="add mod">
          <ac:chgData name="ibrahimmaday@outlook.com" userId="642971755600f449" providerId="LiveId" clId="{EDC353EC-9AF6-4863-AB21-2B06933D6ED5}" dt="2020-04-21T12:40:31.136" v="1550" actId="1076"/>
          <ac:spMkLst>
            <pc:docMk/>
            <pc:sldMk cId="2647315041" sldId="256"/>
            <ac:spMk id="40" creationId="{8BA37511-6B0F-4959-A3D6-14882D49D86D}"/>
          </ac:spMkLst>
        </pc:spChg>
        <pc:graphicFrameChg chg="mod">
          <ac:chgData name="ibrahimmaday@outlook.com" userId="642971755600f449" providerId="LiveId" clId="{EDC353EC-9AF6-4863-AB21-2B06933D6ED5}" dt="2020-04-21T11:25:20.286" v="1258" actId="1076"/>
          <ac:graphicFrameMkLst>
            <pc:docMk/>
            <pc:sldMk cId="2647315041" sldId="256"/>
            <ac:graphicFrameMk id="16" creationId="{DC5F3604-22B0-47B6-B4CD-912B17C03FA6}"/>
          </ac:graphicFrameMkLst>
        </pc:graphicFrameChg>
        <pc:graphicFrameChg chg="mod">
          <ac:chgData name="ibrahimmaday@outlook.com" userId="642971755600f449" providerId="LiveId" clId="{EDC353EC-9AF6-4863-AB21-2B06933D6ED5}" dt="2020-04-21T12:50:04.363" v="1771"/>
          <ac:graphicFrameMkLst>
            <pc:docMk/>
            <pc:sldMk cId="2647315041" sldId="256"/>
            <ac:graphicFrameMk id="22" creationId="{03232693-CCEB-4CBE-A874-65A0454329C1}"/>
          </ac:graphicFrameMkLst>
        </pc:graphicFrameChg>
        <pc:graphicFrameChg chg="mod">
          <ac:chgData name="ibrahimmaday@outlook.com" userId="642971755600f449" providerId="LiveId" clId="{EDC353EC-9AF6-4863-AB21-2B06933D6ED5}" dt="2020-04-21T12:26:37.875" v="1317" actId="1076"/>
          <ac:graphicFrameMkLst>
            <pc:docMk/>
            <pc:sldMk cId="2647315041" sldId="256"/>
            <ac:graphicFrameMk id="23" creationId="{2963F28B-5985-4648-B4CB-38E9BEAB6F86}"/>
          </ac:graphicFrameMkLst>
        </pc:graphicFrameChg>
        <pc:graphicFrameChg chg="mod">
          <ac:chgData name="ibrahimmaday@outlook.com" userId="642971755600f449" providerId="LiveId" clId="{EDC353EC-9AF6-4863-AB21-2B06933D6ED5}" dt="2020-04-21T12:27:04.820" v="1318" actId="1076"/>
          <ac:graphicFrameMkLst>
            <pc:docMk/>
            <pc:sldMk cId="2647315041" sldId="256"/>
            <ac:graphicFrameMk id="24" creationId="{B938EBF6-E31D-443F-B3FB-B7B5F97AB2E6}"/>
          </ac:graphicFrameMkLst>
        </pc:graphicFrameChg>
        <pc:graphicFrameChg chg="mod">
          <ac:chgData name="ibrahimmaday@outlook.com" userId="642971755600f449" providerId="LiveId" clId="{EDC353EC-9AF6-4863-AB21-2B06933D6ED5}" dt="2020-04-21T12:27:32.569" v="1320" actId="1076"/>
          <ac:graphicFrameMkLst>
            <pc:docMk/>
            <pc:sldMk cId="2647315041" sldId="256"/>
            <ac:graphicFrameMk id="25" creationId="{7ED0F498-78A9-4D91-8337-D115591BAB35}"/>
          </ac:graphicFrameMkLst>
        </pc:graphicFrameChg>
        <pc:graphicFrameChg chg="mod">
          <ac:chgData name="ibrahimmaday@outlook.com" userId="642971755600f449" providerId="LiveId" clId="{EDC353EC-9AF6-4863-AB21-2B06933D6ED5}" dt="2020-04-21T12:27:40.721" v="1321" actId="1076"/>
          <ac:graphicFrameMkLst>
            <pc:docMk/>
            <pc:sldMk cId="2647315041" sldId="256"/>
            <ac:graphicFrameMk id="26" creationId="{CA4199D5-783F-4336-B60D-945F4FBF83EA}"/>
          </ac:graphicFrameMkLst>
        </pc:graphicFrameChg>
        <pc:graphicFrameChg chg="mod">
          <ac:chgData name="ibrahimmaday@outlook.com" userId="642971755600f449" providerId="LiveId" clId="{EDC353EC-9AF6-4863-AB21-2B06933D6ED5}" dt="2020-04-21T12:27:53.117" v="1322" actId="1076"/>
          <ac:graphicFrameMkLst>
            <pc:docMk/>
            <pc:sldMk cId="2647315041" sldId="256"/>
            <ac:graphicFrameMk id="27" creationId="{8E19BC86-E9E0-4510-A731-C7E38943EB14}"/>
          </ac:graphicFrameMkLst>
        </pc:graphicFrameChg>
        <pc:graphicFrameChg chg="mod">
          <ac:chgData name="ibrahimmaday@outlook.com" userId="642971755600f449" providerId="LiveId" clId="{EDC353EC-9AF6-4863-AB21-2B06933D6ED5}" dt="2020-04-21T12:28:08.357" v="1323" actId="1076"/>
          <ac:graphicFrameMkLst>
            <pc:docMk/>
            <pc:sldMk cId="2647315041" sldId="256"/>
            <ac:graphicFrameMk id="28" creationId="{13790AA2-70E0-49C0-8DDD-A7A90851F389}"/>
          </ac:graphicFrameMkLst>
        </pc:graphicFrameChg>
        <pc:graphicFrameChg chg="mod">
          <ac:chgData name="ibrahimmaday@outlook.com" userId="642971755600f449" providerId="LiveId" clId="{EDC353EC-9AF6-4863-AB21-2B06933D6ED5}" dt="2020-04-21T12:50:06.188" v="1772"/>
          <ac:graphicFrameMkLst>
            <pc:docMk/>
            <pc:sldMk cId="2647315041" sldId="256"/>
            <ac:graphicFrameMk id="29" creationId="{FCD0891A-D42E-41B7-9667-021237E13FE9}"/>
          </ac:graphicFrameMkLst>
        </pc:graphicFrameChg>
        <pc:graphicFrameChg chg="add del mod">
          <ac:chgData name="ibrahimmaday@outlook.com" userId="642971755600f449" providerId="LiveId" clId="{EDC353EC-9AF6-4863-AB21-2B06933D6ED5}" dt="2020-04-17T21:42:58.734" v="212" actId="478"/>
          <ac:graphicFrameMkLst>
            <pc:docMk/>
            <pc:sldMk cId="2647315041" sldId="256"/>
            <ac:graphicFrameMk id="39" creationId="{43C4776E-EA7A-4A99-8B3A-64A66B1BF198}"/>
          </ac:graphicFrameMkLst>
        </pc:graphicFrameChg>
        <pc:picChg chg="mod">
          <ac:chgData name="ibrahimmaday@outlook.com" userId="642971755600f449" providerId="LiveId" clId="{EDC353EC-9AF6-4863-AB21-2B06933D6ED5}" dt="2020-04-21T12:40:55.723" v="1554" actId="1076"/>
          <ac:picMkLst>
            <pc:docMk/>
            <pc:sldMk cId="2647315041" sldId="256"/>
            <ac:picMk id="18" creationId="{4835ECCC-82CF-494A-8E0C-8AED9C00DA70}"/>
          </ac:picMkLst>
        </pc:picChg>
        <pc:picChg chg="mod">
          <ac:chgData name="ibrahimmaday@outlook.com" userId="642971755600f449" providerId="LiveId" clId="{EDC353EC-9AF6-4863-AB21-2B06933D6ED5}" dt="2020-04-21T12:40:47.746" v="1552" actId="1076"/>
          <ac:picMkLst>
            <pc:docMk/>
            <pc:sldMk cId="2647315041" sldId="256"/>
            <ac:picMk id="20" creationId="{4B9B3865-9690-4317-8D93-57A6F940651D}"/>
          </ac:picMkLst>
        </pc:picChg>
        <pc:picChg chg="mod">
          <ac:chgData name="ibrahimmaday@outlook.com" userId="642971755600f449" providerId="LiveId" clId="{EDC353EC-9AF6-4863-AB21-2B06933D6ED5}" dt="2020-04-21T12:37:14.744" v="1495" actId="1076"/>
          <ac:picMkLst>
            <pc:docMk/>
            <pc:sldMk cId="2647315041" sldId="256"/>
            <ac:picMk id="31" creationId="{A83C47A1-C58A-479C-85E6-D3E532E8B0AA}"/>
          </ac:picMkLst>
        </pc:picChg>
        <pc:picChg chg="add del mod">
          <ac:chgData name="ibrahimmaday@outlook.com" userId="642971755600f449" providerId="LiveId" clId="{EDC353EC-9AF6-4863-AB21-2B06933D6ED5}" dt="2020-04-21T12:40:51.795" v="1553" actId="1076"/>
          <ac:picMkLst>
            <pc:docMk/>
            <pc:sldMk cId="2647315041" sldId="256"/>
            <ac:picMk id="33" creationId="{85340DE4-5196-4C84-9A3F-7ACB1BC0C893}"/>
          </ac:picMkLst>
        </pc:picChg>
        <pc:picChg chg="add mod">
          <ac:chgData name="ibrahimmaday@outlook.com" userId="642971755600f449" providerId="LiveId" clId="{EDC353EC-9AF6-4863-AB21-2B06933D6ED5}" dt="2020-04-21T12:40:45.126" v="1551" actId="1076"/>
          <ac:picMkLst>
            <pc:docMk/>
            <pc:sldMk cId="2647315041" sldId="256"/>
            <ac:picMk id="35" creationId="{9628EA6E-7753-4744-AC63-9DB01439ADBF}"/>
          </ac:picMkLst>
        </pc:picChg>
        <pc:picChg chg="add mod modCrop">
          <ac:chgData name="ibrahimmaday@outlook.com" userId="642971755600f449" providerId="LiveId" clId="{EDC353EC-9AF6-4863-AB21-2B06933D6ED5}" dt="2020-04-21T12:47:11.014" v="1625" actId="732"/>
          <ac:picMkLst>
            <pc:docMk/>
            <pc:sldMk cId="2647315041" sldId="256"/>
            <ac:picMk id="37" creationId="{D01BDD6A-8000-45E1-ABD5-FBE64199EA1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ibrah\OneDrive\Documents\UnivLab8_Dice_Roll_I_Maday_4_8_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ibrah\OneDrive\Documents\UnivLab8_Dice_Roll_I_Maday_4_8_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ibrah\OneDrive\Documents\UnivLab8_Dice_Roll_I_Maday_4_8_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ibrah\OneDrive\Documents\UnivLab8_Dice_Roll_I_Maday_4_8_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ibrah\OneDrive\Documents\UnivLab8_Dice_Roll_I_Maday_4_8_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ibrah\OneDrive\Documents\UnivLab8_Dice_Roll_I_Maday_4_8_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ibrah\OneDrive\Documents\UnivLab8_Dice_Roll_I_Maday_4_8_20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ibrah\OneDrive\Documents\UnivLab8_Dice_Roll_I_Maday_4_8_20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Figure 1 Histogram of Actual and Expected Multiplicity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W Expected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'[UnivLab8_Dice_Roll_I_Maday_4_8_2020.xlsx]Experiment Part 1'!$F$3:$F$14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E8-45F1-992F-F2063CB62DA6}"/>
            </c:ext>
          </c:extLst>
        </c:ser>
        <c:ser>
          <c:idx val="1"/>
          <c:order val="1"/>
          <c:tx>
            <c:v>W Actual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'[UnivLab8_Dice_Roll_I_Maday_4_8_2020.xlsx]Experiment Part 1'!$G$3:$G$14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6</c:v>
                </c:pt>
                <c:pt idx="5">
                  <c:v>6</c:v>
                </c:pt>
                <c:pt idx="6">
                  <c:v>5</c:v>
                </c:pt>
                <c:pt idx="7">
                  <c:v>5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E8-45F1-992F-F2063CB62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02314624"/>
        <c:axId val="502314952"/>
      </c:barChart>
      <c:catAx>
        <c:axId val="502314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Dice Rolls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314952"/>
        <c:crosses val="autoZero"/>
        <c:auto val="1"/>
        <c:lblAlgn val="ctr"/>
        <c:lblOffset val="100"/>
        <c:noMultiLvlLbl val="0"/>
      </c:catAx>
      <c:valAx>
        <c:axId val="502314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Multiplicity (W)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31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Figure 2 Histogram of Actual and Expected Entropy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 expected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'Experiment Part 1'!$L$3:$L$14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9.5723625635328459E-24</c:v>
                </c:pt>
                <c:pt idx="3">
                  <c:v>1.5171835706506599E-23</c:v>
                </c:pt>
                <c:pt idx="4">
                  <c:v>1.9144725127065692E-23</c:v>
                </c:pt>
                <c:pt idx="5">
                  <c:v>1.9144725127065692E-23</c:v>
                </c:pt>
                <c:pt idx="6">
                  <c:v>1.9144725127065692E-23</c:v>
                </c:pt>
                <c:pt idx="7">
                  <c:v>1.9144725127065692E-23</c:v>
                </c:pt>
                <c:pt idx="8">
                  <c:v>1.9144725127065692E-23</c:v>
                </c:pt>
                <c:pt idx="9">
                  <c:v>1.5171835706506599E-23</c:v>
                </c:pt>
                <c:pt idx="10">
                  <c:v>9.5723625635328459E-24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5F-4818-A638-B897A81714EB}"/>
            </c:ext>
          </c:extLst>
        </c:ser>
        <c:ser>
          <c:idx val="1"/>
          <c:order val="1"/>
          <c:tx>
            <c:v>S actual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'Experiment Part 1'!$M$3:$M$14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9.5723625635328459E-24</c:v>
                </c:pt>
                <c:pt idx="4">
                  <c:v>2.4744198270039444E-23</c:v>
                </c:pt>
                <c:pt idx="5">
                  <c:v>2.4744198270039444E-23</c:v>
                </c:pt>
                <c:pt idx="6">
                  <c:v>2.2226337570714927E-23</c:v>
                </c:pt>
                <c:pt idx="7">
                  <c:v>2.2226337570714927E-23</c:v>
                </c:pt>
                <c:pt idx="8">
                  <c:v>9.5723625635328459E-24</c:v>
                </c:pt>
                <c:pt idx="9">
                  <c:v>0</c:v>
                </c:pt>
                <c:pt idx="10">
                  <c:v>9.5723625635328459E-24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5F-4818-A638-B897A8171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83521096"/>
        <c:axId val="583519456"/>
      </c:barChart>
      <c:catAx>
        <c:axId val="583521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Dice Roll</a:t>
                </a:r>
              </a:p>
            </c:rich>
          </c:tx>
          <c:layout>
            <c:manualLayout>
              <c:xMode val="edge"/>
              <c:yMode val="edge"/>
              <c:x val="0.47841456821297201"/>
              <c:y val="0.888545585993367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519456"/>
        <c:crosses val="autoZero"/>
        <c:auto val="1"/>
        <c:lblAlgn val="ctr"/>
        <c:lblOffset val="100"/>
        <c:noMultiLvlLbl val="0"/>
      </c:catAx>
      <c:valAx>
        <c:axId val="58351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Entropy J/K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521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Figure 3 Histogram of Actual and Expected Multiplicity</a:t>
            </a:r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124828471256992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'Experiment Part 2'!$F$1</c:f>
              <c:strCache>
                <c:ptCount val="1"/>
                <c:pt idx="0">
                  <c:v>W Experiment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'Experiment Part 2'!$F$3:$F$14</c:f>
              <c:numCache>
                <c:formatCode>General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12</c:v>
                </c:pt>
                <c:pt idx="10">
                  <c:v>8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58-4047-A9D4-314CEBCEE64F}"/>
            </c:ext>
          </c:extLst>
        </c:ser>
        <c:ser>
          <c:idx val="1"/>
          <c:order val="1"/>
          <c:tx>
            <c:strRef>
              <c:f>'Experiment Part 2'!$G$1</c:f>
              <c:strCache>
                <c:ptCount val="1"/>
                <c:pt idx="0">
                  <c:v>W Actual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'Experiment Part 2'!$G$3:$G$14</c:f>
              <c:numCache>
                <c:formatCode>General</c:formatCode>
                <c:ptCount val="12"/>
                <c:pt idx="0">
                  <c:v>0</c:v>
                </c:pt>
                <c:pt idx="1">
                  <c:v>7</c:v>
                </c:pt>
                <c:pt idx="2">
                  <c:v>8</c:v>
                </c:pt>
                <c:pt idx="3">
                  <c:v>15</c:v>
                </c:pt>
                <c:pt idx="4">
                  <c:v>12</c:v>
                </c:pt>
                <c:pt idx="5">
                  <c:v>16</c:v>
                </c:pt>
                <c:pt idx="6">
                  <c:v>8</c:v>
                </c:pt>
                <c:pt idx="7">
                  <c:v>16</c:v>
                </c:pt>
                <c:pt idx="8">
                  <c:v>17</c:v>
                </c:pt>
                <c:pt idx="9">
                  <c:v>13</c:v>
                </c:pt>
                <c:pt idx="10">
                  <c:v>8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58-4047-A9D4-314CEBCEE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53812520"/>
        <c:axId val="553812848"/>
      </c:barChart>
      <c:catAx>
        <c:axId val="553812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Dice Rolls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812848"/>
        <c:crosses val="autoZero"/>
        <c:auto val="1"/>
        <c:lblAlgn val="ctr"/>
        <c:lblOffset val="100"/>
        <c:noMultiLvlLbl val="0"/>
      </c:catAx>
      <c:valAx>
        <c:axId val="55381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Multiplicity (w)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812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Figure 4 Histogram of Actual and Expected Entropy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'Experiment Part 2'!$L$1</c:f>
              <c:strCache>
                <c:ptCount val="1"/>
                <c:pt idx="0">
                  <c:v>S Expected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'Experiment Part 2'!$L$3:$L$14</c:f>
              <c:numCache>
                <c:formatCode>General</c:formatCode>
                <c:ptCount val="12"/>
                <c:pt idx="1">
                  <c:v>1.9144725127065692E-23</c:v>
                </c:pt>
                <c:pt idx="2">
                  <c:v>2.8717087690598535E-23</c:v>
                </c:pt>
                <c:pt idx="3">
                  <c:v>3.431656083357229E-23</c:v>
                </c:pt>
                <c:pt idx="4">
                  <c:v>3.8289450254131384E-23</c:v>
                </c:pt>
                <c:pt idx="5">
                  <c:v>3.8289450254131384E-23</c:v>
                </c:pt>
                <c:pt idx="6">
                  <c:v>3.8289450254131384E-23</c:v>
                </c:pt>
                <c:pt idx="7">
                  <c:v>3.8289450254131384E-23</c:v>
                </c:pt>
                <c:pt idx="8">
                  <c:v>3.8289450254131384E-23</c:v>
                </c:pt>
                <c:pt idx="9">
                  <c:v>3.431656083357229E-23</c:v>
                </c:pt>
                <c:pt idx="10">
                  <c:v>2.8717087690598535E-23</c:v>
                </c:pt>
                <c:pt idx="11">
                  <c:v>1.9144725127065692E-23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5F-4F41-89AD-D91A319B1E8E}"/>
            </c:ext>
          </c:extLst>
        </c:ser>
        <c:ser>
          <c:idx val="1"/>
          <c:order val="1"/>
          <c:tx>
            <c:strRef>
              <c:f>'Experiment Part 2'!$M$1</c:f>
              <c:strCache>
                <c:ptCount val="1"/>
                <c:pt idx="0">
                  <c:v>S Actual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'Experiment Part 2'!$M$3:$M$14</c:f>
              <c:numCache>
                <c:formatCode>General</c:formatCode>
                <c:ptCount val="12"/>
                <c:pt idx="1">
                  <c:v>2.687301915845388E-23</c:v>
                </c:pt>
                <c:pt idx="2">
                  <c:v>2.8717087690598535E-23</c:v>
                </c:pt>
                <c:pt idx="3">
                  <c:v>3.7398173277221529E-23</c:v>
                </c:pt>
                <c:pt idx="4">
                  <c:v>3.431656083357229E-23</c:v>
                </c:pt>
                <c:pt idx="5">
                  <c:v>3.8289450254131384E-23</c:v>
                </c:pt>
                <c:pt idx="6">
                  <c:v>2.8717087690598535E-23</c:v>
                </c:pt>
                <c:pt idx="7">
                  <c:v>3.8289450254131384E-23</c:v>
                </c:pt>
                <c:pt idx="8">
                  <c:v>3.9126676281416354E-23</c:v>
                </c:pt>
                <c:pt idx="9">
                  <c:v>3.5421950626543831E-23</c:v>
                </c:pt>
                <c:pt idx="10">
                  <c:v>2.8717087690598535E-23</c:v>
                </c:pt>
                <c:pt idx="11">
                  <c:v>2.8717087690598535E-23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5F-4F41-89AD-D91A319B1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14709632"/>
        <c:axId val="414713568"/>
      </c:barChart>
      <c:catAx>
        <c:axId val="41470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Dice Rolls</a:t>
                </a:r>
              </a:p>
            </c:rich>
          </c:tx>
          <c:layout>
            <c:manualLayout>
              <c:xMode val="edge"/>
              <c:yMode val="edge"/>
              <c:x val="0.47212395256566153"/>
              <c:y val="0.872450588152458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713568"/>
        <c:crosses val="autoZero"/>
        <c:auto val="1"/>
        <c:lblAlgn val="ctr"/>
        <c:lblOffset val="100"/>
        <c:noMultiLvlLbl val="0"/>
      </c:catAx>
      <c:valAx>
        <c:axId val="41471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Entropy (S) J/K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70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Figure 5 Histogram of Actual and Expected Multiplicity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'Experiment Part 3'!$G$1</c:f>
              <c:strCache>
                <c:ptCount val="1"/>
                <c:pt idx="0">
                  <c:v>W Expected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'Experiment Part 3'!$G$3:$G$20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6</c:v>
                </c:pt>
                <c:pt idx="5">
                  <c:v>10</c:v>
                </c:pt>
                <c:pt idx="6">
                  <c:v>14</c:v>
                </c:pt>
                <c:pt idx="7">
                  <c:v>18</c:v>
                </c:pt>
                <c:pt idx="8">
                  <c:v>21</c:v>
                </c:pt>
                <c:pt idx="9">
                  <c:v>23</c:v>
                </c:pt>
                <c:pt idx="10">
                  <c:v>23</c:v>
                </c:pt>
                <c:pt idx="11">
                  <c:v>21</c:v>
                </c:pt>
                <c:pt idx="12">
                  <c:v>18</c:v>
                </c:pt>
                <c:pt idx="13">
                  <c:v>14</c:v>
                </c:pt>
                <c:pt idx="14">
                  <c:v>10</c:v>
                </c:pt>
                <c:pt idx="15">
                  <c:v>6</c:v>
                </c:pt>
                <c:pt idx="16">
                  <c:v>3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5A-458B-8B4F-9D84257F2F48}"/>
            </c:ext>
          </c:extLst>
        </c:ser>
        <c:ser>
          <c:idx val="1"/>
          <c:order val="1"/>
          <c:tx>
            <c:strRef>
              <c:f>'Experiment Part 3'!$H$1</c:f>
              <c:strCache>
                <c:ptCount val="1"/>
                <c:pt idx="0">
                  <c:v>W Actual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'Experiment Part 3'!$H$3:$H$20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4</c:v>
                </c:pt>
                <c:pt idx="5">
                  <c:v>10</c:v>
                </c:pt>
                <c:pt idx="6">
                  <c:v>14</c:v>
                </c:pt>
                <c:pt idx="7">
                  <c:v>19</c:v>
                </c:pt>
                <c:pt idx="8">
                  <c:v>30</c:v>
                </c:pt>
                <c:pt idx="9">
                  <c:v>20</c:v>
                </c:pt>
                <c:pt idx="10">
                  <c:v>26</c:v>
                </c:pt>
                <c:pt idx="11">
                  <c:v>16</c:v>
                </c:pt>
                <c:pt idx="12">
                  <c:v>17</c:v>
                </c:pt>
                <c:pt idx="13">
                  <c:v>15</c:v>
                </c:pt>
                <c:pt idx="14">
                  <c:v>10</c:v>
                </c:pt>
                <c:pt idx="15">
                  <c:v>3</c:v>
                </c:pt>
                <c:pt idx="16">
                  <c:v>3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5A-458B-8B4F-9D84257F2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55197304"/>
        <c:axId val="555197632"/>
      </c:barChart>
      <c:catAx>
        <c:axId val="555197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Dice Rolls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197632"/>
        <c:crosses val="autoZero"/>
        <c:auto val="1"/>
        <c:lblAlgn val="ctr"/>
        <c:lblOffset val="100"/>
        <c:noMultiLvlLbl val="0"/>
      </c:catAx>
      <c:valAx>
        <c:axId val="55519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Multiplicity (W)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197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Figure 6 Histogram of Actual and Expected Entropy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'Experiment Part 3'!$M$1</c:f>
              <c:strCache>
                <c:ptCount val="1"/>
                <c:pt idx="0">
                  <c:v>S Expected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'Experiment Part 3'!$M$3:$M$20</c:f>
              <c:numCache>
                <c:formatCode>General</c:formatCode>
                <c:ptCount val="18"/>
                <c:pt idx="3">
                  <c:v>1.5171835706506599E-23</c:v>
                </c:pt>
                <c:pt idx="4">
                  <c:v>2.4744198270039444E-23</c:v>
                </c:pt>
                <c:pt idx="5">
                  <c:v>3.1798700134247779E-23</c:v>
                </c:pt>
                <c:pt idx="6">
                  <c:v>3.6445381721986723E-23</c:v>
                </c:pt>
                <c:pt idx="7">
                  <c:v>3.991603397654604E-23</c:v>
                </c:pt>
                <c:pt idx="8">
                  <c:v>4.2044854864960478E-23</c:v>
                </c:pt>
                <c:pt idx="9">
                  <c:v>4.3301175121981567E-23</c:v>
                </c:pt>
                <c:pt idx="10">
                  <c:v>4.3301175121981567E-23</c:v>
                </c:pt>
                <c:pt idx="11">
                  <c:v>4.2044854864960478E-23</c:v>
                </c:pt>
                <c:pt idx="12">
                  <c:v>3.991603397654604E-23</c:v>
                </c:pt>
                <c:pt idx="13">
                  <c:v>3.6445381721986723E-23</c:v>
                </c:pt>
                <c:pt idx="14">
                  <c:v>3.1798700134247779E-23</c:v>
                </c:pt>
                <c:pt idx="15">
                  <c:v>2.4744198270039444E-23</c:v>
                </c:pt>
                <c:pt idx="16">
                  <c:v>1.5171835706506599E-23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AE-4E8A-9687-A03C3A2CEF10}"/>
            </c:ext>
          </c:extLst>
        </c:ser>
        <c:ser>
          <c:idx val="1"/>
          <c:order val="1"/>
          <c:tx>
            <c:strRef>
              <c:f>'Experiment Part 3'!$N$1</c:f>
              <c:strCache>
                <c:ptCount val="1"/>
                <c:pt idx="0">
                  <c:v>S Actual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'Experiment Part 3'!$N$3:$N$20</c:f>
              <c:numCache>
                <c:formatCode>General</c:formatCode>
                <c:ptCount val="18"/>
                <c:pt idx="3">
                  <c:v>1.9144725127065692E-23</c:v>
                </c:pt>
                <c:pt idx="4">
                  <c:v>1.9144725127065692E-23</c:v>
                </c:pt>
                <c:pt idx="5">
                  <c:v>3.1798700134247779E-23</c:v>
                </c:pt>
                <c:pt idx="6">
                  <c:v>3.6445381721986723E-23</c:v>
                </c:pt>
                <c:pt idx="7">
                  <c:v>4.0662702302288545E-23</c:v>
                </c:pt>
                <c:pt idx="8">
                  <c:v>4.6970535840754378E-23</c:v>
                </c:pt>
                <c:pt idx="9">
                  <c:v>4.1371062697780622E-23</c:v>
                </c:pt>
                <c:pt idx="10">
                  <c:v>4.4994313190076674E-23</c:v>
                </c:pt>
                <c:pt idx="11">
                  <c:v>3.8289450254131384E-23</c:v>
                </c:pt>
                <c:pt idx="12">
                  <c:v>3.9126676281416354E-23</c:v>
                </c:pt>
                <c:pt idx="13">
                  <c:v>3.7398173277221529E-23</c:v>
                </c:pt>
                <c:pt idx="14">
                  <c:v>3.1798700134247779E-23</c:v>
                </c:pt>
                <c:pt idx="15">
                  <c:v>1.5171835706506599E-23</c:v>
                </c:pt>
                <c:pt idx="16">
                  <c:v>1.5171835706506599E-23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AE-4E8A-9687-A03C3A2CE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58649544"/>
        <c:axId val="658646920"/>
      </c:barChart>
      <c:catAx>
        <c:axId val="658649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Dice Rolls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646920"/>
        <c:crosses val="autoZero"/>
        <c:auto val="1"/>
        <c:lblAlgn val="ctr"/>
        <c:lblOffset val="100"/>
        <c:noMultiLvlLbl val="0"/>
      </c:catAx>
      <c:valAx>
        <c:axId val="65864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Entropy (S) J/K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64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Figure 7 Histogram of Actual and Expected Multiplicity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'Experiment Part 4'!$G$1</c:f>
              <c:strCache>
                <c:ptCount val="1"/>
                <c:pt idx="0">
                  <c:v>W Expected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'Experiment Part 4'!$G$3:$G$20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6</c:v>
                </c:pt>
                <c:pt idx="4">
                  <c:v>12</c:v>
                </c:pt>
                <c:pt idx="5">
                  <c:v>20</c:v>
                </c:pt>
                <c:pt idx="6">
                  <c:v>28</c:v>
                </c:pt>
                <c:pt idx="7">
                  <c:v>36</c:v>
                </c:pt>
                <c:pt idx="8">
                  <c:v>42</c:v>
                </c:pt>
                <c:pt idx="9">
                  <c:v>46</c:v>
                </c:pt>
                <c:pt idx="10">
                  <c:v>46</c:v>
                </c:pt>
                <c:pt idx="11">
                  <c:v>42</c:v>
                </c:pt>
                <c:pt idx="12">
                  <c:v>36</c:v>
                </c:pt>
                <c:pt idx="13">
                  <c:v>28</c:v>
                </c:pt>
                <c:pt idx="14">
                  <c:v>20</c:v>
                </c:pt>
                <c:pt idx="15">
                  <c:v>12</c:v>
                </c:pt>
                <c:pt idx="16">
                  <c:v>6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6F-4F49-84D6-30F799F8E277}"/>
            </c:ext>
          </c:extLst>
        </c:ser>
        <c:ser>
          <c:idx val="1"/>
          <c:order val="1"/>
          <c:tx>
            <c:strRef>
              <c:f>'Experiment Part 4'!$H$1</c:f>
              <c:strCache>
                <c:ptCount val="1"/>
                <c:pt idx="0">
                  <c:v>W Actual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'Experiment Part 4'!$H$3:$H$20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9</c:v>
                </c:pt>
                <c:pt idx="4">
                  <c:v>10</c:v>
                </c:pt>
                <c:pt idx="5">
                  <c:v>20</c:v>
                </c:pt>
                <c:pt idx="6">
                  <c:v>24</c:v>
                </c:pt>
                <c:pt idx="7">
                  <c:v>38</c:v>
                </c:pt>
                <c:pt idx="8">
                  <c:v>46</c:v>
                </c:pt>
                <c:pt idx="9">
                  <c:v>46</c:v>
                </c:pt>
                <c:pt idx="10">
                  <c:v>44</c:v>
                </c:pt>
                <c:pt idx="11">
                  <c:v>48</c:v>
                </c:pt>
                <c:pt idx="12">
                  <c:v>34</c:v>
                </c:pt>
                <c:pt idx="13">
                  <c:v>26</c:v>
                </c:pt>
                <c:pt idx="14">
                  <c:v>20</c:v>
                </c:pt>
                <c:pt idx="15">
                  <c:v>14</c:v>
                </c:pt>
                <c:pt idx="16">
                  <c:v>2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6F-4F49-84D6-30F799F8E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46584032"/>
        <c:axId val="546582392"/>
      </c:barChart>
      <c:catAx>
        <c:axId val="546584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Dice Roll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582392"/>
        <c:crosses val="autoZero"/>
        <c:auto val="1"/>
        <c:lblAlgn val="ctr"/>
        <c:lblOffset val="100"/>
        <c:noMultiLvlLbl val="0"/>
      </c:catAx>
      <c:valAx>
        <c:axId val="546582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Multiplicity (W)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58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Figure 8 Histogram of Actual and Expected Entropy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'Experiment Part 4'!$M$1</c:f>
              <c:strCache>
                <c:ptCount val="1"/>
                <c:pt idx="0">
                  <c:v>S Expected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'Experiment Part 4'!$M$3:$M$20</c:f>
              <c:numCache>
                <c:formatCode>General</c:formatCode>
                <c:ptCount val="18"/>
                <c:pt idx="3">
                  <c:v>2.4744198270039444E-23</c:v>
                </c:pt>
                <c:pt idx="4">
                  <c:v>3.431656083357229E-23</c:v>
                </c:pt>
                <c:pt idx="5">
                  <c:v>4.1371062697780622E-23</c:v>
                </c:pt>
                <c:pt idx="6">
                  <c:v>4.6017744285519571E-23</c:v>
                </c:pt>
                <c:pt idx="7">
                  <c:v>4.9488396540078889E-23</c:v>
                </c:pt>
                <c:pt idx="8">
                  <c:v>5.1617217428493327E-23</c:v>
                </c:pt>
                <c:pt idx="9">
                  <c:v>5.287353768551441E-23</c:v>
                </c:pt>
                <c:pt idx="10">
                  <c:v>5.287353768551441E-23</c:v>
                </c:pt>
                <c:pt idx="11">
                  <c:v>5.1617217428493327E-23</c:v>
                </c:pt>
                <c:pt idx="12">
                  <c:v>4.9488396540078889E-23</c:v>
                </c:pt>
                <c:pt idx="13">
                  <c:v>4.6017744285519571E-23</c:v>
                </c:pt>
                <c:pt idx="14">
                  <c:v>4.1371062697780622E-23</c:v>
                </c:pt>
                <c:pt idx="15">
                  <c:v>3.431656083357229E-23</c:v>
                </c:pt>
                <c:pt idx="16">
                  <c:v>2.4744198270039444E-23</c:v>
                </c:pt>
                <c:pt idx="17">
                  <c:v>9.5723625635328459E-24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86-4E85-87E7-58C0DDA80865}"/>
            </c:ext>
          </c:extLst>
        </c:ser>
        <c:ser>
          <c:idx val="1"/>
          <c:order val="1"/>
          <c:tx>
            <c:strRef>
              <c:f>'Experiment Part 4'!$N$1</c:f>
              <c:strCache>
                <c:ptCount val="1"/>
                <c:pt idx="0">
                  <c:v>S Actual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'Experiment Part 4'!$N$3:$N$20</c:f>
              <c:numCache>
                <c:formatCode>General</c:formatCode>
                <c:ptCount val="18"/>
                <c:pt idx="3">
                  <c:v>3.0343671413013197E-23</c:v>
                </c:pt>
                <c:pt idx="4">
                  <c:v>3.1798700134247779E-23</c:v>
                </c:pt>
                <c:pt idx="5">
                  <c:v>4.1371062697780622E-23</c:v>
                </c:pt>
                <c:pt idx="6">
                  <c:v>4.3888923397105139E-23</c:v>
                </c:pt>
                <c:pt idx="7">
                  <c:v>5.0235064865821394E-23</c:v>
                </c:pt>
                <c:pt idx="8">
                  <c:v>5.287353768551441E-23</c:v>
                </c:pt>
                <c:pt idx="9">
                  <c:v>5.287353768551441E-23</c:v>
                </c:pt>
                <c:pt idx="10">
                  <c:v>5.2259658844411191E-23</c:v>
                </c:pt>
                <c:pt idx="11">
                  <c:v>5.3461285960637988E-23</c:v>
                </c:pt>
                <c:pt idx="12">
                  <c:v>4.8699038844949197E-23</c:v>
                </c:pt>
                <c:pt idx="13">
                  <c:v>4.4994313190076674E-23</c:v>
                </c:pt>
                <c:pt idx="14">
                  <c:v>4.1371062697780622E-23</c:v>
                </c:pt>
                <c:pt idx="15">
                  <c:v>3.6445381721986723E-23</c:v>
                </c:pt>
                <c:pt idx="16">
                  <c:v>9.5723625635328459E-24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86-4E85-87E7-58C0DDA80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26906184"/>
        <c:axId val="626907496"/>
      </c:barChart>
      <c:catAx>
        <c:axId val="626906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Dice Roll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907496"/>
        <c:crosses val="autoZero"/>
        <c:auto val="1"/>
        <c:lblAlgn val="ctr"/>
        <c:lblOffset val="100"/>
        <c:noMultiLvlLbl val="0"/>
      </c:catAx>
      <c:valAx>
        <c:axId val="626907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Entropy (S) J/K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90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5752-CEA7-4C5B-AE10-A2D91C3BB9D4}" type="datetimeFigureOut">
              <a:rPr lang="en-US" smtClean="0"/>
              <a:t>4/21/20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8CE0-4FD0-47E4-B911-35E38A36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3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5752-CEA7-4C5B-AE10-A2D91C3BB9D4}" type="datetimeFigureOut">
              <a:rPr lang="en-US" smtClean="0"/>
              <a:t>4/21/20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8CE0-4FD0-47E4-B911-35E38A36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4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5752-CEA7-4C5B-AE10-A2D91C3BB9D4}" type="datetimeFigureOut">
              <a:rPr lang="en-US" smtClean="0"/>
              <a:t>4/21/20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8CE0-4FD0-47E4-B911-35E38A36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1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5752-CEA7-4C5B-AE10-A2D91C3BB9D4}" type="datetimeFigureOut">
              <a:rPr lang="en-US" smtClean="0"/>
              <a:t>4/21/20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8CE0-4FD0-47E4-B911-35E38A36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3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5752-CEA7-4C5B-AE10-A2D91C3BB9D4}" type="datetimeFigureOut">
              <a:rPr lang="en-US" smtClean="0"/>
              <a:t>4/21/20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8CE0-4FD0-47E4-B911-35E38A36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5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5752-CEA7-4C5B-AE10-A2D91C3BB9D4}" type="datetimeFigureOut">
              <a:rPr lang="en-US" smtClean="0"/>
              <a:t>4/21/20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8CE0-4FD0-47E4-B911-35E38A36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6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5752-CEA7-4C5B-AE10-A2D91C3BB9D4}" type="datetimeFigureOut">
              <a:rPr lang="en-US" smtClean="0"/>
              <a:t>4/21/20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8CE0-4FD0-47E4-B911-35E38A36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0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5752-CEA7-4C5B-AE10-A2D91C3BB9D4}" type="datetimeFigureOut">
              <a:rPr lang="en-US" smtClean="0"/>
              <a:t>4/21/20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8CE0-4FD0-47E4-B911-35E38A36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4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5752-CEA7-4C5B-AE10-A2D91C3BB9D4}" type="datetimeFigureOut">
              <a:rPr lang="en-US" smtClean="0"/>
              <a:t>4/21/20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8CE0-4FD0-47E4-B911-35E38A36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1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5752-CEA7-4C5B-AE10-A2D91C3BB9D4}" type="datetimeFigureOut">
              <a:rPr lang="en-US" smtClean="0"/>
              <a:t>4/21/20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8CE0-4FD0-47E4-B911-35E38A36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2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45752-CEA7-4C5B-AE10-A2D91C3BB9D4}" type="datetimeFigureOut">
              <a:rPr lang="en-US" smtClean="0"/>
              <a:t>4/21/20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8CE0-4FD0-47E4-B911-35E38A36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8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45752-CEA7-4C5B-AE10-A2D91C3BB9D4}" type="datetimeFigureOut">
              <a:rPr lang="en-US" smtClean="0"/>
              <a:t>4/21/20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28CE0-4FD0-47E4-B911-35E38A36D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2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chart" Target="../charts/chart6.xml"/><Relationship Id="rId18" Type="http://schemas.openxmlformats.org/officeDocument/2006/relationships/hyperlink" Target="https://commons.wikimedia.org/wiki/File:Dice.sv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chart" Target="../charts/chart5.xml"/><Relationship Id="rId17" Type="http://schemas.openxmlformats.org/officeDocument/2006/relationships/image" Target="../media/image4.png"/><Relationship Id="rId2" Type="http://schemas.openxmlformats.org/officeDocument/2006/relationships/audio" Target="../media/media1.m4a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microsoft.com/office/2007/relationships/media" Target="../media/media1.m4a"/><Relationship Id="rId6" Type="http://schemas.openxmlformats.org/officeDocument/2006/relationships/hyperlink" Target="http://www.roll-dice-online.com/" TargetMode="External"/><Relationship Id="rId11" Type="http://schemas.openxmlformats.org/officeDocument/2006/relationships/chart" Target="../charts/chart4.xml"/><Relationship Id="rId5" Type="http://schemas.openxmlformats.org/officeDocument/2006/relationships/hyperlink" Target="https://www.random.org/dice/" TargetMode="External"/><Relationship Id="rId15" Type="http://schemas.openxmlformats.org/officeDocument/2006/relationships/chart" Target="../charts/chart8.xml"/><Relationship Id="rId10" Type="http://schemas.openxmlformats.org/officeDocument/2006/relationships/chart" Target="../charts/chart3.xml"/><Relationship Id="rId19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chart" Target="../charts/chart2.xml"/><Relationship Id="rId1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3137" y="345367"/>
            <a:ext cx="43067881" cy="440714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4718" tIns="57360" rIns="114718" bIns="57360">
            <a:spAutoFit/>
          </a:bodyPr>
          <a:lstStyle/>
          <a:p>
            <a:pPr algn="ctr" defTabSz="1147585">
              <a:spcBef>
                <a:spcPct val="50000"/>
              </a:spcBef>
            </a:pPr>
            <a:r>
              <a:rPr lang="en-US" sz="7000" b="1" dirty="0">
                <a:latin typeface="Arial Narrow" pitchFamily="34" charset="0"/>
              </a:rPr>
              <a:t>Statistical Mechanics, Thermodynamics, and Dice?</a:t>
            </a:r>
            <a:endParaRPr lang="en-US" sz="4543" b="1" dirty="0">
              <a:latin typeface="Arial Narrow" pitchFamily="34" charset="0"/>
            </a:endParaRPr>
          </a:p>
          <a:p>
            <a:pPr algn="ctr" defTabSz="1147585">
              <a:spcBef>
                <a:spcPts val="1200"/>
              </a:spcBef>
            </a:pPr>
            <a:r>
              <a:rPr lang="en-US" sz="4800" dirty="0">
                <a:latin typeface="Biome" panose="020B0503030204020804" pitchFamily="34" charset="0"/>
                <a:cs typeface="Biome" panose="020B0503030204020804" pitchFamily="34" charset="0"/>
              </a:rPr>
              <a:t>2020 Research and Creative Inquiry Showcase</a:t>
            </a:r>
            <a:endParaRPr lang="en-US" sz="88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algn="ctr" defTabSz="1147585">
              <a:spcBef>
                <a:spcPts val="1200"/>
              </a:spcBef>
            </a:pPr>
            <a:r>
              <a:rPr lang="en-US" sz="4030" dirty="0">
                <a:latin typeface="Biome" panose="020B0503030204020804" pitchFamily="34" charset="0"/>
                <a:cs typeface="Biome" panose="020B0503030204020804" pitchFamily="34" charset="0"/>
              </a:rPr>
              <a:t>I</a:t>
            </a:r>
            <a:r>
              <a:rPr lang="en-US" sz="4028" dirty="0">
                <a:latin typeface="Arial Narrow" pitchFamily="34" charset="0"/>
              </a:rPr>
              <a:t>brahim Maday</a:t>
            </a:r>
          </a:p>
          <a:p>
            <a:pPr algn="ctr" defTabSz="1147585">
              <a:spcBef>
                <a:spcPts val="1200"/>
              </a:spcBef>
            </a:pPr>
            <a:r>
              <a:rPr lang="en-US" sz="4028" dirty="0">
                <a:latin typeface="Arial Narrow" pitchFamily="34" charset="0"/>
              </a:rPr>
              <a:t>Longwood University</a:t>
            </a:r>
          </a:p>
          <a:p>
            <a:pPr algn="ctr" defTabSz="1147585">
              <a:spcBef>
                <a:spcPts val="1200"/>
              </a:spcBef>
            </a:pPr>
            <a:endParaRPr lang="en-US" sz="4028" dirty="0">
              <a:latin typeface="Arial Narrow" pitchFamily="34" charset="0"/>
            </a:endParaRPr>
          </a:p>
        </p:txBody>
      </p:sp>
      <p:sp>
        <p:nvSpPr>
          <p:cNvPr id="9" name="Rectangle 82"/>
          <p:cNvSpPr>
            <a:spLocks noChangeArrowheads="1"/>
          </p:cNvSpPr>
          <p:nvPr/>
        </p:nvSpPr>
        <p:spPr bwMode="auto">
          <a:xfrm>
            <a:off x="433135" y="4252524"/>
            <a:ext cx="14284998" cy="2866587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73598" tIns="57360" rIns="573598" bIns="57360"/>
          <a:lstStyle/>
          <a:p>
            <a:pPr algn="ctr" defTabSz="1147585"/>
            <a:endParaRPr lang="en-US" sz="3086" b="1" dirty="0"/>
          </a:p>
        </p:txBody>
      </p:sp>
      <p:sp>
        <p:nvSpPr>
          <p:cNvPr id="10" name="Rectangle 82"/>
          <p:cNvSpPr>
            <a:spLocks noChangeArrowheads="1"/>
          </p:cNvSpPr>
          <p:nvPr/>
        </p:nvSpPr>
        <p:spPr bwMode="auto">
          <a:xfrm>
            <a:off x="14706015" y="4277312"/>
            <a:ext cx="15329376" cy="286410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73598" tIns="57360" rIns="573598" bIns="57360"/>
          <a:lstStyle/>
          <a:p>
            <a:pPr algn="ctr" defTabSz="1147585"/>
            <a:endParaRPr lang="en-US" sz="3086" b="1" dirty="0"/>
          </a:p>
        </p:txBody>
      </p:sp>
      <p:sp>
        <p:nvSpPr>
          <p:cNvPr id="11" name="Rectangle 82"/>
          <p:cNvSpPr>
            <a:spLocks noChangeArrowheads="1"/>
          </p:cNvSpPr>
          <p:nvPr/>
        </p:nvSpPr>
        <p:spPr bwMode="auto">
          <a:xfrm>
            <a:off x="29307408" y="4273652"/>
            <a:ext cx="14229921" cy="287075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73598" tIns="57360" rIns="573598" bIns="57360"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ea typeface="Times New Roman" panose="02020603050405020304" pitchFamily="18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solidFill>
                <a:srgbClr val="000000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r>
              <a:rPr lang="en-US" altLang="en-US" sz="3200" b="1" u="sng" dirty="0">
                <a:solidFill>
                  <a:srgbClr val="000000"/>
                </a:solidFill>
                <a:latin typeface="Biome" panose="020B0503030204020804" pitchFamily="34" charset="0"/>
                <a:ea typeface="Times New Roman" panose="02020603050405020304" pitchFamily="18" charset="0"/>
                <a:cs typeface="Biome" panose="020B0503030204020804" pitchFamily="34" charset="0"/>
              </a:rPr>
              <a:t>Conclusion</a:t>
            </a:r>
            <a:endParaRPr lang="en-US" altLang="en-US" sz="3200" b="1" u="sng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r>
              <a:rPr lang="en-US" altLang="en-US" sz="3200" dirty="0">
                <a:solidFill>
                  <a:srgbClr val="000000"/>
                </a:solidFill>
                <a:latin typeface="Biome" panose="020B0503030204020804" pitchFamily="34" charset="0"/>
                <a:ea typeface="Times New Roman" panose="02020603050405020304" pitchFamily="18" charset="0"/>
                <a:cs typeface="Biome" panose="020B0503030204020804" pitchFamily="34" charset="0"/>
              </a:rPr>
              <a:t>In this lab we explored the world of statistical mechanics using dice rolls. We have rolled over 1000 virtual dice to understand the three fundamental concepts of statistical mechanics: microstates, macrostates, and multiplicity. We then used those concepts to find the probability of getting a certain outcome also to calculate its entropy. We determined that our model follows a normal distribution pattern and that entropy seeks the highest amount of multiplicity.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2400" b="1" u="sng" dirty="0">
              <a:latin typeface="Biome" panose="020B0503030204020804" pitchFamily="34" charset="0"/>
              <a:ea typeface="Times New Roman" panose="02020603050405020304" pitchFamily="18" charset="0"/>
              <a:cs typeface="Biome" panose="020B0503030204020804" pitchFamily="34" charset="0"/>
            </a:endParaRPr>
          </a:p>
          <a:p>
            <a:r>
              <a:rPr lang="en-US" sz="3200" b="1" dirty="0">
                <a:latin typeface="Biome" panose="020B0503030204020804" pitchFamily="34" charset="0"/>
                <a:cs typeface="Biome" panose="020B0503030204020804" pitchFamily="34" charset="0"/>
              </a:rPr>
              <a:t>References</a:t>
            </a:r>
            <a:endParaRPr lang="en-US" sz="4000" b="1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r>
              <a:rPr lang="en-US" altLang="en-US" sz="3200" baseline="30000" dirty="0">
                <a:latin typeface="Biome" panose="020B0503030204020804" pitchFamily="34" charset="0"/>
                <a:ea typeface="Times New Roman" panose="02020603050405020304" pitchFamily="18" charset="0"/>
                <a:cs typeface="Biome" panose="020B0503030204020804" pitchFamily="34" charset="0"/>
              </a:rPr>
              <a:t>1”</a:t>
            </a:r>
            <a:r>
              <a:rPr lang="en-US" altLang="en-US" sz="3200" dirty="0">
                <a:latin typeface="Biome" panose="020B0503030204020804" pitchFamily="34" charset="0"/>
                <a:ea typeface="Times New Roman" panose="02020603050405020304" pitchFamily="18" charset="0"/>
                <a:cs typeface="Biome" panose="020B0503030204020804" pitchFamily="34" charset="0"/>
              </a:rPr>
              <a:t>Introduction to Statistical </a:t>
            </a:r>
            <a:r>
              <a:rPr lang="en-US" altLang="en-US" sz="3200" dirty="0" err="1">
                <a:latin typeface="Biome" panose="020B0503030204020804" pitchFamily="34" charset="0"/>
                <a:ea typeface="Times New Roman" panose="02020603050405020304" pitchFamily="18" charset="0"/>
                <a:cs typeface="Biome" panose="020B0503030204020804" pitchFamily="34" charset="0"/>
              </a:rPr>
              <a:t>Mechanics”by</a:t>
            </a:r>
            <a:r>
              <a:rPr lang="en-US" altLang="en-US" sz="3200" dirty="0">
                <a:latin typeface="Biome" panose="020B0503030204020804" pitchFamily="34" charset="0"/>
                <a:ea typeface="Times New Roman" panose="02020603050405020304" pitchFamily="18" charset="0"/>
                <a:cs typeface="Biome" panose="020B0503030204020804" pitchFamily="34" charset="0"/>
              </a:rPr>
              <a:t> Peter Eastman </a:t>
            </a:r>
            <a:r>
              <a:rPr lang="en-US" altLang="en-US" sz="3200" dirty="0" err="1">
                <a:latin typeface="Biome" panose="020B0503030204020804" pitchFamily="34" charset="0"/>
                <a:ea typeface="Times New Roman" panose="02020603050405020304" pitchFamily="18" charset="0"/>
                <a:cs typeface="Biome" panose="020B0503030204020804" pitchFamily="34" charset="0"/>
              </a:rPr>
              <a:t>web.stanford.edu</a:t>
            </a:r>
            <a:r>
              <a:rPr lang="en-US" altLang="en-US" sz="3200" dirty="0">
                <a:latin typeface="Biome" panose="020B0503030204020804" pitchFamily="34" charset="0"/>
                <a:ea typeface="Times New Roman" panose="02020603050405020304" pitchFamily="18" charset="0"/>
                <a:cs typeface="Biome" panose="020B0503030204020804" pitchFamily="34" charset="0"/>
              </a:rPr>
              <a:t>/~peastman/statmech/thermodynamics.html.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r>
              <a:rPr lang="en-US" altLang="en-US" sz="3600" b="1" dirty="0">
                <a:latin typeface="Biome" panose="020B0503030204020804" pitchFamily="34" charset="0"/>
                <a:cs typeface="Biome" panose="020B0503030204020804" pitchFamily="34" charset="0"/>
              </a:rPr>
              <a:t>Acknowledgments</a:t>
            </a:r>
          </a:p>
          <a:p>
            <a:r>
              <a:rPr lang="en-US" sz="2800" u="sng" dirty="0">
                <a:hlinkClick r:id="rId5"/>
              </a:rPr>
              <a:t>https://www.random.org/dice/</a:t>
            </a:r>
            <a:r>
              <a:rPr lang="en-US" sz="2800" dirty="0"/>
              <a:t> - 6-sided dice</a:t>
            </a:r>
          </a:p>
          <a:p>
            <a:r>
              <a:rPr lang="en-US" sz="2800" u="sng" dirty="0">
                <a:hlinkClick r:id="rId6"/>
              </a:rPr>
              <a:t>http://www.roll-dice-online.com/</a:t>
            </a:r>
            <a:r>
              <a:rPr lang="en-US" sz="2800" dirty="0"/>
              <a:t> - 4-sided and 8-sided dice</a:t>
            </a:r>
          </a:p>
          <a:p>
            <a:r>
              <a:rPr lang="en-US" sz="2800" dirty="0"/>
              <a:t>Microsoft Excel – calculating and organizing data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</a:pPr>
            <a:endParaRPr lang="en-US" altLang="en-US" sz="32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2" name="Text Box 326"/>
          <p:cNvSpPr txBox="1">
            <a:spLocks noChangeArrowheads="1"/>
          </p:cNvSpPr>
          <p:nvPr/>
        </p:nvSpPr>
        <p:spPr bwMode="auto">
          <a:xfrm>
            <a:off x="630263" y="4459339"/>
            <a:ext cx="14157014" cy="2819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487" tIns="53743" rIns="107487" bIns="53743">
            <a:spAutoFit/>
          </a:bodyPr>
          <a:lstStyle/>
          <a:p>
            <a:pPr defTabSz="1123326">
              <a:spcBef>
                <a:spcPct val="50000"/>
              </a:spcBef>
            </a:pPr>
            <a:r>
              <a:rPr lang="en-US" sz="3050" b="1" u="sng" dirty="0">
                <a:latin typeface="Biome" panose="020B0502040204020203" pitchFamily="34" charset="0"/>
                <a:cs typeface="Biome" panose="020B0502040204020203" pitchFamily="34" charset="0"/>
              </a:rPr>
              <a:t>Objective</a:t>
            </a:r>
          </a:p>
          <a:p>
            <a:pPr defTabSz="1123326">
              <a:lnSpc>
                <a:spcPct val="150000"/>
              </a:lnSpc>
              <a:spcBef>
                <a:spcPct val="50000"/>
              </a:spcBef>
            </a:pPr>
            <a:r>
              <a:rPr lang="en-US" sz="3050" dirty="0">
                <a:latin typeface="Biome" panose="020B0502040204020203" pitchFamily="34" charset="0"/>
                <a:cs typeface="Biome" panose="020B0502040204020203" pitchFamily="34" charset="0"/>
              </a:rPr>
              <a:t>In this experiment we will </a:t>
            </a:r>
          </a:p>
          <a:p>
            <a:pPr marL="457200" indent="-457200" defTabSz="1123326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050" dirty="0">
                <a:latin typeface="Biome" panose="020B0502040204020203" pitchFamily="34" charset="0"/>
                <a:cs typeface="Biome" panose="020B0502040204020203" pitchFamily="34" charset="0"/>
              </a:rPr>
              <a:t>explore the realm of statistical mechanics by rolling dice. </a:t>
            </a:r>
          </a:p>
          <a:p>
            <a:pPr marL="457200" indent="-457200" defTabSz="1123326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050" dirty="0">
                <a:latin typeface="Biome" panose="020B0502040204020203" pitchFamily="34" charset="0"/>
                <a:cs typeface="Biome" panose="020B0502040204020203" pitchFamily="34" charset="0"/>
              </a:rPr>
              <a:t>calculate the multiplicity and entropy of varying dice rolls.</a:t>
            </a:r>
          </a:p>
          <a:p>
            <a:pPr marL="457200" indent="-457200" defTabSz="1123326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050" dirty="0">
                <a:latin typeface="Biome" panose="020B0502040204020203" pitchFamily="34" charset="0"/>
                <a:cs typeface="Biome" panose="020B0502040204020203" pitchFamily="34" charset="0"/>
              </a:rPr>
              <a:t>determine the type of distribution pattern that it follows.</a:t>
            </a:r>
          </a:p>
          <a:p>
            <a:pPr defTabSz="1123326">
              <a:spcBef>
                <a:spcPct val="50000"/>
              </a:spcBef>
            </a:pPr>
            <a:r>
              <a:rPr lang="en-US" sz="3050" b="1" u="sng" dirty="0">
                <a:latin typeface="Biome" panose="020B0502040204020203" pitchFamily="34" charset="0"/>
                <a:cs typeface="Biome" panose="020B0502040204020203" pitchFamily="34" charset="0"/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sz="3050" dirty="0">
                <a:latin typeface="Biome" panose="020B0503030204020804" pitchFamily="34" charset="0"/>
                <a:cs typeface="Biome" panose="020B0503030204020804" pitchFamily="34" charset="0"/>
              </a:rPr>
              <a:t>Three laws of thermodynamics are: </a:t>
            </a:r>
          </a:p>
          <a:p>
            <a:pPr lvl="1">
              <a:lnSpc>
                <a:spcPct val="150000"/>
              </a:lnSpc>
            </a:pPr>
            <a:r>
              <a:rPr lang="en-US" sz="3050" dirty="0">
                <a:latin typeface="Biome" panose="020B0503030204020804" pitchFamily="34" charset="0"/>
                <a:cs typeface="Biome" panose="020B0503030204020804" pitchFamily="34" charset="0"/>
              </a:rPr>
              <a:t>1</a:t>
            </a:r>
            <a:r>
              <a:rPr lang="en-US" sz="3050" baseline="30000" dirty="0">
                <a:latin typeface="Biome" panose="020B0503030204020804" pitchFamily="34" charset="0"/>
                <a:cs typeface="Biome" panose="020B0503030204020804" pitchFamily="34" charset="0"/>
              </a:rPr>
              <a:t>st</a:t>
            </a:r>
            <a:r>
              <a:rPr lang="en-US" sz="3050" dirty="0">
                <a:latin typeface="Biome" panose="020B0503030204020804" pitchFamily="34" charset="0"/>
                <a:cs typeface="Biome" panose="020B0503030204020804" pitchFamily="34" charset="0"/>
              </a:rPr>
              <a:t>  Law. Conservation of Energy: Energy added into a system must equal energy removed.</a:t>
            </a:r>
          </a:p>
          <a:p>
            <a:pPr lvl="1">
              <a:lnSpc>
                <a:spcPct val="150000"/>
              </a:lnSpc>
            </a:pPr>
            <a:r>
              <a:rPr lang="en-US" sz="3050" dirty="0">
                <a:latin typeface="Biome" panose="020B0503030204020804" pitchFamily="34" charset="0"/>
                <a:cs typeface="Biome" panose="020B0503030204020804" pitchFamily="34" charset="0"/>
              </a:rPr>
              <a:t>2</a:t>
            </a:r>
            <a:r>
              <a:rPr lang="en-US" sz="3050" baseline="30000" dirty="0">
                <a:latin typeface="Biome" panose="020B0503030204020804" pitchFamily="34" charset="0"/>
                <a:cs typeface="Biome" panose="020B0503030204020804" pitchFamily="34" charset="0"/>
              </a:rPr>
              <a:t>nd</a:t>
            </a:r>
            <a:r>
              <a:rPr lang="en-US" sz="3050" dirty="0">
                <a:latin typeface="Biome" panose="020B0503030204020804" pitchFamily="34" charset="0"/>
                <a:cs typeface="Biome" panose="020B0503030204020804" pitchFamily="34" charset="0"/>
              </a:rPr>
              <a:t> Law. The total entropy in a system will either increase or remain constant.</a:t>
            </a:r>
          </a:p>
          <a:p>
            <a:pPr lvl="1">
              <a:lnSpc>
                <a:spcPct val="150000"/>
              </a:lnSpc>
            </a:pPr>
            <a:r>
              <a:rPr lang="en-US" sz="3050" dirty="0">
                <a:latin typeface="Biome" panose="020B0503030204020804" pitchFamily="34" charset="0"/>
                <a:cs typeface="Biome" panose="020B0503030204020804" pitchFamily="34" charset="0"/>
              </a:rPr>
              <a:t>3</a:t>
            </a:r>
            <a:r>
              <a:rPr lang="en-US" sz="3050" baseline="30000" dirty="0">
                <a:latin typeface="Biome" panose="020B0503030204020804" pitchFamily="34" charset="0"/>
                <a:cs typeface="Biome" panose="020B0503030204020804" pitchFamily="34" charset="0"/>
              </a:rPr>
              <a:t>rd </a:t>
            </a:r>
            <a:r>
              <a:rPr lang="en-US" sz="3050" dirty="0">
                <a:latin typeface="Biome" panose="020B0503030204020804" pitchFamily="34" charset="0"/>
                <a:cs typeface="Biome" panose="020B0503030204020804" pitchFamily="34" charset="0"/>
              </a:rPr>
              <a:t> Law.  As the temperature of a system approaches zero, its entropy approaches the lowest value.</a:t>
            </a:r>
          </a:p>
          <a:p>
            <a:pPr>
              <a:lnSpc>
                <a:spcPct val="150000"/>
              </a:lnSpc>
            </a:pPr>
            <a:r>
              <a:rPr lang="en-US" sz="3050" dirty="0">
                <a:latin typeface="Biome" panose="020B0503030204020804" pitchFamily="34" charset="0"/>
                <a:cs typeface="Biome" panose="020B0503030204020804" pitchFamily="34" charset="0"/>
              </a:rPr>
              <a:t>According Stanford University, statistical mechanics is the most fundamental field of physics. Statistical mechanics are a set of techniques that can be applied to all physical systems, no matter the size nor the laws that the system obeys. These techniques assume that a system can exist in a discrete set of microstates, where a microstate defines all possible variables.</a:t>
            </a:r>
            <a:r>
              <a:rPr lang="en-US" sz="3050" baseline="30000" dirty="0">
                <a:latin typeface="Biome" panose="020B0503030204020804" pitchFamily="34" charset="0"/>
                <a:cs typeface="Biome" panose="020B0503030204020804" pitchFamily="34" charset="0"/>
              </a:rPr>
              <a:t>1</a:t>
            </a:r>
            <a:endParaRPr lang="en-US" sz="305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50" b="1" u="sng" dirty="0">
                <a:latin typeface="Biome" panose="020B0503030204020804" pitchFamily="34" charset="0"/>
                <a:cs typeface="Biome" panose="020B0503030204020804" pitchFamily="34" charset="0"/>
              </a:rPr>
              <a:t>Theory</a:t>
            </a:r>
          </a:p>
          <a:p>
            <a:pPr>
              <a:lnSpc>
                <a:spcPct val="150000"/>
              </a:lnSpc>
            </a:pPr>
            <a:r>
              <a:rPr lang="en-US" sz="3050" dirty="0">
                <a:latin typeface="Biome" panose="020B0502040204020203" pitchFamily="34" charset="0"/>
                <a:cs typeface="Biome" panose="020B0502040204020203" pitchFamily="34" charset="0"/>
              </a:rPr>
              <a:t>Our “physical system” will be serval virtual dice. Each die will be rolled separately, and that value will become a “microstate”, once we roll all the individual dice, we will add up the values and the sum will be a macrostate. The total number of microstates in a microstate is known as the multiplicity (w). For example, we roll a 5 from an eight-sided dice then we roll 2 from the 4-sided dice, our macrostate is 7, but our multiplicity is 4 because there are 4 total ways of rolling a 7. We can also calculate the probability of rolling a 7 by dividing the multiplicity by the number of rolls,</a:t>
            </a:r>
          </a:p>
          <a:p>
            <a:pPr defTabSz="1123326">
              <a:lnSpc>
                <a:spcPct val="150000"/>
              </a:lnSpc>
              <a:spcBef>
                <a:spcPct val="50000"/>
              </a:spcBef>
            </a:pPr>
            <a:r>
              <a:rPr lang="en-US" sz="3050" dirty="0">
                <a:latin typeface="Biome" panose="020B0502040204020203" pitchFamily="34" charset="0"/>
                <a:cs typeface="Biome" panose="020B0502040204020203" pitchFamily="34" charset="0"/>
              </a:rPr>
              <a:t>Probability = w/ N					                Equation 8.1</a:t>
            </a:r>
          </a:p>
          <a:p>
            <a:pPr defTabSz="1123326">
              <a:lnSpc>
                <a:spcPct val="150000"/>
              </a:lnSpc>
              <a:spcBef>
                <a:spcPct val="50000"/>
              </a:spcBef>
            </a:pPr>
            <a:r>
              <a:rPr lang="en-US" sz="3050" dirty="0">
                <a:latin typeface="Biome" panose="020B0502040204020203" pitchFamily="34" charset="0"/>
                <a:cs typeface="Biome" panose="020B0502040204020203" pitchFamily="34" charset="0"/>
              </a:rPr>
              <a:t>where the N is the number of rolls and w is the multiplicity. We can measure the total number of </a:t>
            </a:r>
          </a:p>
          <a:p>
            <a:pPr defTabSz="1123326">
              <a:lnSpc>
                <a:spcPct val="150000"/>
              </a:lnSpc>
              <a:spcBef>
                <a:spcPct val="50000"/>
              </a:spcBef>
            </a:pPr>
            <a:r>
              <a:rPr lang="en-US" sz="3050" dirty="0">
                <a:latin typeface="Biome" panose="020B0502040204020203" pitchFamily="34" charset="0"/>
                <a:cs typeface="Biome" panose="020B0502040204020203" pitchFamily="34" charset="0"/>
              </a:rPr>
              <a:t>microstates in a system by finding out its entropy. </a:t>
            </a:r>
          </a:p>
          <a:p>
            <a:pPr defTabSz="1123326">
              <a:lnSpc>
                <a:spcPct val="150000"/>
              </a:lnSpc>
              <a:spcBef>
                <a:spcPct val="50000"/>
              </a:spcBef>
            </a:pPr>
            <a:r>
              <a:rPr lang="en-US" sz="3050" dirty="0">
                <a:latin typeface="Biome" panose="020B0502040204020203" pitchFamily="34" charset="0"/>
                <a:cs typeface="Biome" panose="020B0502040204020203" pitchFamily="34" charset="0"/>
              </a:rPr>
              <a:t>S=kb∗ln(w),							  	  Equation 8.2</a:t>
            </a:r>
          </a:p>
          <a:p>
            <a:pPr defTabSz="1123326">
              <a:lnSpc>
                <a:spcPct val="150000"/>
              </a:lnSpc>
              <a:spcBef>
                <a:spcPct val="50000"/>
              </a:spcBef>
            </a:pPr>
            <a:r>
              <a:rPr lang="en-US" sz="3050" dirty="0">
                <a:latin typeface="Biome" panose="020B0502040204020203" pitchFamily="34" charset="0"/>
                <a:cs typeface="Biome" panose="020B0502040204020203" pitchFamily="34" charset="0"/>
              </a:rPr>
              <a:t>where S is entropy, kb is the Boltzmann constant (1.38∗10−23 (J/K), and w is the multiplicity.  If were to roll an 2 in using 2 dice our entropy will be 0 because the multiplicity is one.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607AB-8E54-4E5E-BB72-B10B5CC83FC1}"/>
              </a:ext>
            </a:extLst>
          </p:cNvPr>
          <p:cNvSpPr txBox="1"/>
          <p:nvPr/>
        </p:nvSpPr>
        <p:spPr>
          <a:xfrm>
            <a:off x="14947297" y="4252524"/>
            <a:ext cx="13663963" cy="2334100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n-US" sz="3000" b="1" u="sng" dirty="0">
                <a:latin typeface="Biome" panose="020B0503030204020804" pitchFamily="34" charset="0"/>
                <a:cs typeface="Biome" panose="020B0503030204020804" pitchFamily="34" charset="0"/>
              </a:rPr>
              <a:t>Experimental Plan and </a:t>
            </a:r>
            <a:r>
              <a:rPr lang="en-US" sz="3050" b="1" u="sng" dirty="0">
                <a:latin typeface="Biome" panose="020B0503030204020804" pitchFamily="34" charset="0"/>
                <a:cs typeface="Biome" panose="020B0503030204020804" pitchFamily="34" charset="0"/>
              </a:rPr>
              <a:t>Outcomes</a:t>
            </a:r>
            <a:endParaRPr lang="en-US" sz="3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000" i="1" dirty="0">
                <a:latin typeface="Biome" panose="020B0503030204020804" pitchFamily="34" charset="0"/>
                <a:cs typeface="Biome" panose="020B0503030204020804" pitchFamily="34" charset="0"/>
              </a:rPr>
              <a:t>Experiment Part 1: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 Roll 4 and 8-sided dice 32 times. Record each outcome in a table.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Calculate the multiplicity expected.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 Record actual multiplicity (how many times did each macrostate actually </a:t>
            </a:r>
            <a:r>
              <a:rPr lang="en-US" sz="3000" dirty="0" err="1">
                <a:latin typeface="Biome" panose="020B0503030204020804" pitchFamily="34" charset="0"/>
                <a:cs typeface="Biome" panose="020B0503030204020804" pitchFamily="34" charset="0"/>
              </a:rPr>
              <a:t>occured</a:t>
            </a: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).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 Calculate the entropy estimated and actual for each case (this should be included in your table).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 Make a histogram of actual and expected multiplicity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 Make a histogram the actual and expected entropy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 Calculate the mean, standard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 deviation and standard error for the 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expected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 and actual multiplicities.</a:t>
            </a:r>
          </a:p>
          <a:p>
            <a:pPr>
              <a:spcAft>
                <a:spcPts val="600"/>
              </a:spcAft>
            </a:pPr>
            <a:r>
              <a:rPr lang="en-US" sz="3000" i="1" dirty="0">
                <a:latin typeface="Biome" panose="020B0503030204020804" pitchFamily="34" charset="0"/>
                <a:cs typeface="Biome" panose="020B0503030204020804" pitchFamily="34" charset="0"/>
              </a:rPr>
              <a:t>Experiment part 2: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Repeat the experiment 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1 with the 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same dice but increase 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the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number of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 rolls to 128.</a:t>
            </a:r>
          </a:p>
          <a:p>
            <a:pPr>
              <a:spcAft>
                <a:spcPts val="600"/>
              </a:spcAft>
            </a:pPr>
            <a:r>
              <a:rPr lang="en-US" sz="3000" i="1" dirty="0">
                <a:latin typeface="Biome" panose="020B0503030204020804" pitchFamily="34" charset="0"/>
                <a:cs typeface="Biome" panose="020B0503030204020804" pitchFamily="34" charset="0"/>
              </a:rPr>
              <a:t>Experiment part 3: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 Now repeat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 experiment 1 using four, 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six and eight-sided                 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dice together for 192 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rolls. 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For experiments 3 and 4 you will need to calculate the multiplicity using all 3 dice. </a:t>
            </a:r>
          </a:p>
          <a:p>
            <a:pPr>
              <a:spcAft>
                <a:spcPts val="600"/>
              </a:spcAft>
            </a:pPr>
            <a:r>
              <a:rPr lang="en-US" sz="3000" i="1" dirty="0">
                <a:latin typeface="Biome" panose="020B0503030204020804" pitchFamily="34" charset="0"/>
                <a:cs typeface="Biome" panose="020B0503030204020804" pitchFamily="34" charset="0"/>
              </a:rPr>
              <a:t>Experiment part 4: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Biome" panose="020B0503030204020804" pitchFamily="34" charset="0"/>
                <a:cs typeface="Biome" panose="020B0503030204020804" pitchFamily="34" charset="0"/>
              </a:rPr>
              <a:t> Now repeat the above experiment (Parts A-H) using four, six and eight-sided dice together for 384 rolls.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>
              <a:spcAft>
                <a:spcPts val="600"/>
              </a:spcAft>
            </a:pPr>
            <a:endParaRPr lang="en-US" sz="3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endParaRPr lang="en-US" sz="4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endParaRPr lang="en-US" sz="4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endParaRPr lang="en-US" sz="4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endParaRPr lang="en-US" sz="4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endParaRPr lang="en-US" sz="24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endParaRPr lang="en-US" sz="24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r>
              <a:rPr lang="en-US" sz="2400" dirty="0">
                <a:latin typeface="Biome" panose="020B0503030204020804" pitchFamily="34" charset="0"/>
                <a:cs typeface="Biome" panose="020B0503030204020804" pitchFamily="34" charset="0"/>
              </a:rPr>
              <a:t>This image shows the random.org dice generator </a:t>
            </a:r>
          </a:p>
          <a:p>
            <a:r>
              <a:rPr lang="en-US" sz="2400" dirty="0">
                <a:latin typeface="Biome" panose="020B0503030204020804" pitchFamily="34" charset="0"/>
                <a:cs typeface="Biome" panose="020B0503030204020804" pitchFamily="34" charset="0"/>
              </a:rPr>
              <a:t>which was used to roll the six sided dice.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C5F3604-22B0-47B6-B4CD-912B17C03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39397"/>
              </p:ext>
            </p:extLst>
          </p:nvPr>
        </p:nvGraphicFramePr>
        <p:xfrm>
          <a:off x="20174755" y="11380363"/>
          <a:ext cx="8517070" cy="610477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392010">
                  <a:extLst>
                    <a:ext uri="{9D8B030D-6E8A-4147-A177-3AD203B41FA5}">
                      <a16:colId xmlns:a16="http://schemas.microsoft.com/office/drawing/2014/main" val="1010585463"/>
                    </a:ext>
                  </a:extLst>
                </a:gridCol>
                <a:gridCol w="3157797">
                  <a:extLst>
                    <a:ext uri="{9D8B030D-6E8A-4147-A177-3AD203B41FA5}">
                      <a16:colId xmlns:a16="http://schemas.microsoft.com/office/drawing/2014/main" val="2237762678"/>
                    </a:ext>
                  </a:extLst>
                </a:gridCol>
                <a:gridCol w="2967263">
                  <a:extLst>
                    <a:ext uri="{9D8B030D-6E8A-4147-A177-3AD203B41FA5}">
                      <a16:colId xmlns:a16="http://schemas.microsoft.com/office/drawing/2014/main" val="2263939987"/>
                    </a:ext>
                  </a:extLst>
                </a:gridCol>
              </a:tblGrid>
              <a:tr h="39286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>
                          <a:effectLst/>
                        </a:rPr>
                        <a:t>Table</a:t>
                      </a:r>
                      <a:r>
                        <a:rPr lang="en-US" sz="2800" dirty="0">
                          <a:effectLst/>
                        </a:rPr>
                        <a:t> 1: w Expected vs. Actual of Experiment 1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527146"/>
                  </a:ext>
                </a:extLst>
              </a:tr>
              <a:tr h="3928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Macrostate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 Expected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 Actual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067223"/>
                  </a:ext>
                </a:extLst>
              </a:tr>
              <a:tr h="3928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6138640"/>
                  </a:ext>
                </a:extLst>
              </a:tr>
              <a:tr h="3928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8171180"/>
                  </a:ext>
                </a:extLst>
              </a:tr>
              <a:tr h="3928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4949293"/>
                  </a:ext>
                </a:extLst>
              </a:tr>
              <a:tr h="3928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1043073"/>
                  </a:ext>
                </a:extLst>
              </a:tr>
              <a:tr h="3928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1822936"/>
                  </a:ext>
                </a:extLst>
              </a:tr>
              <a:tr h="3928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7024770"/>
                  </a:ext>
                </a:extLst>
              </a:tr>
              <a:tr h="3928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9988932"/>
                  </a:ext>
                </a:extLst>
              </a:tr>
              <a:tr h="3928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8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1211306"/>
                  </a:ext>
                </a:extLst>
              </a:tr>
              <a:tr h="3928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9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9475490"/>
                  </a:ext>
                </a:extLst>
              </a:tr>
              <a:tr h="3928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10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2950940"/>
                  </a:ext>
                </a:extLst>
              </a:tr>
              <a:tr h="3928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11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2612624"/>
                  </a:ext>
                </a:extLst>
              </a:tr>
              <a:tr h="3928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12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Biome" panose="020B0503030204020804" pitchFamily="34" charset="0"/>
                        <a:ea typeface="Calibri" panose="020F0502020204030204" pitchFamily="34" charset="0"/>
                        <a:cs typeface="Biome" panose="020B05030302040208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367054"/>
                  </a:ext>
                </a:extLst>
              </a:tr>
            </a:tbl>
          </a:graphicData>
        </a:graphic>
      </p:graphicFrame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4835ECCC-82CF-494A-8E0C-8AED9C00DA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5" y="1099210"/>
            <a:ext cx="2376488" cy="2376488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4B9B3865-9690-4317-8D93-57A6F94065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5141" y="1122193"/>
            <a:ext cx="2377440" cy="2377440"/>
          </a:xfrm>
          <a:prstGeom prst="rect">
            <a:avLst/>
          </a:prstGeom>
        </p:spPr>
      </p:pic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03232693-CCEB-4CBE-A874-65A0454329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1910313"/>
              </p:ext>
            </p:extLst>
          </p:nvPr>
        </p:nvGraphicFramePr>
        <p:xfrm>
          <a:off x="30032111" y="4283417"/>
          <a:ext cx="5768141" cy="4459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2963F28B-5985-4648-B4CB-38E9BEAB6F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085809"/>
              </p:ext>
            </p:extLst>
          </p:nvPr>
        </p:nvGraphicFramePr>
        <p:xfrm>
          <a:off x="37027393" y="4256346"/>
          <a:ext cx="5768142" cy="4459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B938EBF6-E31D-443F-B3FB-B7B5F97AB2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2093"/>
              </p:ext>
            </p:extLst>
          </p:nvPr>
        </p:nvGraphicFramePr>
        <p:xfrm>
          <a:off x="30173939" y="8715903"/>
          <a:ext cx="5768142" cy="4459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7ED0F498-78A9-4D91-8337-D115591BA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446163"/>
              </p:ext>
            </p:extLst>
          </p:nvPr>
        </p:nvGraphicFramePr>
        <p:xfrm>
          <a:off x="36984439" y="8742975"/>
          <a:ext cx="5768142" cy="4459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CA4199D5-783F-4336-B60D-945F4FBF83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9314005"/>
              </p:ext>
            </p:extLst>
          </p:nvPr>
        </p:nvGraphicFramePr>
        <p:xfrm>
          <a:off x="30173939" y="13437479"/>
          <a:ext cx="5768141" cy="4459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8E19BC86-E9E0-4510-A731-C7E38943E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478626"/>
              </p:ext>
            </p:extLst>
          </p:nvPr>
        </p:nvGraphicFramePr>
        <p:xfrm>
          <a:off x="37027393" y="13437479"/>
          <a:ext cx="5768142" cy="4459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13790AA2-70E0-49C0-8DDD-A7A90851F3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8413062"/>
              </p:ext>
            </p:extLst>
          </p:nvPr>
        </p:nvGraphicFramePr>
        <p:xfrm>
          <a:off x="30317059" y="17940269"/>
          <a:ext cx="5768140" cy="3881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FCD0891A-D42E-41B7-9667-021237E13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9426028"/>
              </p:ext>
            </p:extLst>
          </p:nvPr>
        </p:nvGraphicFramePr>
        <p:xfrm>
          <a:off x="37050866" y="17885003"/>
          <a:ext cx="5768142" cy="3881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31" name="Picture 30" descr="This image shows the random.org dice generator which was used to roll the six sided dice.">
            <a:extLst>
              <a:ext uri="{FF2B5EF4-FFF2-40B4-BE49-F238E27FC236}">
                <a16:creationId xmlns:a16="http://schemas.microsoft.com/office/drawing/2014/main" id="{A83C47A1-C58A-479C-85E6-D3E532E8B0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5" r="1427" b="6022"/>
          <a:stretch/>
        </p:blipFill>
        <p:spPr>
          <a:xfrm>
            <a:off x="14693791" y="22254201"/>
            <a:ext cx="8022471" cy="3749040"/>
          </a:xfrm>
          <a:prstGeom prst="rect">
            <a:avLst/>
          </a:prstGeom>
        </p:spPr>
      </p:pic>
      <p:pic>
        <p:nvPicPr>
          <p:cNvPr id="33" name="Picture 32" descr="A picture containing clock&#10;&#10;Description automatically generated">
            <a:extLst>
              <a:ext uri="{FF2B5EF4-FFF2-40B4-BE49-F238E27FC236}">
                <a16:creationId xmlns:a16="http://schemas.microsoft.com/office/drawing/2014/main" id="{85340DE4-5196-4C84-9A3F-7ACB1BC0C8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6592242" y="1122193"/>
            <a:ext cx="3413760" cy="2560320"/>
          </a:xfrm>
          <a:prstGeom prst="rect">
            <a:avLst/>
          </a:prstGeom>
        </p:spPr>
      </p:pic>
      <p:pic>
        <p:nvPicPr>
          <p:cNvPr id="35" name="Picture 34" descr="A picture containing clock&#10;&#10;Description automatically generated">
            <a:extLst>
              <a:ext uri="{FF2B5EF4-FFF2-40B4-BE49-F238E27FC236}">
                <a16:creationId xmlns:a16="http://schemas.microsoft.com/office/drawing/2014/main" id="{9628EA6E-7753-4744-AC63-9DB01439ADB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33565126" y="1029350"/>
            <a:ext cx="3413760" cy="25603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01BDD6A-8000-45E1-ABD5-FBE64199EA11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288" t="8749" r="25064" b="7132"/>
          <a:stretch/>
        </p:blipFill>
        <p:spPr>
          <a:xfrm>
            <a:off x="14608951" y="27078358"/>
            <a:ext cx="8022470" cy="4663440"/>
          </a:xfrm>
          <a:prstGeom prst="rect">
            <a:avLst/>
          </a:prstGeom>
        </p:spPr>
      </p:pic>
      <p:sp>
        <p:nvSpPr>
          <p:cNvPr id="40" name="Rectangle 1">
            <a:extLst>
              <a:ext uri="{FF2B5EF4-FFF2-40B4-BE49-F238E27FC236}">
                <a16:creationId xmlns:a16="http://schemas.microsoft.com/office/drawing/2014/main" id="{8BA37511-6B0F-4959-A3D6-14882D49D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2213" y="22076989"/>
            <a:ext cx="6297146" cy="1000273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945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9450" algn="ct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iome" panose="020B0503030204020804" pitchFamily="34" charset="0"/>
                <a:ea typeface="Times New Roman" panose="02020603050405020304" pitchFamily="18" charset="0"/>
                <a:cs typeface="Biome" panose="020B0503030204020804" pitchFamily="34" charset="0"/>
              </a:rPr>
              <a:t>The following graphs are suggesting that there is a normal distribution in both the multiplicity and entropy, however the correct distribution is the Poisson Distribution since we are limiting our dice rolls to a certain number. If we were to conduct this experiment where the dice rolls approached infinity, we will have a normal distribution curve. We can see this pattern in the graphs; every time we increase the number of rolls our graphs draw closer to a normal distribution graph.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9450" algn="ctr"/>
              </a:tabLst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03559-3ACE-4216-AC65-3D400E100992}"/>
              </a:ext>
            </a:extLst>
          </p:cNvPr>
          <p:cNvSpPr txBox="1"/>
          <p:nvPr/>
        </p:nvSpPr>
        <p:spPr>
          <a:xfrm>
            <a:off x="14659756" y="31824365"/>
            <a:ext cx="8901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iome" panose="020B0503030204020804" pitchFamily="34" charset="0"/>
                <a:cs typeface="Biome" panose="020B0503030204020804" pitchFamily="34" charset="0"/>
              </a:rPr>
              <a:t>This image shows the random.org dice generator </a:t>
            </a:r>
          </a:p>
          <a:p>
            <a:r>
              <a:rPr lang="en-US" sz="2400" dirty="0">
                <a:latin typeface="Biome" panose="020B0503030204020804" pitchFamily="34" charset="0"/>
                <a:cs typeface="Biome" panose="020B0503030204020804" pitchFamily="34" charset="0"/>
              </a:rPr>
              <a:t>which was used to roll the four and eight sided dice.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4C85F-2808-4419-8556-327617FFC93A}"/>
              </a:ext>
            </a:extLst>
          </p:cNvPr>
          <p:cNvSpPr txBox="1"/>
          <p:nvPr/>
        </p:nvSpPr>
        <p:spPr>
          <a:xfrm>
            <a:off x="21145771" y="17481540"/>
            <a:ext cx="657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iome" panose="020B0503030204020804" pitchFamily="34" charset="0"/>
                <a:cs typeface="Biome" panose="020B0503030204020804" pitchFamily="34" charset="0"/>
              </a:rPr>
              <a:t>This table shows the expected and actual multiplicities of the experiment part 1.</a:t>
            </a:r>
          </a:p>
        </p:txBody>
      </p:sp>
      <p:pic>
        <p:nvPicPr>
          <p:cNvPr id="4" name="Dice Lab Audio" descr="Dice Lab Audio">
            <a:hlinkClick r:id="" action="ppaction://media"/>
            <a:extLst>
              <a:ext uri="{FF2B5EF4-FFF2-40B4-BE49-F238E27FC236}">
                <a16:creationId xmlns:a16="http://schemas.microsoft.com/office/drawing/2014/main" id="{9C986A05-D606-5C43-BE8A-BFE7BEFC29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1539200" y="1605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1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</TotalTime>
  <Words>1061</Words>
  <Application>Microsoft Macintosh PowerPoint</Application>
  <PresentationFormat>Custom</PresentationFormat>
  <Paragraphs>175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Biome</vt:lpstr>
      <vt:lpstr>Calibri</vt:lpstr>
      <vt:lpstr>Calibri Light</vt:lpstr>
      <vt:lpstr>Office Theme</vt:lpstr>
      <vt:lpstr>PowerPoint Presentation</vt:lpstr>
    </vt:vector>
  </TitlesOfParts>
  <Company>Longwood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Ibrahim Maday</dc:creator>
  <cp:lastModifiedBy>William Coleman</cp:lastModifiedBy>
  <cp:revision>28</cp:revision>
  <dcterms:created xsi:type="dcterms:W3CDTF">2018-04-17T15:31:21Z</dcterms:created>
  <dcterms:modified xsi:type="dcterms:W3CDTF">2020-04-21T17:08:50Z</dcterms:modified>
</cp:coreProperties>
</file>