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208"/>
  </p:normalViewPr>
  <p:slideViewPr>
    <p:cSldViewPr snapToGrid="0" snapToObjects="1">
      <p:cViewPr varScale="1">
        <p:scale>
          <a:sx n="21" d="100"/>
          <a:sy n="21" d="100"/>
        </p:scale>
        <p:origin x="1480" y="216"/>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ayshadlindsay/Documents/Hubble%20Lab.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n-US" sz="2400" b="1" dirty="0">
                <a:solidFill>
                  <a:schemeClr val="bg1"/>
                </a:solidFill>
              </a:rPr>
              <a:t>Hubble Law graph</a:t>
            </a:r>
          </a:p>
        </c:rich>
      </c:tx>
      <c:layout>
        <c:manualLayout>
          <c:xMode val="edge"/>
          <c:yMode val="edge"/>
          <c:x val="0.39813404520765455"/>
          <c:y val="2.5345396798787483E-2"/>
        </c:manualLayout>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6156450470939088"/>
          <c:y val="0.12074278522506691"/>
          <c:w val="0.7878632882061406"/>
          <c:h val="0.72384726148872136"/>
        </c:manualLayout>
      </c:layout>
      <c:scatterChart>
        <c:scatterStyle val="lineMarker"/>
        <c:varyColors val="0"/>
        <c:ser>
          <c:idx val="0"/>
          <c:order val="0"/>
          <c:spPr>
            <a:ln w="25400">
              <a:noFill/>
            </a:ln>
            <a:effectLst>
              <a:outerShdw sx="1000" sy="1000" algn="ctr" rotWithShape="0">
                <a:schemeClr val="bg1"/>
              </a:outerShdw>
            </a:effectLst>
          </c:spPr>
          <c:marker>
            <c:symbol val="circle"/>
            <c:size val="4"/>
            <c:spPr>
              <a:solidFill>
                <a:schemeClr val="accent1"/>
              </a:solidFill>
              <a:ln w="50800" cap="flat" cmpd="sng" algn="ctr">
                <a:solidFill>
                  <a:schemeClr val="tx2">
                    <a:lumMod val="10000"/>
                  </a:schemeClr>
                </a:solidFill>
                <a:round/>
              </a:ln>
              <a:effectLst>
                <a:outerShdw sx="1000" sy="1000" algn="ctr" rotWithShape="0">
                  <a:schemeClr val="bg1"/>
                </a:outerShdw>
              </a:effectLst>
            </c:spPr>
          </c:marker>
          <c:dPt>
            <c:idx val="11"/>
            <c:marker>
              <c:symbol val="circle"/>
              <c:size val="4"/>
              <c:spPr>
                <a:solidFill>
                  <a:schemeClr val="accent1"/>
                </a:solidFill>
                <a:ln w="50800" cap="flat" cmpd="sng" algn="ctr">
                  <a:solidFill>
                    <a:schemeClr val="tx2">
                      <a:lumMod val="10000"/>
                    </a:schemeClr>
                  </a:solidFill>
                  <a:round/>
                </a:ln>
                <a:effectLst>
                  <a:outerShdw sx="1000" sy="1000" algn="ctr" rotWithShape="0">
                    <a:schemeClr val="bg1"/>
                  </a:outerShdw>
                </a:effectLst>
              </c:spPr>
            </c:marker>
            <c:bubble3D val="0"/>
            <c:spPr>
              <a:ln w="25400">
                <a:noFill/>
              </a:ln>
              <a:effectLst>
                <a:outerShdw sx="1000" sy="1000" algn="ctr" rotWithShape="0">
                  <a:schemeClr val="bg1"/>
                </a:outerShdw>
              </a:effectLst>
            </c:spPr>
            <c:extLst>
              <c:ext xmlns:c16="http://schemas.microsoft.com/office/drawing/2014/chart" uri="{C3380CC4-5D6E-409C-BE32-E72D297353CC}">
                <c16:uniqueId val="{00000004-F2EB-4B4E-BE12-4C82C471B323}"/>
              </c:ext>
            </c:extLst>
          </c:dPt>
          <c:trendline>
            <c:spPr>
              <a:ln w="63500" cap="rnd" cmpd="sng" algn="ctr">
                <a:solidFill>
                  <a:srgbClr val="0070C0">
                    <a:alpha val="97000"/>
                  </a:srgbClr>
                </a:solidFill>
                <a:round/>
              </a:ln>
              <a:effectLst/>
            </c:spPr>
            <c:trendlineType val="linear"/>
            <c:dispRSqr val="0"/>
            <c:dispEq val="1"/>
            <c:trendlineLbl>
              <c:layout>
                <c:manualLayout>
                  <c:x val="-7.3673522627889898E-2"/>
                  <c:y val="0.42589480033499516"/>
                </c:manualLayout>
              </c:layout>
              <c:tx>
                <c:rich>
                  <a:bodyPr rot="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r>
                      <a:rPr lang="en-US" sz="2400" baseline="0" dirty="0">
                        <a:solidFill>
                          <a:schemeClr val="bg1"/>
                        </a:solidFill>
                      </a:rPr>
                      <a:t>y = 60.26x + 368.15</a:t>
                    </a:r>
                    <a:endParaRPr lang="en-US" sz="2400" dirty="0">
                      <a:solidFill>
                        <a:schemeClr val="bg1"/>
                      </a:solidFill>
                    </a:endParaRPr>
                  </a:p>
                </c:rich>
              </c:tx>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trendlineLbl>
          </c:trendline>
          <c:xVal>
            <c:numRef>
              <c:f>Sheet1!$C$2:$C$19</c:f>
              <c:numCache>
                <c:formatCode>General</c:formatCode>
                <c:ptCount val="18"/>
                <c:pt idx="0">
                  <c:v>23.81</c:v>
                </c:pt>
                <c:pt idx="1">
                  <c:v>27.88</c:v>
                </c:pt>
                <c:pt idx="2">
                  <c:v>27.5</c:v>
                </c:pt>
                <c:pt idx="3">
                  <c:v>18.489999999999998</c:v>
                </c:pt>
                <c:pt idx="4">
                  <c:v>13.01</c:v>
                </c:pt>
                <c:pt idx="5">
                  <c:v>9.91</c:v>
                </c:pt>
                <c:pt idx="6">
                  <c:v>18</c:v>
                </c:pt>
                <c:pt idx="7">
                  <c:v>16.16</c:v>
                </c:pt>
                <c:pt idx="8">
                  <c:v>9.5649999999999995</c:v>
                </c:pt>
                <c:pt idx="9">
                  <c:v>7.7850000000000001</c:v>
                </c:pt>
                <c:pt idx="10">
                  <c:v>9.3260000000000005</c:v>
                </c:pt>
                <c:pt idx="11">
                  <c:v>30.77</c:v>
                </c:pt>
                <c:pt idx="12">
                  <c:v>12.56</c:v>
                </c:pt>
                <c:pt idx="13">
                  <c:v>42.62</c:v>
                </c:pt>
                <c:pt idx="14">
                  <c:v>27.33</c:v>
                </c:pt>
                <c:pt idx="15">
                  <c:v>31.03</c:v>
                </c:pt>
                <c:pt idx="16">
                  <c:v>20.97</c:v>
                </c:pt>
                <c:pt idx="17">
                  <c:v>31.38</c:v>
                </c:pt>
              </c:numCache>
            </c:numRef>
          </c:xVal>
          <c:yVal>
            <c:numRef>
              <c:f>Sheet1!$E$2:$E$19</c:f>
              <c:numCache>
                <c:formatCode>General</c:formatCode>
                <c:ptCount val="18"/>
                <c:pt idx="0">
                  <c:v>2190</c:v>
                </c:pt>
                <c:pt idx="1">
                  <c:v>2070</c:v>
                </c:pt>
                <c:pt idx="2">
                  <c:v>2370</c:v>
                </c:pt>
                <c:pt idx="3">
                  <c:v>1470</c:v>
                </c:pt>
                <c:pt idx="4">
                  <c:v>410</c:v>
                </c:pt>
                <c:pt idx="5">
                  <c:v>210</c:v>
                </c:pt>
                <c:pt idx="6">
                  <c:v>2640</c:v>
                </c:pt>
                <c:pt idx="7">
                  <c:v>1521</c:v>
                </c:pt>
                <c:pt idx="8">
                  <c:v>1330</c:v>
                </c:pt>
                <c:pt idx="9">
                  <c:v>1020</c:v>
                </c:pt>
                <c:pt idx="10">
                  <c:v>770</c:v>
                </c:pt>
                <c:pt idx="11">
                  <c:v>1690</c:v>
                </c:pt>
                <c:pt idx="12">
                  <c:v>1080</c:v>
                </c:pt>
                <c:pt idx="13">
                  <c:v>2960</c:v>
                </c:pt>
                <c:pt idx="14">
                  <c:v>2470</c:v>
                </c:pt>
                <c:pt idx="15">
                  <c:v>1290</c:v>
                </c:pt>
                <c:pt idx="16">
                  <c:v>1420</c:v>
                </c:pt>
                <c:pt idx="17">
                  <c:v>2500</c:v>
                </c:pt>
              </c:numCache>
            </c:numRef>
          </c:yVal>
          <c:smooth val="0"/>
          <c:extLst>
            <c:ext xmlns:c16="http://schemas.microsoft.com/office/drawing/2014/chart" uri="{C3380CC4-5D6E-409C-BE32-E72D297353CC}">
              <c16:uniqueId val="{00000001-5821-6A4A-AACD-EED8A615FB72}"/>
            </c:ext>
          </c:extLst>
        </c:ser>
        <c:dLbls>
          <c:showLegendKey val="0"/>
          <c:showVal val="0"/>
          <c:showCatName val="0"/>
          <c:showSerName val="0"/>
          <c:showPercent val="0"/>
          <c:showBubbleSize val="0"/>
        </c:dLbls>
        <c:axId val="910731311"/>
        <c:axId val="874130287"/>
      </c:scatterChart>
      <c:valAx>
        <c:axId val="910731311"/>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sz="2400" dirty="0">
                    <a:solidFill>
                      <a:schemeClr val="bg1"/>
                    </a:solidFill>
                  </a:rPr>
                  <a:t>Distance (</a:t>
                </a:r>
                <a:r>
                  <a:rPr lang="en-US" sz="2400" dirty="0" err="1">
                    <a:solidFill>
                      <a:schemeClr val="bg1"/>
                    </a:solidFill>
                  </a:rPr>
                  <a:t>Mpc</a:t>
                </a:r>
                <a:r>
                  <a:rPr lang="en-US" sz="2400" dirty="0">
                    <a:solidFill>
                      <a:schemeClr val="bg1"/>
                    </a:solidFill>
                  </a:rPr>
                  <a:t>)</a:t>
                </a:r>
              </a:p>
            </c:rich>
          </c:tx>
          <c:layout>
            <c:manualLayout>
              <c:xMode val="edge"/>
              <c:yMode val="edge"/>
              <c:x val="0.42292110965693325"/>
              <c:y val="0.8928469168626649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874130287"/>
        <c:crosses val="autoZero"/>
        <c:crossBetween val="midCat"/>
      </c:valAx>
      <c:valAx>
        <c:axId val="874130287"/>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sz="2400" dirty="0">
                    <a:solidFill>
                      <a:schemeClr val="bg1"/>
                    </a:solidFill>
                  </a:rPr>
                  <a:t>Velocity (km/sec)</a:t>
                </a:r>
              </a:p>
            </c:rich>
          </c:tx>
          <c:layout>
            <c:manualLayout>
              <c:xMode val="edge"/>
              <c:yMode val="edge"/>
              <c:x val="2.7247956403269755E-2"/>
              <c:y val="0.25778142315543889"/>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9107313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CF791-F8FF-7E43-8E2E-AE687AB15415}" type="datetimeFigureOut">
              <a:rPr lang="en-US" smtClean="0"/>
              <a:t>4/21/20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4E5F6-E925-C34F-88C1-7CA779E1A7CC}" type="slidenum">
              <a:rPr lang="en-US" smtClean="0"/>
              <a:t>‹#›</a:t>
            </a:fld>
            <a:endParaRPr lang="en-US"/>
          </a:p>
        </p:txBody>
      </p:sp>
    </p:spTree>
    <p:extLst>
      <p:ext uri="{BB962C8B-B14F-4D97-AF65-F5344CB8AC3E}">
        <p14:creationId xmlns:p14="http://schemas.microsoft.com/office/powerpoint/2010/main" val="15698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E5F6-E925-C34F-88C1-7CA779E1A7CC}" type="slidenum">
              <a:rPr lang="en-US" smtClean="0"/>
              <a:t>1</a:t>
            </a:fld>
            <a:endParaRPr lang="en-US"/>
          </a:p>
        </p:txBody>
      </p:sp>
    </p:spTree>
    <p:extLst>
      <p:ext uri="{BB962C8B-B14F-4D97-AF65-F5344CB8AC3E}">
        <p14:creationId xmlns:p14="http://schemas.microsoft.com/office/powerpoint/2010/main" val="256984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16424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7334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41938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22318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4115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7A4F72-FD74-C04B-80AF-CD5E0A275056}"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272863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A4F72-FD74-C04B-80AF-CD5E0A275056}" type="datetimeFigureOut">
              <a:rPr lang="en-US" smtClean="0"/>
              <a:t>4/21/20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26032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A4F72-FD74-C04B-80AF-CD5E0A275056}"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1432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A4F72-FD74-C04B-80AF-CD5E0A275056}" type="datetimeFigureOut">
              <a:rPr lang="en-US" smtClean="0"/>
              <a:t>4/21/20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117256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887A4F72-FD74-C04B-80AF-CD5E0A275056}"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09325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887A4F72-FD74-C04B-80AF-CD5E0A275056}"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76353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887A4F72-FD74-C04B-80AF-CD5E0A275056}" type="datetimeFigureOut">
              <a:rPr lang="en-US" smtClean="0"/>
              <a:t>4/21/20</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3FC9847-12B5-6546-81C3-9F4A76C5D4CA}" type="slidenum">
              <a:rPr lang="en-US" smtClean="0"/>
              <a:t>‹#›</a:t>
            </a:fld>
            <a:endParaRPr lang="en-US"/>
          </a:p>
        </p:txBody>
      </p:sp>
    </p:spTree>
    <p:extLst>
      <p:ext uri="{BB962C8B-B14F-4D97-AF65-F5344CB8AC3E}">
        <p14:creationId xmlns:p14="http://schemas.microsoft.com/office/powerpoint/2010/main" val="338141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depts.washington.edu/astroed/HubbleLaw/galaxies.html" TargetMode="Externa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4.jpeg"/><Relationship Id="rId4" Type="http://schemas.openxmlformats.org/officeDocument/2006/relationships/image" Target="../media/image2.png"/><Relationship Id="rId9" Type="http://schemas.openxmlformats.org/officeDocument/2006/relationships/image" Target="../media/image3.jpe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206400" cy="3840479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76FC84F4-475D-CF46-A8EE-CD02B5E7C69E}"/>
              </a:ext>
            </a:extLst>
          </p:cNvPr>
          <p:cNvPicPr>
            <a:picLocks noChangeAspect="1"/>
          </p:cNvPicPr>
          <p:nvPr/>
        </p:nvPicPr>
        <p:blipFill rotWithShape="1">
          <a:blip r:embed="rId3">
            <a:alphaModFix amt="50000"/>
          </a:blip>
          <a:srcRect l="6250" r="10417"/>
          <a:stretch/>
        </p:blipFill>
        <p:spPr>
          <a:xfrm>
            <a:off x="20" y="5"/>
            <a:ext cx="51206380" cy="38404795"/>
          </a:xfrm>
          <a:prstGeom prst="rect">
            <a:avLst/>
          </a:prstGeom>
        </p:spPr>
      </p:pic>
      <p:sp>
        <p:nvSpPr>
          <p:cNvPr id="8" name="Title 7">
            <a:extLst>
              <a:ext uri="{FF2B5EF4-FFF2-40B4-BE49-F238E27FC236}">
                <a16:creationId xmlns:a16="http://schemas.microsoft.com/office/drawing/2014/main" id="{CD309482-23F6-CD4E-9106-EBA7E3BD7394}"/>
              </a:ext>
            </a:extLst>
          </p:cNvPr>
          <p:cNvSpPr>
            <a:spLocks noGrp="1"/>
          </p:cNvSpPr>
          <p:nvPr>
            <p:ph type="ctrTitle"/>
          </p:nvPr>
        </p:nvSpPr>
        <p:spPr>
          <a:xfrm>
            <a:off x="1036320" y="436845"/>
            <a:ext cx="49314674" cy="5741715"/>
          </a:xfrm>
          <a:gradFill flip="none" rotWithShape="1">
            <a:gsLst>
              <a:gs pos="1000">
                <a:srgbClr val="002060"/>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a:noAutofit/>
          </a:bodyPr>
          <a:lstStyle/>
          <a:p>
            <a:r>
              <a:rPr lang="en-US" sz="11800" b="1" dirty="0"/>
              <a:t>Hubble’s Law</a:t>
            </a:r>
            <a:br>
              <a:rPr lang="en-US" sz="15300" dirty="0"/>
            </a:br>
            <a:r>
              <a:rPr lang="en-US" sz="9600" dirty="0">
                <a:latin typeface="+mn-lt"/>
              </a:rPr>
              <a:t>Spring Showcase for Research and Creative Inquiry, April 22, 2020</a:t>
            </a:r>
            <a:br>
              <a:rPr lang="en-US" sz="9600" dirty="0">
                <a:latin typeface="+mn-lt"/>
              </a:rPr>
            </a:br>
            <a:r>
              <a:rPr lang="en-US" sz="9600" dirty="0">
                <a:latin typeface="+mn-lt"/>
              </a:rPr>
              <a:t>Rayshad Lindsay</a:t>
            </a:r>
            <a:br>
              <a:rPr lang="en-US" sz="9600" dirty="0">
                <a:latin typeface="+mn-lt"/>
              </a:rPr>
            </a:br>
            <a:r>
              <a:rPr lang="en-US" sz="9600" dirty="0">
                <a:latin typeface="+mn-lt"/>
              </a:rPr>
              <a:t> Longwood University, Farmville VA, 23909</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C5887E4-3C0A-B74C-81A2-F991504661CD}"/>
                  </a:ext>
                </a:extLst>
              </p:cNvPr>
              <p:cNvSpPr txBox="1"/>
              <p:nvPr/>
            </p:nvSpPr>
            <p:spPr>
              <a:xfrm>
                <a:off x="608649" y="6798272"/>
                <a:ext cx="17043952" cy="31169679"/>
              </a:xfrm>
              <a:prstGeom prst="rect">
                <a:avLst/>
              </a:prstGeom>
              <a:noFill/>
              <a:ln w="234950">
                <a:solidFill>
                  <a:srgbClr val="0070C0"/>
                </a:solidFill>
              </a:ln>
            </p:spPr>
            <p:txBody>
              <a:bodyPr wrap="square" rtlCol="0">
                <a:spAutoFit/>
              </a:bodyPr>
              <a:lstStyle/>
              <a:p>
                <a:r>
                  <a:rPr lang="en-US" sz="4800" u="sng" dirty="0"/>
                  <a:t>Purpose:</a:t>
                </a:r>
              </a:p>
              <a:p>
                <a:r>
                  <a:rPr lang="en-US" sz="4800" dirty="0"/>
                  <a:t>In the work is to determine the value for Hubble’s constant based on observing images and spectra of various spiral galaxies and determining the age of the universe.</a:t>
                </a:r>
              </a:p>
              <a:p>
                <a:endParaRPr lang="en-US" sz="3600" dirty="0"/>
              </a:p>
              <a:p>
                <a:r>
                  <a:rPr lang="en-US" sz="4800" u="sng" dirty="0"/>
                  <a:t>Background:</a:t>
                </a:r>
              </a:p>
              <a:p>
                <a:pPr marL="685800" indent="-685800">
                  <a:buFont typeface="Wingdings" pitchFamily="2" charset="2"/>
                  <a:buChar char="v"/>
                </a:pPr>
                <a:r>
                  <a:rPr lang="en-US" sz="4800" dirty="0"/>
                  <a:t>In the 1920’s, Edwin P. Hubble discovered a relationship that is now known as Hubble's Law.</a:t>
                </a:r>
                <a:r>
                  <a:rPr lang="en-US" sz="5400" baseline="30000" dirty="0"/>
                  <a:t>1</a:t>
                </a:r>
                <a:endParaRPr lang="en-US" sz="6000" dirty="0"/>
              </a:p>
              <a:p>
                <a:pPr marL="685800" indent="-685800">
                  <a:buFont typeface="Wingdings" pitchFamily="2" charset="2"/>
                  <a:buChar char="v"/>
                </a:pPr>
                <a:r>
                  <a:rPr lang="en-US" sz="4800" dirty="0"/>
                  <a:t>Hubble’s Law states that the recessional velocity of a galaxy is proportional to its distance from us:</a:t>
                </a:r>
                <a:endParaRPr lang="en-US" sz="1800" i="1" dirty="0"/>
              </a:p>
              <a:p>
                <a:r>
                  <a:rPr lang="en-US" sz="6000" i="1" dirty="0"/>
                  <a:t>	</a:t>
                </a:r>
              </a:p>
              <a:p>
                <a:r>
                  <a:rPr lang="en-US" sz="6000" i="1" dirty="0"/>
                  <a:t>	        v</a:t>
                </a:r>
                <a:r>
                  <a:rPr lang="en-US" sz="6000" dirty="0"/>
                  <a:t> = </a:t>
                </a:r>
                <a:r>
                  <a:rPr lang="en-US" sz="6000" i="1" dirty="0"/>
                  <a:t>H</a:t>
                </a:r>
                <a:r>
                  <a:rPr lang="en-US" sz="6000" i="1" baseline="-25000" dirty="0"/>
                  <a:t>o</a:t>
                </a:r>
                <a:r>
                  <a:rPr lang="en-US" sz="6000" dirty="0"/>
                  <a:t> * </a:t>
                </a:r>
                <a:r>
                  <a:rPr lang="en-US" sz="6000" i="1" dirty="0"/>
                  <a:t>d</a:t>
                </a:r>
              </a:p>
              <a:p>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r>
                  <a:rPr lang="en-US" sz="4800" dirty="0"/>
                  <a:t>(</a:t>
                </a:r>
                <a:r>
                  <a:rPr lang="en-US" sz="4800" i="1" dirty="0"/>
                  <a:t>v</a:t>
                </a:r>
                <a:r>
                  <a:rPr lang="en-US" sz="4800" dirty="0"/>
                  <a:t> is the galaxy's velocity, </a:t>
                </a:r>
                <a:r>
                  <a:rPr lang="en-US" sz="4800" i="1" dirty="0"/>
                  <a:t>d</a:t>
                </a:r>
                <a:r>
                  <a:rPr lang="en-US" sz="4800" dirty="0"/>
                  <a:t> is the distance to the galaxy (in megaparsecs; 1 </a:t>
                </a:r>
                <a:r>
                  <a:rPr lang="en-US" sz="4800" dirty="0" err="1"/>
                  <a:t>Mpc</a:t>
                </a:r>
                <a:r>
                  <a:rPr lang="en-US" sz="4800" dirty="0"/>
                  <a:t> = 1 million parsecs), and </a:t>
                </a:r>
                <a:r>
                  <a:rPr lang="en-US" sz="4800" i="1" dirty="0"/>
                  <a:t>H</a:t>
                </a:r>
                <a:r>
                  <a:rPr lang="en-US" sz="4800" i="1" baseline="-25000" dirty="0"/>
                  <a:t>o</a:t>
                </a:r>
                <a:r>
                  <a:rPr lang="en-US" sz="4800" dirty="0"/>
                  <a:t> proportionality constant, called "The Hubble constant.”)</a:t>
                </a:r>
                <a:r>
                  <a:rPr lang="en-US" sz="5400" baseline="30000" dirty="0"/>
                  <a:t>2</a:t>
                </a:r>
                <a:endParaRPr lang="en-US" sz="4800" dirty="0"/>
              </a:p>
              <a:p>
                <a:pPr marL="685800" indent="-685800">
                  <a:buFont typeface="Wingdings" pitchFamily="2" charset="2"/>
                  <a:buChar char="v"/>
                </a:pPr>
                <a:r>
                  <a:rPr lang="en-US" sz="4800" dirty="0"/>
                  <a:t>By rearranging the equation, Hubble’s constant can be express as</a:t>
                </a:r>
              </a:p>
              <a:p>
                <a:pPr algn="ctr"/>
                <a14:m>
                  <m:oMath xmlns:m="http://schemas.openxmlformats.org/officeDocument/2006/math">
                    <m:r>
                      <m:rPr>
                        <m:nor/>
                      </m:rPr>
                      <a:rPr lang="en-US" sz="6000" i="1" dirty="0">
                        <a:latin typeface="+mj-lt"/>
                      </a:rPr>
                      <m:t>H</m:t>
                    </m:r>
                    <m:r>
                      <m:rPr>
                        <m:nor/>
                      </m:rPr>
                      <a:rPr lang="en-US" sz="6000" i="1" baseline="-25000" dirty="0">
                        <a:latin typeface="+mj-lt"/>
                      </a:rPr>
                      <m:t>o</m:t>
                    </m:r>
                  </m:oMath>
                </a14:m>
                <a:r>
                  <a:rPr lang="en-US" sz="6000" dirty="0">
                    <a:latin typeface="+mj-lt"/>
                  </a:rPr>
                  <a:t> =  </a:t>
                </a:r>
                <a14:m>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𝑣</m:t>
                        </m:r>
                      </m:num>
                      <m:den>
                        <m:r>
                          <a:rPr lang="en-US" sz="6000" b="0" i="1" smtClean="0">
                            <a:latin typeface="Cambria Math" panose="02040503050406030204" pitchFamily="18" charset="0"/>
                          </a:rPr>
                          <m:t>𝑑</m:t>
                        </m:r>
                      </m:den>
                    </m:f>
                  </m:oMath>
                </a14:m>
                <a:endParaRPr lang="en-US" sz="4400" dirty="0"/>
              </a:p>
              <a:p>
                <a:pPr marL="685800" indent="-685800">
                  <a:buFont typeface="Wingdings" pitchFamily="2" charset="2"/>
                  <a:buChar char="v"/>
                </a:pPr>
                <a:r>
                  <a:rPr lang="en-US" sz="4800" dirty="0"/>
                  <a:t> Hubble's Law implies that a galaxy moving away from us twice as fast as another galaxy is twice as far away. </a:t>
                </a:r>
              </a:p>
              <a:p>
                <a:pPr marL="685800" indent="-685800">
                  <a:buFont typeface="Wingdings" pitchFamily="2" charset="2"/>
                  <a:buChar char="v"/>
                </a:pPr>
                <a:r>
                  <a:rPr lang="en-US" sz="4800" dirty="0"/>
                  <a:t>The velocity, </a:t>
                </a:r>
                <a:r>
                  <a:rPr lang="en-US" sz="4800" i="1" dirty="0"/>
                  <a:t>v,</a:t>
                </a:r>
                <a:r>
                  <a:rPr lang="en-US" sz="4800" dirty="0"/>
                  <a:t> of a galaxy is measured using the Doppler effect. The radiation coming from a moving object is shifted in wavelength:</a:t>
                </a:r>
              </a:p>
              <a:p>
                <a:endParaRPr lang="en-US" sz="100" i="1" dirty="0">
                  <a:latin typeface="Cambria Math" panose="02040503050406030204" pitchFamily="18" charset="0"/>
                </a:endParaRPr>
              </a:p>
              <a:p>
                <a:pPr algn="ctr"/>
                <a14:m>
                  <m:oMath xmlns:m="http://schemas.openxmlformats.org/officeDocument/2006/math">
                    <m:f>
                      <m:fPr>
                        <m:ctrlPr>
                          <a:rPr lang="en-US" sz="6000" i="1" smtClean="0">
                            <a:latin typeface="Cambria Math" panose="02040503050406030204" pitchFamily="18" charset="0"/>
                          </a:rPr>
                        </m:ctrlPr>
                      </m:fPr>
                      <m:num>
                        <m:r>
                          <m:rPr>
                            <m:sty m:val="p"/>
                          </m:rPr>
                          <a:rPr lang="el-GR" sz="6000" i="1" smtClean="0">
                            <a:latin typeface="Cambria Math" panose="02040503050406030204" pitchFamily="18" charset="0"/>
                            <a:ea typeface="Cambria Math" panose="02040503050406030204" pitchFamily="18" charset="0"/>
                          </a:rPr>
                          <m:t>Δ</m:t>
                        </m:r>
                        <m:r>
                          <a:rPr lang="el-GR" sz="6000" i="1" smtClean="0">
                            <a:latin typeface="Cambria Math" panose="02040503050406030204" pitchFamily="18" charset="0"/>
                            <a:ea typeface="Cambria Math" panose="02040503050406030204" pitchFamily="18" charset="0"/>
                          </a:rPr>
                          <m:t>𝜆</m:t>
                        </m:r>
                      </m:num>
                      <m:den>
                        <m:r>
                          <a:rPr lang="en-US" sz="6000" i="1" smtClean="0">
                            <a:latin typeface="Cambria Math" panose="02040503050406030204" pitchFamily="18" charset="0"/>
                            <a:ea typeface="Cambria Math" panose="02040503050406030204" pitchFamily="18" charset="0"/>
                          </a:rPr>
                          <m:t>𝜆</m:t>
                        </m:r>
                      </m:den>
                    </m:f>
                  </m:oMath>
                </a14:m>
                <a:r>
                  <a:rPr lang="en-US" sz="6000" dirty="0"/>
                  <a:t> =   </a:t>
                </a:r>
                <a14:m>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𝑣</m:t>
                        </m:r>
                      </m:num>
                      <m:den>
                        <m:r>
                          <a:rPr lang="en-US" sz="6000" b="0" i="1" smtClean="0">
                            <a:latin typeface="Cambria Math" panose="02040503050406030204" pitchFamily="18" charset="0"/>
                          </a:rPr>
                          <m:t>𝑐</m:t>
                        </m:r>
                      </m:den>
                    </m:f>
                  </m:oMath>
                </a14:m>
                <a:endParaRPr lang="en-US" sz="6600" dirty="0"/>
              </a:p>
              <a:p>
                <a:pPr algn="ctr"/>
                <a:endParaRPr lang="en-US" sz="1050" dirty="0"/>
              </a:p>
              <a:p>
                <a:r>
                  <a:rPr lang="en-US" sz="4800" dirty="0"/>
                  <a:t>(Wavelengths are measured in Angstroms (</a:t>
                </a:r>
                <a:r>
                  <a:rPr lang="en-US" sz="4800" dirty="0" err="1"/>
                  <a:t>Å</a:t>
                </a:r>
                <a:r>
                  <a:rPr lang="en-US" sz="4800" dirty="0"/>
                  <a:t>) and the speed of light, </a:t>
                </a:r>
                <a:r>
                  <a:rPr lang="en-US" sz="4800" i="1" dirty="0"/>
                  <a:t>c,</a:t>
                </a:r>
                <a:r>
                  <a:rPr lang="en-US" sz="4800" dirty="0"/>
                  <a:t> has a constant value of 300,000 km/sec.)</a:t>
                </a:r>
                <a:r>
                  <a:rPr lang="en-US" sz="5400" baseline="30000" dirty="0"/>
                  <a:t>3</a:t>
                </a:r>
                <a:endParaRPr lang="en-US" sz="5400" dirty="0"/>
              </a:p>
              <a:p>
                <a:endParaRPr lang="en-US" sz="600" dirty="0"/>
              </a:p>
              <a:p>
                <a:pPr marL="685800" indent="-685800">
                  <a:buFont typeface="Wingdings" pitchFamily="2" charset="2"/>
                  <a:buChar char="v"/>
                </a:pPr>
                <a:r>
                  <a:rPr lang="en-US" sz="4800" dirty="0"/>
                  <a:t>The method for determining intergalactic distance is to assume that all galaxies </a:t>
                </a:r>
                <a:r>
                  <a:rPr lang="en-US" sz="4800" b="1" dirty="0"/>
                  <a:t>of the same type</a:t>
                </a:r>
                <a:r>
                  <a:rPr lang="en-US" sz="4800" dirty="0"/>
                  <a:t> are approximately the same physical size. </a:t>
                </a:r>
              </a:p>
              <a:p>
                <a:pPr marL="685800" indent="-685800">
                  <a:buFont typeface="Wingdings" pitchFamily="2" charset="2"/>
                  <a:buChar char="v"/>
                </a:pPr>
                <a:r>
                  <a:rPr lang="en-US" sz="4800" dirty="0"/>
                  <a:t>This is known as "the standard ruler" assumption. Spiral galaxies, like our Milky Way Galaxy, are generally about 22 kiloparsecs (22,000 parsecs) across.</a:t>
                </a:r>
                <a:r>
                  <a:rPr lang="en-US" sz="4800" baseline="30000" dirty="0"/>
                  <a:t>4</a:t>
                </a:r>
              </a:p>
              <a:p>
                <a:pPr algn="ctr"/>
                <a:endParaRPr lang="en-US" sz="1200" dirty="0"/>
              </a:p>
              <a:p>
                <a:r>
                  <a:rPr lang="en-US" sz="4800" dirty="0"/>
                  <a:t>       </a:t>
                </a:r>
                <a:r>
                  <a:rPr lang="en-US" sz="4400" dirty="0"/>
                  <a:t>distance = true size / angular size</a:t>
                </a:r>
              </a:p>
              <a:p>
                <a:pPr algn="ctr"/>
                <a:endParaRPr lang="en-US" sz="900" dirty="0"/>
              </a:p>
              <a:p>
                <a:pPr algn="ctr"/>
                <a:endParaRPr lang="en-US" sz="1000" dirty="0"/>
              </a:p>
              <a:p>
                <a:pPr algn="ctr"/>
                <a:endParaRPr lang="en-US" sz="10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00" dirty="0"/>
              </a:p>
              <a:p>
                <a:pPr marL="685800" indent="-685800">
                  <a:buFont typeface="Wingdings" pitchFamily="2" charset="2"/>
                  <a:buChar char="v"/>
                </a:pPr>
                <a:r>
                  <a:rPr lang="en-US" sz="4800" dirty="0"/>
                  <a:t>The age of the universe can be determined by Hubble constant:</a:t>
                </a:r>
              </a:p>
              <a:p>
                <a:pPr algn="ctr"/>
                <a:r>
                  <a:rPr lang="en-US" sz="4400" dirty="0"/>
                  <a:t>Age of the Universe </a:t>
                </a:r>
                <a:r>
                  <a:rPr lang="en-US" sz="4800" dirty="0"/>
                  <a:t>=  </a:t>
                </a:r>
                <a:r>
                  <a:rPr lang="en-US" sz="6600" dirty="0"/>
                  <a:t> </a:t>
                </a:r>
                <a14:m>
                  <m:oMath xmlns:m="http://schemas.openxmlformats.org/officeDocument/2006/math">
                    <m:f>
                      <m:fPr>
                        <m:ctrlPr>
                          <a:rPr lang="en-US" sz="6000" i="1" smtClean="0">
                            <a:latin typeface="Cambria Math" panose="02040503050406030204" pitchFamily="18" charset="0"/>
                          </a:rPr>
                        </m:ctrlPr>
                      </m:fPr>
                      <m:num>
                        <m:r>
                          <a:rPr lang="en-US" sz="6000" b="0" i="1" smtClean="0">
                            <a:latin typeface="Cambria Math" panose="02040503050406030204" pitchFamily="18" charset="0"/>
                          </a:rPr>
                          <m:t>1</m:t>
                        </m:r>
                      </m:num>
                      <m:den>
                        <m:r>
                          <m:rPr>
                            <m:nor/>
                          </m:rPr>
                          <a:rPr lang="en-US" sz="6000" i="1" dirty="0"/>
                          <m:t>H</m:t>
                        </m:r>
                        <m:r>
                          <m:rPr>
                            <m:nor/>
                          </m:rPr>
                          <a:rPr lang="en-US" sz="6000" i="1" baseline="-25000" dirty="0"/>
                          <m:t>o</m:t>
                        </m:r>
                      </m:den>
                    </m:f>
                  </m:oMath>
                </a14:m>
                <a:r>
                  <a:rPr lang="en-US" sz="1100" dirty="0"/>
                  <a:t>   </a:t>
                </a:r>
              </a:p>
            </p:txBody>
          </p:sp>
        </mc:Choice>
        <mc:Fallback xmlns="">
          <p:sp>
            <p:nvSpPr>
              <p:cNvPr id="9" name="TextBox 8">
                <a:extLst>
                  <a:ext uri="{FF2B5EF4-FFF2-40B4-BE49-F238E27FC236}">
                    <a16:creationId xmlns:a16="http://schemas.microsoft.com/office/drawing/2014/main" id="{EC5887E4-3C0A-B74C-81A2-F991504661CD}"/>
                  </a:ext>
                </a:extLst>
              </p:cNvPr>
              <p:cNvSpPr txBox="1">
                <a:spLocks noRot="1" noChangeAspect="1" noMove="1" noResize="1" noEditPoints="1" noAdjustHandles="1" noChangeArrowheads="1" noChangeShapeType="1" noTextEdit="1"/>
              </p:cNvSpPr>
              <p:nvPr/>
            </p:nvSpPr>
            <p:spPr>
              <a:xfrm>
                <a:off x="608649" y="6798272"/>
                <a:ext cx="17043952" cy="31169679"/>
              </a:xfrm>
              <a:prstGeom prst="rect">
                <a:avLst/>
              </a:prstGeom>
              <a:blipFill>
                <a:blip r:embed="rId4"/>
                <a:stretch>
                  <a:fillRect l="-954" t="-81" r="-1395"/>
                </a:stretch>
              </a:blipFill>
              <a:ln w="23495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08BAE2-9321-3647-9986-7F3B66D696F6}"/>
                  </a:ext>
                </a:extLst>
              </p:cNvPr>
              <p:cNvSpPr txBox="1"/>
              <p:nvPr/>
            </p:nvSpPr>
            <p:spPr>
              <a:xfrm>
                <a:off x="17634473" y="6798273"/>
                <a:ext cx="17413425" cy="31169679"/>
              </a:xfrm>
              <a:prstGeom prst="rect">
                <a:avLst/>
              </a:prstGeom>
              <a:noFill/>
              <a:ln w="177800">
                <a:solidFill>
                  <a:srgbClr val="0070C0"/>
                </a:solidFill>
              </a:ln>
            </p:spPr>
            <p:txBody>
              <a:bodyPr wrap="square" rtlCol="0">
                <a:spAutoFit/>
              </a:bodyPr>
              <a:lstStyle/>
              <a:p>
                <a:r>
                  <a:rPr lang="en-US" sz="5400" u="sng" dirty="0"/>
                  <a:t>Methodology and Results:</a:t>
                </a:r>
                <a:endParaRPr lang="en-US" sz="5400" dirty="0"/>
              </a:p>
              <a:p>
                <a:endParaRPr lang="en-US" sz="400" u="sng" dirty="0"/>
              </a:p>
              <a:p>
                <a:r>
                  <a:rPr lang="en-US" sz="4800" u="sng" dirty="0"/>
                  <a:t>Phase one:</a:t>
                </a:r>
                <a:r>
                  <a:rPr lang="en-US" sz="4800" dirty="0"/>
                  <a:t> Determine the galaxy’s distance by measuring its apparent (angular) size (a), the galaxy's true size (s = 22kpc), and the distance to the galaxy (d):</a:t>
                </a:r>
                <a:endParaRPr lang="en-US" sz="4800" i="1" dirty="0"/>
              </a:p>
              <a:p>
                <a:pPr algn="ctr"/>
                <a:r>
                  <a:rPr lang="en-US" sz="6000" i="1" dirty="0"/>
                  <a:t>d = s/a </a:t>
                </a:r>
                <a:endParaRPr lang="en-US" sz="6600" dirty="0"/>
              </a:p>
              <a:p>
                <a:pPr marL="1143000" indent="-1143000">
                  <a:buFont typeface="Wingdings" pitchFamily="2" charset="2"/>
                  <a:buChar char="Ø"/>
                </a:pPr>
                <a:endParaRPr lang="en-US" sz="9600" dirty="0"/>
              </a:p>
              <a:p>
                <a:endParaRPr lang="en-US" sz="9600" dirty="0"/>
              </a:p>
              <a:p>
                <a:endParaRPr lang="en-US" sz="7000" u="sng" dirty="0"/>
              </a:p>
              <a:p>
                <a:endParaRPr lang="en-US" sz="1100" u="sng" dirty="0"/>
              </a:p>
              <a:p>
                <a:endParaRPr lang="en-US" sz="1100" u="sng" dirty="0"/>
              </a:p>
              <a:p>
                <a:pPr algn="ctr"/>
                <a:endParaRPr lang="en-US" sz="1100" u="sng" dirty="0"/>
              </a:p>
              <a:p>
                <a:endParaRPr lang="en-US" sz="1100" u="sng" dirty="0"/>
              </a:p>
              <a:p>
                <a:endParaRPr lang="en-US" sz="1100" u="sng" dirty="0"/>
              </a:p>
              <a:p>
                <a:endParaRPr lang="en-US" sz="5400" u="sng" dirty="0"/>
              </a:p>
              <a:p>
                <a:endParaRPr lang="en-US" sz="1050" u="sng" dirty="0"/>
              </a:p>
              <a:p>
                <a:endParaRPr lang="en-US" sz="300" u="sng" dirty="0"/>
              </a:p>
              <a:p>
                <a:endParaRPr lang="en-US" sz="800" u="sng" dirty="0"/>
              </a:p>
              <a:p>
                <a:endParaRPr lang="en-US" sz="600" u="sng" dirty="0"/>
              </a:p>
              <a:p>
                <a:endParaRPr lang="en-US" sz="600" u="sng" dirty="0"/>
              </a:p>
              <a:p>
                <a:r>
                  <a:rPr lang="en-US" sz="4800" u="sng" dirty="0"/>
                  <a:t>Phase two:</a:t>
                </a:r>
                <a:r>
                  <a:rPr lang="en-US" sz="4800" dirty="0"/>
                  <a:t> Determine the galaxy’s redshift by comparing absorption and emission lines in the spectrum of light coming from this galaxy to the known stationary wavelengths of some strong absorption and emission lines, namely the calcium "K" and "H" absorption lines (Figure 2) and the Hydrogen </a:t>
                </a:r>
                <a:r>
                  <a:rPr lang="el-GR" sz="4800" dirty="0"/>
                  <a:t>α </a:t>
                </a:r>
                <a:r>
                  <a:rPr lang="en-US" sz="4800" dirty="0"/>
                  <a:t>emission line (Figure 3): </a:t>
                </a:r>
              </a:p>
              <a:p>
                <a:endParaRPr lang="en-US" sz="1200" dirty="0"/>
              </a:p>
              <a:p>
                <a:r>
                  <a:rPr lang="en-US" sz="6000" dirty="0"/>
                  <a:t>                            </a:t>
                </a:r>
                <a:r>
                  <a:rPr lang="en-US" sz="6000" i="1" dirty="0"/>
                  <a:t>Redshift z</a:t>
                </a:r>
                <a:r>
                  <a:rPr lang="en-US" sz="6000" dirty="0"/>
                  <a:t> =  </a:t>
                </a:r>
                <a14:m>
                  <m:oMath xmlns:m="http://schemas.openxmlformats.org/officeDocument/2006/math">
                    <m:f>
                      <m:fPr>
                        <m:ctrlPr>
                          <a:rPr lang="en-US" sz="6000" i="1">
                            <a:latin typeface="Cambria Math" panose="02040503050406030204" pitchFamily="18" charset="0"/>
                          </a:rPr>
                        </m:ctrlPr>
                      </m:fPr>
                      <m:num>
                        <m:r>
                          <m:rPr>
                            <m:nor/>
                          </m:rPr>
                          <a:rPr lang="el-GR" sz="6000"/>
                          <m:t>λ</m:t>
                        </m:r>
                        <m:r>
                          <m:rPr>
                            <m:nor/>
                          </m:rPr>
                          <a:rPr lang="en-US" sz="6000"/>
                          <m:t>measured</m:t>
                        </m:r>
                        <m:r>
                          <m:rPr>
                            <m:nor/>
                          </m:rPr>
                          <a:rPr lang="en-US" sz="6000"/>
                          <m:t>−</m:t>
                        </m:r>
                        <m:r>
                          <m:rPr>
                            <m:nor/>
                          </m:rPr>
                          <a:rPr lang="el-GR" sz="6000"/>
                          <m:t>λ</m:t>
                        </m:r>
                        <m:r>
                          <m:rPr>
                            <m:nor/>
                          </m:rPr>
                          <a:rPr lang="en-US" sz="6000"/>
                          <m:t>true</m:t>
                        </m:r>
                        <m:r>
                          <m:rPr>
                            <m:nor/>
                          </m:rPr>
                          <a:rPr lang="en-US" sz="6000"/>
                          <m:t> </m:t>
                        </m:r>
                      </m:num>
                      <m:den>
                        <m:r>
                          <m:rPr>
                            <m:nor/>
                          </m:rPr>
                          <a:rPr lang="el-GR" sz="6000"/>
                          <m:t>λ</m:t>
                        </m:r>
                        <m:r>
                          <m:rPr>
                            <m:nor/>
                          </m:rPr>
                          <a:rPr lang="en-US" sz="6000"/>
                          <m:t>true</m:t>
                        </m:r>
                        <m:r>
                          <m:rPr>
                            <m:nor/>
                          </m:rPr>
                          <a:rPr lang="en-US" sz="6000"/>
                          <m:t>  </m:t>
                        </m:r>
                      </m:den>
                    </m:f>
                  </m:oMath>
                </a14:m>
                <a:r>
                  <a:rPr lang="en-US" sz="5400" dirty="0"/>
                  <a:t>  </a:t>
                </a:r>
                <a:r>
                  <a:rPr lang="en-US" sz="6000" dirty="0"/>
                  <a:t>	         </a:t>
                </a:r>
                <a:endParaRPr lang="en-US" sz="800" dirty="0"/>
              </a:p>
              <a:p>
                <a:endParaRPr lang="en-US" sz="800" dirty="0"/>
              </a:p>
              <a:p>
                <a:endParaRPr lang="en-US" sz="4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pPr algn="r"/>
                <a:endParaRPr lang="en-US" sz="5400" dirty="0"/>
              </a:p>
              <a:p>
                <a:r>
                  <a:rPr lang="en-US" sz="5400" dirty="0"/>
                  <a:t>                                                                                                      </a:t>
                </a:r>
                <a:endParaRPr lang="en-US" sz="2800" dirty="0"/>
              </a:p>
              <a:p>
                <a:endParaRPr lang="en-US" sz="5400" dirty="0"/>
              </a:p>
              <a:p>
                <a:endParaRPr lang="en-US" sz="5400" dirty="0"/>
              </a:p>
              <a:p>
                <a:endParaRPr lang="en-US" sz="800" dirty="0"/>
              </a:p>
              <a:p>
                <a:endParaRPr lang="en-US" sz="5400" dirty="0"/>
              </a:p>
              <a:p>
                <a:endParaRPr lang="en-US" sz="54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400" dirty="0"/>
              </a:p>
              <a:p>
                <a:endParaRPr lang="en-US" sz="400" dirty="0"/>
              </a:p>
              <a:p>
                <a:endParaRPr lang="en-US" sz="400" dirty="0"/>
              </a:p>
              <a:p>
                <a:endParaRPr lang="en-US" sz="11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400" dirty="0"/>
              </a:p>
              <a:p>
                <a:endParaRPr lang="en-US" sz="3200" dirty="0"/>
              </a:p>
              <a:p>
                <a:endParaRPr lang="en-US" sz="3600" dirty="0"/>
              </a:p>
              <a:p>
                <a:r>
                  <a:rPr lang="en-US" sz="4800" dirty="0"/>
                  <a:t>Calculate the average redshift (z) from each redshift wavelength:</a:t>
                </a:r>
                <a:endParaRPr lang="en-US" sz="7000" dirty="0"/>
              </a:p>
              <a:p>
                <a:r>
                  <a:rPr lang="en-US" sz="6600" dirty="0"/>
                  <a:t>     </a:t>
                </a:r>
                <a:r>
                  <a:rPr lang="en-US" sz="6000" dirty="0"/>
                  <a:t>z</a:t>
                </a:r>
                <a:r>
                  <a:rPr lang="en-US" sz="6000" i="1" baseline="-25000" dirty="0"/>
                  <a:t>average</a:t>
                </a:r>
                <a:r>
                  <a:rPr lang="en-US" sz="6000" dirty="0"/>
                  <a:t> </a:t>
                </a:r>
                <a14:m>
                  <m:oMath xmlns:m="http://schemas.openxmlformats.org/officeDocument/2006/math">
                    <m:r>
                      <a:rPr lang="en-US" sz="6000" b="0" i="1" smtClean="0">
                        <a:latin typeface="Cambria Math" panose="02040503050406030204" pitchFamily="18" charset="0"/>
                      </a:rPr>
                      <m:t>= </m:t>
                    </m:r>
                    <m:f>
                      <m:fPr>
                        <m:ctrlPr>
                          <a:rPr lang="en-US" sz="6000" b="0" i="1" smtClean="0">
                            <a:latin typeface="Cambria Math" panose="02040503050406030204" pitchFamily="18" charset="0"/>
                          </a:rPr>
                        </m:ctrlPr>
                      </m:fPr>
                      <m:num>
                        <m:nary>
                          <m:naryPr>
                            <m:chr m:val="∑"/>
                            <m:subHide m:val="on"/>
                            <m:supHide m:val="on"/>
                            <m:ctrlPr>
                              <a:rPr lang="en-US" sz="6000" b="0" i="1" smtClean="0">
                                <a:latin typeface="Cambria Math" panose="02040503050406030204" pitchFamily="18" charset="0"/>
                              </a:rPr>
                            </m:ctrlPr>
                          </m:naryPr>
                          <m:sub/>
                          <m:sup/>
                          <m:e>
                            <m:r>
                              <a:rPr lang="en-US" sz="6000" b="0" i="1" smtClean="0">
                                <a:latin typeface="Cambria Math" panose="02040503050406030204" pitchFamily="18" charset="0"/>
                              </a:rPr>
                              <m:t>𝑧</m:t>
                            </m:r>
                          </m:e>
                        </m:nary>
                      </m:num>
                      <m:den>
                        <m:r>
                          <a:rPr lang="en-US" sz="6000" b="0" i="1" smtClean="0">
                            <a:latin typeface="Cambria Math" panose="02040503050406030204" pitchFamily="18" charset="0"/>
                          </a:rPr>
                          <m:t>𝑁</m:t>
                        </m:r>
                        <m:r>
                          <a:rPr lang="en-US" sz="6000" b="0" i="1" smtClean="0">
                            <a:latin typeface="Cambria Math" panose="02040503050406030204" pitchFamily="18" charset="0"/>
                            <a:ea typeface="Cambria Math" panose="02040503050406030204" pitchFamily="18" charset="0"/>
                          </a:rPr>
                          <m:t>𝜆</m:t>
                        </m:r>
                      </m:den>
                    </m:f>
                  </m:oMath>
                </a14:m>
                <a:endParaRPr lang="en-US" sz="3200" dirty="0"/>
              </a:p>
              <a:p>
                <a:endParaRPr lang="en-US" sz="4800" dirty="0"/>
              </a:p>
              <a:p>
                <a:r>
                  <a:rPr lang="en-US" sz="4800" u="sng" dirty="0"/>
                  <a:t>Sample Calculation:</a:t>
                </a:r>
                <a:endParaRPr lang="en-US" sz="3200" u="sng" dirty="0"/>
              </a:p>
              <a:p>
                <a:r>
                  <a:rPr lang="en-US" sz="6000" dirty="0"/>
                  <a:t>  z</a:t>
                </a:r>
                <a:r>
                  <a:rPr lang="en-US" sz="6000" i="1" baseline="-25000" dirty="0"/>
                  <a:t>average =</a:t>
                </a:r>
                <a:r>
                  <a:rPr lang="en-US" sz="6000" i="1" dirty="0"/>
                  <a:t>  </a:t>
                </a:r>
                <a14:m>
                  <m:oMath xmlns:m="http://schemas.openxmlformats.org/officeDocument/2006/math">
                    <m:f>
                      <m:fPr>
                        <m:ctrlPr>
                          <a:rPr lang="en-US" sz="3600" i="1" dirty="0" smtClean="0">
                            <a:latin typeface="Cambria Math" panose="02040503050406030204" pitchFamily="18" charset="0"/>
                          </a:rPr>
                        </m:ctrlPr>
                      </m:fPr>
                      <m:num>
                        <m:r>
                          <a:rPr lang="en-US" sz="3600" i="1" dirty="0">
                            <a:latin typeface="Cambria Math" panose="02040503050406030204" pitchFamily="18" charset="0"/>
                          </a:rPr>
                          <m:t>0.0074 +0.0076+0.0069</m:t>
                        </m:r>
                        <m:r>
                          <m:rPr>
                            <m:nor/>
                          </m:rPr>
                          <a:rPr lang="en-US" sz="6000" dirty="0"/>
                          <m:t> </m:t>
                        </m:r>
                        <m:r>
                          <m:rPr>
                            <m:nor/>
                          </m:rPr>
                          <a:rPr lang="en-US" sz="800" dirty="0"/>
                          <m:t> </m:t>
                        </m:r>
                      </m:num>
                      <m:den>
                        <m:r>
                          <a:rPr lang="en-US" sz="3600" b="0" i="1" dirty="0" smtClean="0">
                            <a:latin typeface="Cambria Math" panose="02040503050406030204" pitchFamily="18" charset="0"/>
                          </a:rPr>
                          <m:t>3</m:t>
                        </m:r>
                      </m:den>
                    </m:f>
                  </m:oMath>
                </a14:m>
                <a:r>
                  <a:rPr lang="en-US" sz="800" dirty="0"/>
                  <a:t> </a:t>
                </a:r>
                <a:r>
                  <a:rPr lang="en-US" sz="2800" dirty="0"/>
                  <a:t> = 0.0073</a:t>
                </a:r>
              </a:p>
              <a:p>
                <a:endParaRPr lang="en-US" sz="800" dirty="0"/>
              </a:p>
              <a:p>
                <a:endParaRPr lang="en-US" sz="800" dirty="0"/>
              </a:p>
              <a:p>
                <a:endParaRPr lang="en-US" sz="800" dirty="0"/>
              </a:p>
              <a:p>
                <a:endParaRPr lang="en-US" sz="800" dirty="0"/>
              </a:p>
            </p:txBody>
          </p:sp>
        </mc:Choice>
        <mc:Fallback xmlns="">
          <p:sp>
            <p:nvSpPr>
              <p:cNvPr id="11" name="TextBox 10">
                <a:extLst>
                  <a:ext uri="{FF2B5EF4-FFF2-40B4-BE49-F238E27FC236}">
                    <a16:creationId xmlns:a16="http://schemas.microsoft.com/office/drawing/2014/main" id="{FE08BAE2-9321-3647-9986-7F3B66D696F6}"/>
                  </a:ext>
                </a:extLst>
              </p:cNvPr>
              <p:cNvSpPr txBox="1">
                <a:spLocks noRot="1" noChangeAspect="1" noMove="1" noResize="1" noEditPoints="1" noAdjustHandles="1" noChangeArrowheads="1" noChangeShapeType="1" noTextEdit="1"/>
              </p:cNvSpPr>
              <p:nvPr/>
            </p:nvSpPr>
            <p:spPr>
              <a:xfrm>
                <a:off x="17634473" y="6798273"/>
                <a:ext cx="17413425" cy="31169679"/>
              </a:xfrm>
              <a:prstGeom prst="rect">
                <a:avLst/>
              </a:prstGeom>
              <a:blipFill>
                <a:blip r:embed="rId5"/>
                <a:stretch>
                  <a:fillRect l="-1299" t="-243" r="-1154"/>
                </a:stretch>
              </a:blipFill>
              <a:ln w="1778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7D8E9D-87AB-EF42-833A-7DCCA108F5F7}"/>
                  </a:ext>
                </a:extLst>
              </p:cNvPr>
              <p:cNvSpPr txBox="1"/>
              <p:nvPr/>
            </p:nvSpPr>
            <p:spPr>
              <a:xfrm>
                <a:off x="35081854" y="6798274"/>
                <a:ext cx="15755062" cy="31169677"/>
              </a:xfrm>
              <a:prstGeom prst="rect">
                <a:avLst/>
              </a:prstGeom>
              <a:noFill/>
              <a:ln w="177800">
                <a:solidFill>
                  <a:srgbClr val="0070C0"/>
                </a:solidFill>
              </a:ln>
            </p:spPr>
            <p:txBody>
              <a:bodyPr wrap="square" rtlCol="0">
                <a:spAutoFit/>
              </a:bodyPr>
              <a:lstStyle/>
              <a:p>
                <a:r>
                  <a:rPr lang="en-US" sz="4800" u="sng" dirty="0"/>
                  <a:t>Phase three:</a:t>
                </a:r>
                <a:r>
                  <a:rPr lang="en-US" sz="4800" dirty="0"/>
                  <a:t> Determine the recessional velocity, </a:t>
                </a:r>
                <a:r>
                  <a:rPr lang="en-US" sz="4800" i="1" dirty="0"/>
                  <a:t>v, </a:t>
                </a:r>
                <a:r>
                  <a:rPr lang="en-US" sz="4800" dirty="0"/>
                  <a:t>the speed that the galaxy moving away from our own galaxy:</a:t>
                </a:r>
                <a:endParaRPr lang="en-US" sz="4800" u="sng" dirty="0"/>
              </a:p>
              <a:p>
                <a:r>
                  <a:rPr lang="en-US" sz="8000" dirty="0"/>
                  <a:t> </a:t>
                </a:r>
                <a:r>
                  <a:rPr lang="en-US" sz="8000" i="1" dirty="0"/>
                  <a:t>  </a:t>
                </a:r>
                <a:r>
                  <a:rPr lang="en-US" sz="6000" i="1" dirty="0"/>
                  <a:t>v = c z</a:t>
                </a:r>
                <a:r>
                  <a:rPr lang="en-US" sz="4800" i="1" baseline="-25000" dirty="0"/>
                  <a:t>average</a:t>
                </a:r>
                <a:r>
                  <a:rPr lang="en-US" sz="6000" dirty="0"/>
                  <a:t> </a:t>
                </a:r>
                <a:endParaRPr lang="en-US" sz="6000" u="sng" dirty="0"/>
              </a:p>
              <a:p>
                <a:r>
                  <a:rPr lang="en-US" sz="4800" u="sng" dirty="0"/>
                  <a:t>Sample Calculation</a:t>
                </a:r>
              </a:p>
              <a:p>
                <a:r>
                  <a:rPr lang="en-US" sz="6000" i="1" dirty="0"/>
                  <a:t> v</a:t>
                </a:r>
                <a:r>
                  <a:rPr lang="en-US" sz="6000" dirty="0"/>
                  <a:t> = </a:t>
                </a:r>
                <a:r>
                  <a:rPr lang="en-US" sz="4400" dirty="0"/>
                  <a:t>(3x 10</a:t>
                </a:r>
                <a:r>
                  <a:rPr lang="en-US" sz="4400" baseline="30000" dirty="0"/>
                  <a:t>5</a:t>
                </a:r>
                <a:r>
                  <a:rPr lang="en-US" sz="4400" dirty="0"/>
                  <a:t>km/sec)(0.0073)</a:t>
                </a:r>
                <a:endParaRPr lang="en-US" sz="4400" u="sng" dirty="0"/>
              </a:p>
              <a:p>
                <a:r>
                  <a:rPr lang="en-US" sz="6000" dirty="0"/>
                  <a:t> </a:t>
                </a:r>
                <a:r>
                  <a:rPr lang="en-US" sz="6000" i="1" dirty="0"/>
                  <a:t>v</a:t>
                </a:r>
                <a:r>
                  <a:rPr lang="en-US" sz="6000" dirty="0"/>
                  <a:t> = </a:t>
                </a:r>
                <a:r>
                  <a:rPr lang="en-US" sz="4400" dirty="0"/>
                  <a:t>2190 km/sec</a:t>
                </a:r>
              </a:p>
              <a:p>
                <a:endParaRPr lang="en-US" sz="800" u="sng" dirty="0"/>
              </a:p>
              <a:p>
                <a:endParaRPr lang="en-US" sz="800" u="sng" dirty="0"/>
              </a:p>
              <a:p>
                <a:endParaRPr lang="en-US" sz="800" u="sng" dirty="0"/>
              </a:p>
              <a:p>
                <a:endParaRPr lang="en-US" sz="800" u="sng" dirty="0"/>
              </a:p>
              <a:p>
                <a:endParaRPr lang="en-US" sz="800" u="sng" dirty="0"/>
              </a:p>
              <a:p>
                <a:endParaRPr lang="en-US" sz="800" u="sng" dirty="0"/>
              </a:p>
              <a:p>
                <a:endParaRPr lang="en-US" sz="800" u="sng" dirty="0"/>
              </a:p>
              <a:p>
                <a:endParaRPr lang="en-US" sz="1050" u="sng" dirty="0"/>
              </a:p>
              <a:p>
                <a:endParaRPr lang="en-US" sz="1050" u="sng" dirty="0"/>
              </a:p>
              <a:p>
                <a:endParaRPr lang="en-US" sz="1050" u="sng" dirty="0"/>
              </a:p>
              <a:p>
                <a:endParaRPr lang="en-US" sz="1050" u="sng" dirty="0"/>
              </a:p>
              <a:p>
                <a:endParaRPr lang="en-US" sz="1050" u="sng" dirty="0"/>
              </a:p>
              <a:p>
                <a:endParaRPr lang="en-US" sz="1050" u="sng" dirty="0"/>
              </a:p>
              <a:p>
                <a:endParaRPr lang="en-US" sz="1050" u="sng" dirty="0"/>
              </a:p>
              <a:p>
                <a:endParaRPr lang="en-US" sz="1050" u="sng" dirty="0"/>
              </a:p>
              <a:p>
                <a:r>
                  <a:rPr lang="en-US" sz="4800" u="sng" dirty="0"/>
                  <a:t>Phase Four:</a:t>
                </a:r>
                <a:r>
                  <a:rPr lang="en-US" sz="4800" dirty="0"/>
                  <a:t> Determine Hubble’s constant using each galaxies distance and velocity.</a:t>
                </a:r>
                <a:r>
                  <a:rPr lang="en-US" sz="4800" u="sng" dirty="0"/>
                  <a:t> </a:t>
                </a:r>
                <a:endParaRPr lang="en-US" sz="700" u="sng" dirty="0"/>
              </a:p>
              <a:p>
                <a:endParaRPr lang="en-US" sz="800" u="sng" dirty="0"/>
              </a:p>
              <a:p>
                <a:endParaRPr lang="en-US" sz="5400" u="sng" dirty="0"/>
              </a:p>
              <a:p>
                <a:endParaRPr lang="en-US" sz="5400" u="sng" dirty="0"/>
              </a:p>
              <a:p>
                <a:endParaRPr lang="en-US" sz="5400" u="sng" dirty="0"/>
              </a:p>
              <a:p>
                <a:endParaRPr lang="en-US" sz="5400" u="sng" dirty="0"/>
              </a:p>
              <a:p>
                <a:endParaRPr lang="en-US" sz="5400" u="sng" dirty="0"/>
              </a:p>
              <a:p>
                <a:endParaRPr lang="en-US" sz="5400" u="sng" dirty="0"/>
              </a:p>
              <a:p>
                <a:endParaRPr lang="en-US" sz="5400" u="sng" dirty="0"/>
              </a:p>
              <a:p>
                <a:endParaRPr lang="en-US" sz="800" dirty="0"/>
              </a:p>
              <a:p>
                <a:endParaRPr lang="en-US" sz="100" dirty="0"/>
              </a:p>
              <a:p>
                <a:endParaRPr lang="en-US" sz="700" dirty="0"/>
              </a:p>
              <a:p>
                <a:endParaRPr lang="en-US" sz="2400" dirty="0"/>
              </a:p>
              <a:p>
                <a:r>
                  <a:rPr lang="en-US" sz="4800" dirty="0"/>
                  <a:t>Using the LINEST function in Microsoft Excel:</a:t>
                </a:r>
              </a:p>
              <a:p>
                <a:endParaRPr lang="en-US" sz="900" dirty="0"/>
              </a:p>
              <a:p>
                <a:endParaRPr lang="en-US" sz="800" u="sng" dirty="0"/>
              </a:p>
              <a:p>
                <a:endParaRPr lang="en-US" sz="800" u="sng" dirty="0"/>
              </a:p>
              <a:p>
                <a:endParaRPr lang="en-US" sz="800" u="sng" dirty="0"/>
              </a:p>
              <a:p>
                <a:endParaRPr lang="en-US" sz="600" u="sng" dirty="0"/>
              </a:p>
              <a:p>
                <a:endParaRPr lang="en-US" sz="600" u="sng" dirty="0"/>
              </a:p>
              <a:p>
                <a:pPr algn="r"/>
                <a:endParaRPr lang="en-US" sz="800" u="sng" dirty="0"/>
              </a:p>
              <a:p>
                <a:endParaRPr lang="en-US" sz="800" u="sng" dirty="0"/>
              </a:p>
              <a:p>
                <a:endParaRPr lang="en-US" sz="800" u="sng" dirty="0"/>
              </a:p>
              <a:p>
                <a:endParaRPr lang="en-US" sz="800" u="sng" dirty="0"/>
              </a:p>
              <a:p>
                <a:endParaRPr lang="en-US" sz="800" u="sng" dirty="0"/>
              </a:p>
              <a:p>
                <a:endParaRPr lang="en-US" sz="800" u="sng" dirty="0"/>
              </a:p>
              <a:p>
                <a:endParaRPr lang="en-US" sz="800" u="sng" dirty="0"/>
              </a:p>
              <a:p>
                <a:endParaRPr lang="en-US" sz="1400" u="sng" dirty="0"/>
              </a:p>
              <a:p>
                <a:endParaRPr lang="en-US" sz="800" u="sng" dirty="0"/>
              </a:p>
              <a:p>
                <a:endParaRPr lang="en-US" sz="100" u="sng" dirty="0"/>
              </a:p>
              <a:p>
                <a:endParaRPr lang="en-US" sz="100" u="sng" dirty="0"/>
              </a:p>
              <a:p>
                <a:endParaRPr lang="en-US" sz="100" u="sng" dirty="0"/>
              </a:p>
              <a:p>
                <a:endParaRPr lang="en-US" sz="100" u="sng" dirty="0"/>
              </a:p>
              <a:p>
                <a:endParaRPr lang="en-US" sz="100" u="sng" dirty="0"/>
              </a:p>
              <a:p>
                <a:endParaRPr lang="en-US" sz="100" u="sng" dirty="0"/>
              </a:p>
              <a:p>
                <a:endParaRPr lang="en-US" sz="100" u="sng" dirty="0"/>
              </a:p>
              <a:p>
                <a:endParaRPr lang="en-US" sz="100" u="sng" dirty="0"/>
              </a:p>
              <a:p>
                <a:endParaRPr lang="en-US" sz="200" u="sng" dirty="0"/>
              </a:p>
              <a:p>
                <a:endParaRPr lang="en-US" sz="800" u="sng" dirty="0"/>
              </a:p>
              <a:p>
                <a:endParaRPr lang="en-US" sz="800" u="sng" dirty="0"/>
              </a:p>
              <a:p>
                <a:endParaRPr lang="en-US" sz="800" u="sng" dirty="0"/>
              </a:p>
              <a:p>
                <a:endParaRPr lang="en-US" sz="800" u="sng" dirty="0"/>
              </a:p>
              <a:p>
                <a:r>
                  <a:rPr lang="en-US" sz="4800" u="sng" dirty="0"/>
                  <a:t>Phase Five:</a:t>
                </a:r>
                <a:r>
                  <a:rPr lang="en-US" sz="4800" dirty="0"/>
                  <a:t> Determine the age of the universe from the measure Hubble’s constant.</a:t>
                </a:r>
                <a:endParaRPr lang="en-US" sz="3200" dirty="0"/>
              </a:p>
              <a:p>
                <a:pPr algn="ctr"/>
                <a:r>
                  <a:rPr lang="en-US" sz="3600" dirty="0"/>
                  <a:t>Age of the universe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60.26 </m:t>
                        </m:r>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𝑘𝑚</m:t>
                            </m:r>
                          </m:num>
                          <m:den>
                            <m:r>
                              <a:rPr lang="en-US" sz="4000" b="0" i="1" smtClean="0">
                                <a:latin typeface="Cambria Math" panose="02040503050406030204" pitchFamily="18" charset="0"/>
                              </a:rPr>
                              <m:t>𝑀𝑝𝑐𝑠</m:t>
                            </m:r>
                          </m:den>
                        </m:f>
                      </m:den>
                    </m:f>
                  </m:oMath>
                </a14:m>
                <a:r>
                  <a:rPr lang="en-US" sz="4000" dirty="0"/>
                  <a:t>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3.09 </m:t>
                        </m:r>
                        <m:r>
                          <a:rPr lang="en-US" sz="4000" b="0" i="1" smtClean="0">
                            <a:latin typeface="Cambria Math" panose="02040503050406030204" pitchFamily="18" charset="0"/>
                          </a:rPr>
                          <m:t>𝑥</m:t>
                        </m:r>
                        <m:r>
                          <a:rPr lang="en-US" sz="4000" b="0" i="1" smtClean="0">
                            <a:latin typeface="Cambria Math" panose="02040503050406030204" pitchFamily="18" charset="0"/>
                          </a:rPr>
                          <m:t> </m:t>
                        </m:r>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10</m:t>
                            </m:r>
                          </m:e>
                          <m:sup>
                            <m:r>
                              <a:rPr lang="en-US" sz="4000" b="0" i="1" smtClean="0">
                                <a:latin typeface="Cambria Math" panose="02040503050406030204" pitchFamily="18" charset="0"/>
                              </a:rPr>
                              <m:t>19</m:t>
                            </m:r>
                          </m:sup>
                        </m:sSup>
                        <m:r>
                          <a:rPr lang="en-US" sz="4000" b="0" i="1" smtClean="0">
                            <a:latin typeface="Cambria Math" panose="02040503050406030204" pitchFamily="18" charset="0"/>
                          </a:rPr>
                          <m:t>𝑘𝑚</m:t>
                        </m:r>
                      </m:num>
                      <m:den>
                        <m:r>
                          <a:rPr lang="en-US" sz="4000" b="0" i="1" smtClean="0">
                            <a:latin typeface="Cambria Math" panose="02040503050406030204" pitchFamily="18" charset="0"/>
                          </a:rPr>
                          <m:t>1</m:t>
                        </m:r>
                        <m:r>
                          <a:rPr lang="en-US" sz="4000" b="0" i="1" smtClean="0">
                            <a:latin typeface="Cambria Math" panose="02040503050406030204" pitchFamily="18" charset="0"/>
                          </a:rPr>
                          <m:t>𝑀𝑝𝑐</m:t>
                        </m:r>
                      </m:den>
                    </m:f>
                  </m:oMath>
                </a14:m>
                <a:r>
                  <a:rPr lang="en-US" sz="4000" dirty="0"/>
                  <a:t>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1 </m:t>
                        </m:r>
                        <m:r>
                          <a:rPr lang="en-US" sz="4000" b="0" i="1" smtClean="0">
                            <a:latin typeface="Cambria Math" panose="02040503050406030204" pitchFamily="18" charset="0"/>
                          </a:rPr>
                          <m:t>𝑦𝑟</m:t>
                        </m:r>
                      </m:num>
                      <m:den>
                        <m:r>
                          <a:rPr lang="en-US" sz="4000" b="0" i="1" smtClean="0">
                            <a:latin typeface="Cambria Math" panose="02040503050406030204" pitchFamily="18" charset="0"/>
                          </a:rPr>
                          <m:t>3.16 </m:t>
                        </m:r>
                        <m:r>
                          <a:rPr lang="en-US" sz="4000" b="0" i="1" smtClean="0">
                            <a:latin typeface="Cambria Math" panose="02040503050406030204" pitchFamily="18" charset="0"/>
                          </a:rPr>
                          <m:t>𝑥</m:t>
                        </m:r>
                        <m:r>
                          <a:rPr lang="en-US" sz="4000" b="0" i="1" smtClean="0">
                            <a:latin typeface="Cambria Math" panose="02040503050406030204" pitchFamily="18" charset="0"/>
                          </a:rPr>
                          <m:t> </m:t>
                        </m:r>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10</m:t>
                            </m:r>
                          </m:e>
                          <m:sup>
                            <m:r>
                              <a:rPr lang="en-US" sz="4000" b="0" i="1" smtClean="0">
                                <a:latin typeface="Cambria Math" panose="02040503050406030204" pitchFamily="18" charset="0"/>
                              </a:rPr>
                              <m:t>8</m:t>
                            </m:r>
                          </m:sup>
                        </m:sSup>
                        <m:r>
                          <a:rPr lang="en-US" sz="4000" b="0" i="1" smtClean="0">
                            <a:latin typeface="Cambria Math" panose="02040503050406030204" pitchFamily="18" charset="0"/>
                          </a:rPr>
                          <m:t>𝑠</m:t>
                        </m:r>
                      </m:den>
                    </m:f>
                  </m:oMath>
                </a14:m>
                <a:r>
                  <a:rPr lang="en-US" sz="3600" dirty="0"/>
                  <a:t> = </a:t>
                </a:r>
                <a:r>
                  <a:rPr lang="en-US" sz="4000" b="1" dirty="0"/>
                  <a:t>16.2 billon years </a:t>
                </a:r>
                <a:endParaRPr lang="en-US" sz="3600" b="1" dirty="0"/>
              </a:p>
              <a:p>
                <a:r>
                  <a:rPr lang="en-US" sz="5400" u="sng" dirty="0"/>
                  <a:t>Outcome:</a:t>
                </a:r>
              </a:p>
              <a:p>
                <a:pPr marL="685800" indent="-685800">
                  <a:buFont typeface="Wingdings" pitchFamily="2" charset="2"/>
                  <a:buChar char="v"/>
                </a:pPr>
                <a:r>
                  <a:rPr lang="en-US" sz="4800" dirty="0"/>
                  <a:t>Hubble’s Law does in fact tells that the galaxies are accelerating moving away from us.</a:t>
                </a:r>
              </a:p>
              <a:p>
                <a:pPr marL="685800" indent="-685800">
                  <a:buFont typeface="Wingdings" pitchFamily="2" charset="2"/>
                  <a:buChar char="v"/>
                </a:pPr>
                <a:r>
                  <a:rPr lang="en-US" sz="4800" dirty="0"/>
                  <a:t>The measure Hubble constant is precise but not very accurate.</a:t>
                </a:r>
              </a:p>
              <a:p>
                <a:pPr marL="685800" indent="-685800">
                  <a:buFont typeface="Wingdings" pitchFamily="2" charset="2"/>
                  <a:buChar char="v"/>
                </a:pPr>
                <a:r>
                  <a:rPr lang="en-US" sz="4800" dirty="0"/>
                  <a:t>The major problem in this lab is determining the accurate angular size due to the brightness color for each galaxy.</a:t>
                </a:r>
              </a:p>
              <a:p>
                <a:r>
                  <a:rPr lang="en-US" sz="4800" u="sng" dirty="0"/>
                  <a:t>Future Work</a:t>
                </a:r>
              </a:p>
              <a:p>
                <a:pPr marL="685800" indent="-685800">
                  <a:buFont typeface="Wingdings" pitchFamily="2" charset="2"/>
                  <a:buChar char="v"/>
                </a:pPr>
                <a:r>
                  <a:rPr lang="en-US" sz="4800" dirty="0"/>
                  <a:t>Improve on the distances for small size galaxies using other methods.</a:t>
                </a:r>
              </a:p>
              <a:p>
                <a:pPr marL="685800" indent="-685800">
                  <a:buFont typeface="Wingdings" pitchFamily="2" charset="2"/>
                  <a:buChar char="v"/>
                </a:pPr>
                <a:r>
                  <a:rPr lang="en-US" sz="4800" dirty="0"/>
                  <a:t>Enhancing images each galaxies for better accuracy.</a:t>
                </a:r>
                <a:endParaRPr lang="en-US" sz="2400" dirty="0"/>
              </a:p>
              <a:p>
                <a:r>
                  <a:rPr lang="en-US" sz="2400" dirty="0"/>
                  <a:t>Reference:</a:t>
                </a:r>
                <a:endParaRPr lang="en-US" sz="900" dirty="0"/>
              </a:p>
              <a:p>
                <a:r>
                  <a:rPr lang="en-US" sz="1800" dirty="0"/>
                  <a:t> 1-3. </a:t>
                </a:r>
                <a:r>
                  <a:rPr lang="en-US" sz="1800" dirty="0" err="1"/>
                  <a:t>Bahcall</a:t>
                </a:r>
                <a:r>
                  <a:rPr lang="en-US" sz="1800" dirty="0"/>
                  <a:t>, Neta A. “Hubble's Law and the Expanding Universe.” </a:t>
                </a:r>
                <a:r>
                  <a:rPr lang="en-US" sz="1800" i="1" dirty="0"/>
                  <a:t>PNAS</a:t>
                </a:r>
                <a:r>
                  <a:rPr lang="en-US" sz="1800" dirty="0"/>
                  <a:t>, National Academy of Sciences, 17 Mar. 2015,. </a:t>
                </a:r>
              </a:p>
              <a:p>
                <a:r>
                  <a:rPr lang="en-US" sz="1800" dirty="0"/>
                  <a:t>4-5.</a:t>
                </a:r>
                <a:r>
                  <a:rPr lang="en-US" sz="2000" dirty="0"/>
                  <a:t>The galaxy images and redshift available on, </a:t>
                </a:r>
                <a:r>
                  <a:rPr lang="en-US" sz="2000" dirty="0">
                    <a:hlinkClick r:id="rId6"/>
                  </a:rPr>
                  <a:t>https://depts.washington.edu/astroed/HubbleLaw/galaxies.html</a:t>
                </a:r>
                <a:r>
                  <a:rPr lang="en-US" sz="2000" dirty="0"/>
                  <a:t>. </a:t>
                </a:r>
              </a:p>
              <a:p>
                <a:r>
                  <a:rPr lang="en-US" sz="2000" dirty="0"/>
                  <a:t>Acknowledgement:</a:t>
                </a:r>
              </a:p>
              <a:p>
                <a:pPr marL="457200" indent="-457200">
                  <a:buAutoNum type="arabicPeriod"/>
                </a:pPr>
                <a:r>
                  <a:rPr lang="en-US" sz="2000" dirty="0"/>
                  <a:t>The author wants to thank Robert C. </a:t>
                </a:r>
                <a:r>
                  <a:rPr lang="en-US" sz="2000" dirty="0" err="1"/>
                  <a:t>Kennicutt</a:t>
                </a:r>
                <a:r>
                  <a:rPr lang="en-US" sz="2000" dirty="0"/>
                  <a:t> Jr. of University of Arizona for sharing galaxy images and spectra online. </a:t>
                </a:r>
              </a:p>
            </p:txBody>
          </p:sp>
        </mc:Choice>
        <mc:Fallback xmlns="">
          <p:sp>
            <p:nvSpPr>
              <p:cNvPr id="12" name="TextBox 11">
                <a:extLst>
                  <a:ext uri="{FF2B5EF4-FFF2-40B4-BE49-F238E27FC236}">
                    <a16:creationId xmlns:a16="http://schemas.microsoft.com/office/drawing/2014/main" id="{FA7D8E9D-87AB-EF42-833A-7DCCA108F5F7}"/>
                  </a:ext>
                </a:extLst>
              </p:cNvPr>
              <p:cNvSpPr txBox="1">
                <a:spLocks noRot="1" noChangeAspect="1" noMove="1" noResize="1" noEditPoints="1" noAdjustHandles="1" noChangeArrowheads="1" noChangeShapeType="1" noTextEdit="1"/>
              </p:cNvSpPr>
              <p:nvPr/>
            </p:nvSpPr>
            <p:spPr>
              <a:xfrm>
                <a:off x="35081854" y="6798274"/>
                <a:ext cx="15755062" cy="31169677"/>
              </a:xfrm>
              <a:prstGeom prst="rect">
                <a:avLst/>
              </a:prstGeom>
              <a:blipFill>
                <a:blip r:embed="rId7"/>
                <a:stretch>
                  <a:fillRect l="-1433" t="-162" r="-1035"/>
                </a:stretch>
              </a:blipFill>
              <a:ln w="177800">
                <a:solidFill>
                  <a:srgbClr val="0070C0"/>
                </a:solid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6AB693F-617B-3644-84BD-68BB4CB736A3}"/>
              </a:ext>
            </a:extLst>
          </p:cNvPr>
          <p:cNvPicPr>
            <a:picLocks noChangeAspect="1"/>
          </p:cNvPicPr>
          <p:nvPr/>
        </p:nvPicPr>
        <p:blipFill>
          <a:blip r:embed="rId8"/>
          <a:stretch>
            <a:fillRect/>
          </a:stretch>
        </p:blipFill>
        <p:spPr>
          <a:xfrm>
            <a:off x="18521149" y="11008960"/>
            <a:ext cx="7447811" cy="5360404"/>
          </a:xfrm>
          <a:prstGeom prst="rect">
            <a:avLst/>
          </a:prstGeom>
        </p:spPr>
      </p:pic>
      <p:graphicFrame>
        <p:nvGraphicFramePr>
          <p:cNvPr id="2" name="Table 1">
            <a:extLst>
              <a:ext uri="{FF2B5EF4-FFF2-40B4-BE49-F238E27FC236}">
                <a16:creationId xmlns:a16="http://schemas.microsoft.com/office/drawing/2014/main" id="{03C8DDF6-9CF2-3744-A3BB-D5717113D48C}"/>
              </a:ext>
            </a:extLst>
          </p:cNvPr>
          <p:cNvGraphicFramePr>
            <a:graphicFrameLocks noGrp="1"/>
          </p:cNvGraphicFramePr>
          <p:nvPr>
            <p:extLst>
              <p:ext uri="{D42A27DB-BD31-4B8C-83A1-F6EECF244321}">
                <p14:modId xmlns:p14="http://schemas.microsoft.com/office/powerpoint/2010/main" val="3605052326"/>
              </p:ext>
            </p:extLst>
          </p:nvPr>
        </p:nvGraphicFramePr>
        <p:xfrm>
          <a:off x="44200195" y="15733146"/>
          <a:ext cx="6529572" cy="5599563"/>
        </p:xfrm>
        <a:graphic>
          <a:graphicData uri="http://schemas.openxmlformats.org/drawingml/2006/table">
            <a:tbl>
              <a:tblPr>
                <a:tableStyleId>{073A0DAA-6AF3-43AB-8588-CEC1D06C72B9}</a:tableStyleId>
              </a:tblPr>
              <a:tblGrid>
                <a:gridCol w="1506600">
                  <a:extLst>
                    <a:ext uri="{9D8B030D-6E8A-4147-A177-3AD203B41FA5}">
                      <a16:colId xmlns:a16="http://schemas.microsoft.com/office/drawing/2014/main" val="3508285333"/>
                    </a:ext>
                  </a:extLst>
                </a:gridCol>
                <a:gridCol w="2383549">
                  <a:extLst>
                    <a:ext uri="{9D8B030D-6E8A-4147-A177-3AD203B41FA5}">
                      <a16:colId xmlns:a16="http://schemas.microsoft.com/office/drawing/2014/main" val="2117057030"/>
                    </a:ext>
                  </a:extLst>
                </a:gridCol>
                <a:gridCol w="2639423">
                  <a:extLst>
                    <a:ext uri="{9D8B030D-6E8A-4147-A177-3AD203B41FA5}">
                      <a16:colId xmlns:a16="http://schemas.microsoft.com/office/drawing/2014/main" val="4264086847"/>
                    </a:ext>
                  </a:extLst>
                </a:gridCol>
              </a:tblGrid>
              <a:tr h="389751">
                <a:tc>
                  <a:txBody>
                    <a:bodyPr/>
                    <a:lstStyle/>
                    <a:p>
                      <a:pPr algn="ctr" fontAlgn="b"/>
                      <a:r>
                        <a:rPr lang="en-US" sz="2000" b="1" u="none" strike="noStrike" dirty="0">
                          <a:effectLst/>
                        </a:rPr>
                        <a:t>Galaxy ID</a:t>
                      </a:r>
                      <a:endParaRPr lang="en-US" sz="20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2000" b="1" u="none" strike="noStrike" dirty="0">
                          <a:effectLst/>
                        </a:rPr>
                        <a:t>Distance (</a:t>
                      </a:r>
                      <a:r>
                        <a:rPr lang="en-US" sz="2000" b="1" u="none" strike="noStrike" dirty="0" err="1">
                          <a:effectLst/>
                        </a:rPr>
                        <a:t>Mpc</a:t>
                      </a:r>
                      <a:r>
                        <a:rPr lang="en-US" sz="2000" b="1" u="none" strike="noStrike" dirty="0">
                          <a:effectLst/>
                        </a:rPr>
                        <a:t>)</a:t>
                      </a:r>
                      <a:endParaRPr lang="en-US" sz="20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2000" b="1" u="none" strike="noStrike" dirty="0">
                          <a:effectLst/>
                        </a:rPr>
                        <a:t>Velocity (km/sec)</a:t>
                      </a:r>
                      <a:endParaRPr lang="en-US" sz="20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90204"/>
                  </a:ext>
                </a:extLst>
              </a:tr>
              <a:tr h="289434">
                <a:tc>
                  <a:txBody>
                    <a:bodyPr/>
                    <a:lstStyle/>
                    <a:p>
                      <a:pPr algn="ctr" fontAlgn="b"/>
                      <a:r>
                        <a:rPr lang="en-US" sz="1800" b="1" u="none" strike="noStrike" dirty="0">
                          <a:effectLst/>
                        </a:rPr>
                        <a:t>1357</a:t>
                      </a:r>
                      <a:endParaRPr lang="en-US" sz="1800" b="1" i="0" u="none" strike="noStrike" dirty="0">
                        <a:solidFill>
                          <a:srgbClr val="000000"/>
                        </a:solidFill>
                        <a:effectLst/>
                        <a:latin typeface="TimesNewRomanPSMT"/>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23.81</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2190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199457"/>
                  </a:ext>
                </a:extLst>
              </a:tr>
              <a:tr h="289434">
                <a:tc>
                  <a:txBody>
                    <a:bodyPr/>
                    <a:lstStyle/>
                    <a:p>
                      <a:pPr algn="ctr" fontAlgn="b"/>
                      <a:r>
                        <a:rPr lang="en-US" sz="1800" b="1" u="none" strike="noStrike" dirty="0">
                          <a:effectLst/>
                        </a:rPr>
                        <a:t>1832</a:t>
                      </a:r>
                      <a:endParaRPr lang="en-US" sz="1800" b="1" i="0" u="none" strike="noStrike" dirty="0">
                        <a:solidFill>
                          <a:srgbClr val="000000"/>
                        </a:solidFill>
                        <a:effectLst/>
                        <a:latin typeface="TimesNewRomanPSMT"/>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27.88</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2070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543309"/>
                  </a:ext>
                </a:extLst>
              </a:tr>
              <a:tr h="289434">
                <a:tc>
                  <a:txBody>
                    <a:bodyPr/>
                    <a:lstStyle/>
                    <a:p>
                      <a:pPr algn="ctr" fontAlgn="b"/>
                      <a:r>
                        <a:rPr lang="en-US" sz="1800" b="1" u="none" strike="noStrike" dirty="0">
                          <a:effectLst/>
                        </a:rPr>
                        <a:t>2276</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27.5</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2370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9471305"/>
                  </a:ext>
                </a:extLst>
              </a:tr>
              <a:tr h="289434">
                <a:tc>
                  <a:txBody>
                    <a:bodyPr/>
                    <a:lstStyle/>
                    <a:p>
                      <a:pPr algn="ctr" fontAlgn="b"/>
                      <a:r>
                        <a:rPr lang="en-US" sz="1800" b="1" u="none" strike="noStrike" dirty="0">
                          <a:effectLst/>
                        </a:rPr>
                        <a:t>2775</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18.49</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1470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6780583"/>
                  </a:ext>
                </a:extLst>
              </a:tr>
              <a:tr h="289434">
                <a:tc>
                  <a:txBody>
                    <a:bodyPr/>
                    <a:lstStyle/>
                    <a:p>
                      <a:pPr algn="ctr" fontAlgn="b"/>
                      <a:r>
                        <a:rPr lang="en-US" sz="1800" b="1" u="none" strike="noStrike" dirty="0">
                          <a:effectLst/>
                        </a:rPr>
                        <a:t>2903</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13.01</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410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8007704"/>
                  </a:ext>
                </a:extLst>
              </a:tr>
              <a:tr h="289434">
                <a:tc>
                  <a:txBody>
                    <a:bodyPr/>
                    <a:lstStyle/>
                    <a:p>
                      <a:pPr algn="ctr" fontAlgn="b"/>
                      <a:r>
                        <a:rPr lang="en-US" sz="1800" b="1" u="none" strike="noStrike" dirty="0">
                          <a:effectLst/>
                        </a:rPr>
                        <a:t>3034</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9.91</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210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4899360"/>
                  </a:ext>
                </a:extLst>
              </a:tr>
              <a:tr h="289434">
                <a:tc>
                  <a:txBody>
                    <a:bodyPr/>
                    <a:lstStyle/>
                    <a:p>
                      <a:pPr algn="ctr" fontAlgn="b"/>
                      <a:r>
                        <a:rPr lang="en-US" sz="1800" b="1" u="none" strike="noStrike" dirty="0">
                          <a:effectLst/>
                        </a:rPr>
                        <a:t>3147</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18</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2640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5452089"/>
                  </a:ext>
                </a:extLst>
              </a:tr>
              <a:tr h="289434">
                <a:tc>
                  <a:txBody>
                    <a:bodyPr/>
                    <a:lstStyle/>
                    <a:p>
                      <a:pPr algn="ctr" fontAlgn="b"/>
                      <a:r>
                        <a:rPr lang="en-US" sz="1800" b="1" u="none" strike="noStrike" dirty="0">
                          <a:effectLst/>
                        </a:rPr>
                        <a:t>3227</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16.16</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1521</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68842680"/>
                  </a:ext>
                </a:extLst>
              </a:tr>
              <a:tr h="289434">
                <a:tc>
                  <a:txBody>
                    <a:bodyPr/>
                    <a:lstStyle/>
                    <a:p>
                      <a:pPr algn="ctr" fontAlgn="b"/>
                      <a:r>
                        <a:rPr lang="en-US" sz="1800" b="1" u="none" strike="noStrike" dirty="0">
                          <a:effectLst/>
                        </a:rPr>
                        <a:t>3368</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9.565</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1330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17459444"/>
                  </a:ext>
                </a:extLst>
              </a:tr>
              <a:tr h="289434">
                <a:tc>
                  <a:txBody>
                    <a:bodyPr/>
                    <a:lstStyle/>
                    <a:p>
                      <a:pPr algn="ctr" fontAlgn="b"/>
                      <a:r>
                        <a:rPr lang="en-US" sz="1800" b="1" u="none" strike="noStrike" dirty="0">
                          <a:effectLst/>
                        </a:rPr>
                        <a:t>3623</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7.785</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1020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0243935"/>
                  </a:ext>
                </a:extLst>
              </a:tr>
              <a:tr h="289434">
                <a:tc>
                  <a:txBody>
                    <a:bodyPr/>
                    <a:lstStyle/>
                    <a:p>
                      <a:pPr algn="ctr" fontAlgn="b"/>
                      <a:r>
                        <a:rPr lang="en-US" sz="1800" b="1" u="none" strike="noStrike" dirty="0">
                          <a:effectLst/>
                        </a:rPr>
                        <a:t>3627</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9.326</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770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07173093"/>
                  </a:ext>
                </a:extLst>
              </a:tr>
              <a:tr h="289434">
                <a:tc>
                  <a:txBody>
                    <a:bodyPr/>
                    <a:lstStyle/>
                    <a:p>
                      <a:pPr algn="ctr" fontAlgn="b"/>
                      <a:r>
                        <a:rPr lang="en-US" sz="1800" b="1" u="none" strike="noStrike">
                          <a:effectLst/>
                        </a:rPr>
                        <a:t>4775</a:t>
                      </a:r>
                      <a:endParaRPr lang="en-US" sz="1800" b="1" i="0" u="none" strike="noStrike">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30.77</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1690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10632597"/>
                  </a:ext>
                </a:extLst>
              </a:tr>
              <a:tr h="289434">
                <a:tc>
                  <a:txBody>
                    <a:bodyPr/>
                    <a:lstStyle/>
                    <a:p>
                      <a:pPr algn="ctr" fontAlgn="b"/>
                      <a:r>
                        <a:rPr lang="en-US" sz="1800" b="1" u="none" strike="noStrike" dirty="0">
                          <a:effectLst/>
                        </a:rPr>
                        <a:t>5248</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12.56</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1080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4361335"/>
                  </a:ext>
                </a:extLst>
              </a:tr>
              <a:tr h="289434">
                <a:tc>
                  <a:txBody>
                    <a:bodyPr/>
                    <a:lstStyle/>
                    <a:p>
                      <a:pPr algn="ctr" fontAlgn="b"/>
                      <a:r>
                        <a:rPr lang="en-US" sz="1800" b="1" u="none" strike="noStrike" dirty="0">
                          <a:effectLst/>
                        </a:rPr>
                        <a:t>5548</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42.62</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2960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4042945"/>
                  </a:ext>
                </a:extLst>
              </a:tr>
              <a:tr h="289434">
                <a:tc>
                  <a:txBody>
                    <a:bodyPr/>
                    <a:lstStyle/>
                    <a:p>
                      <a:pPr algn="ctr" fontAlgn="b"/>
                      <a:r>
                        <a:rPr lang="en-US" sz="1800" b="1" u="none" strike="noStrike" dirty="0">
                          <a:effectLst/>
                        </a:rPr>
                        <a:t>6181</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a:effectLst/>
                        </a:rPr>
                        <a:t>27.33</a:t>
                      </a:r>
                      <a:endParaRPr lang="en-US" sz="1800" b="0" i="0" u="none" strike="noStrike">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2470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0848817"/>
                  </a:ext>
                </a:extLst>
              </a:tr>
              <a:tr h="289434">
                <a:tc>
                  <a:txBody>
                    <a:bodyPr/>
                    <a:lstStyle/>
                    <a:p>
                      <a:pPr algn="ctr" fontAlgn="b"/>
                      <a:r>
                        <a:rPr lang="en-US" sz="1800" b="1" u="none" strike="noStrike">
                          <a:effectLst/>
                        </a:rPr>
                        <a:t>6217</a:t>
                      </a:r>
                      <a:endParaRPr lang="en-US" sz="1800" b="1" i="0" u="none" strike="noStrike">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a:effectLst/>
                        </a:rPr>
                        <a:t>31.03</a:t>
                      </a:r>
                      <a:endParaRPr lang="en-US" sz="1800" b="0" i="0" u="none" strike="noStrike">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1290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187633"/>
                  </a:ext>
                </a:extLst>
              </a:tr>
              <a:tr h="289434">
                <a:tc>
                  <a:txBody>
                    <a:bodyPr/>
                    <a:lstStyle/>
                    <a:p>
                      <a:pPr algn="ctr" fontAlgn="b"/>
                      <a:r>
                        <a:rPr lang="en-US" sz="1800" b="1" u="none" strike="noStrike" dirty="0">
                          <a:effectLst/>
                        </a:rPr>
                        <a:t>6643</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20.97</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1420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7524236"/>
                  </a:ext>
                </a:extLst>
              </a:tr>
              <a:tr h="289434">
                <a:tc>
                  <a:txBody>
                    <a:bodyPr/>
                    <a:lstStyle/>
                    <a:p>
                      <a:pPr algn="ctr" fontAlgn="b"/>
                      <a:r>
                        <a:rPr lang="en-US" sz="1800" b="1" u="none" strike="noStrike" dirty="0">
                          <a:effectLst/>
                        </a:rPr>
                        <a:t>6764</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31.38</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u="none" strike="noStrike" dirty="0">
                          <a:effectLst/>
                        </a:rPr>
                        <a:t>2500</a:t>
                      </a:r>
                      <a:endParaRPr lang="en-US" sz="18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2528800"/>
                  </a:ext>
                </a:extLst>
              </a:tr>
            </a:tbl>
          </a:graphicData>
        </a:graphic>
      </p:graphicFrame>
      <p:pic>
        <p:nvPicPr>
          <p:cNvPr id="15" name="Picture 14">
            <a:extLst>
              <a:ext uri="{FF2B5EF4-FFF2-40B4-BE49-F238E27FC236}">
                <a16:creationId xmlns:a16="http://schemas.microsoft.com/office/drawing/2014/main" id="{8A89F472-6E2F-D34D-9E88-A16457FB80D7}"/>
              </a:ext>
            </a:extLst>
          </p:cNvPr>
          <p:cNvPicPr>
            <a:picLocks noChangeAspect="1"/>
          </p:cNvPicPr>
          <p:nvPr/>
        </p:nvPicPr>
        <p:blipFill>
          <a:blip r:embed="rId9"/>
          <a:stretch>
            <a:fillRect/>
          </a:stretch>
        </p:blipFill>
        <p:spPr>
          <a:xfrm>
            <a:off x="10678043" y="13419285"/>
            <a:ext cx="5727342" cy="3340923"/>
          </a:xfrm>
          <a:prstGeom prst="rect">
            <a:avLst/>
          </a:prstGeom>
          <a:ln>
            <a:noFill/>
          </a:ln>
        </p:spPr>
      </p:pic>
      <p:sp>
        <p:nvSpPr>
          <p:cNvPr id="16" name="TextBox 15">
            <a:extLst>
              <a:ext uri="{FF2B5EF4-FFF2-40B4-BE49-F238E27FC236}">
                <a16:creationId xmlns:a16="http://schemas.microsoft.com/office/drawing/2014/main" id="{B272C27F-91E3-8242-9165-54FC344BE400}"/>
              </a:ext>
            </a:extLst>
          </p:cNvPr>
          <p:cNvSpPr txBox="1"/>
          <p:nvPr/>
        </p:nvSpPr>
        <p:spPr>
          <a:xfrm>
            <a:off x="42418000" y="42062400"/>
            <a:ext cx="184731" cy="1646605"/>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B503CBA-8687-FB48-B612-84FCA76E6354}"/>
              </a:ext>
            </a:extLst>
          </p:cNvPr>
          <p:cNvSpPr txBox="1"/>
          <p:nvPr/>
        </p:nvSpPr>
        <p:spPr>
          <a:xfrm>
            <a:off x="26449296" y="16363888"/>
            <a:ext cx="8318372" cy="461665"/>
          </a:xfrm>
          <a:prstGeom prst="rect">
            <a:avLst/>
          </a:prstGeom>
          <a:noFill/>
        </p:spPr>
        <p:txBody>
          <a:bodyPr wrap="square" rtlCol="0">
            <a:spAutoFit/>
          </a:bodyPr>
          <a:lstStyle/>
          <a:p>
            <a:pPr algn="ctr"/>
            <a:r>
              <a:rPr lang="en-US" sz="2400" dirty="0"/>
              <a:t>Table 1: The angular size and distance for each galaxy </a:t>
            </a:r>
          </a:p>
        </p:txBody>
      </p:sp>
      <p:graphicFrame>
        <p:nvGraphicFramePr>
          <p:cNvPr id="6" name="Table 5">
            <a:extLst>
              <a:ext uri="{FF2B5EF4-FFF2-40B4-BE49-F238E27FC236}">
                <a16:creationId xmlns:a16="http://schemas.microsoft.com/office/drawing/2014/main" id="{928AAA3B-890A-1340-907E-E65039531FD4}"/>
              </a:ext>
            </a:extLst>
          </p:cNvPr>
          <p:cNvGraphicFramePr>
            <a:graphicFrameLocks noGrp="1"/>
          </p:cNvGraphicFramePr>
          <p:nvPr>
            <p:extLst>
              <p:ext uri="{D42A27DB-BD31-4B8C-83A1-F6EECF244321}">
                <p14:modId xmlns:p14="http://schemas.microsoft.com/office/powerpoint/2010/main" val="3383773937"/>
              </p:ext>
            </p:extLst>
          </p:nvPr>
        </p:nvGraphicFramePr>
        <p:xfrm>
          <a:off x="26545452" y="10940347"/>
          <a:ext cx="8317616" cy="5423535"/>
        </p:xfrm>
        <a:graphic>
          <a:graphicData uri="http://schemas.openxmlformats.org/drawingml/2006/table">
            <a:tbl>
              <a:tblPr>
                <a:tableStyleId>{D7AC3CCA-C797-4891-BE02-D94E43425B78}</a:tableStyleId>
              </a:tblPr>
              <a:tblGrid>
                <a:gridCol w="1559952">
                  <a:extLst>
                    <a:ext uri="{9D8B030D-6E8A-4147-A177-3AD203B41FA5}">
                      <a16:colId xmlns:a16="http://schemas.microsoft.com/office/drawing/2014/main" val="3877364057"/>
                    </a:ext>
                  </a:extLst>
                </a:gridCol>
                <a:gridCol w="3726450">
                  <a:extLst>
                    <a:ext uri="{9D8B030D-6E8A-4147-A177-3AD203B41FA5}">
                      <a16:colId xmlns:a16="http://schemas.microsoft.com/office/drawing/2014/main" val="2675210015"/>
                    </a:ext>
                  </a:extLst>
                </a:gridCol>
                <a:gridCol w="3031214">
                  <a:extLst>
                    <a:ext uri="{9D8B030D-6E8A-4147-A177-3AD203B41FA5}">
                      <a16:colId xmlns:a16="http://schemas.microsoft.com/office/drawing/2014/main" val="499273478"/>
                    </a:ext>
                  </a:extLst>
                </a:gridCol>
              </a:tblGrid>
              <a:tr h="305234">
                <a:tc>
                  <a:txBody>
                    <a:bodyPr/>
                    <a:lstStyle/>
                    <a:p>
                      <a:pPr algn="ctr" fontAlgn="b"/>
                      <a:r>
                        <a:rPr lang="en-US" sz="2000" b="1" u="none" strike="noStrike" dirty="0">
                          <a:effectLst/>
                        </a:rPr>
                        <a:t>Galaxy ID </a:t>
                      </a:r>
                      <a:endParaRPr lang="en-US" sz="20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lnT w="76200" cap="flat" cmpd="sng" algn="ctr">
                      <a:noFill/>
                      <a:prstDash val="solid"/>
                      <a:round/>
                      <a:headEnd type="none" w="med" len="med"/>
                      <a:tailEnd type="none" w="med" len="med"/>
                    </a:lnT>
                    <a:solidFill>
                      <a:schemeClr val="tx2">
                        <a:lumMod val="75000"/>
                      </a:schemeClr>
                    </a:solidFill>
                  </a:tcPr>
                </a:tc>
                <a:tc>
                  <a:txBody>
                    <a:bodyPr/>
                    <a:lstStyle/>
                    <a:p>
                      <a:pPr algn="ctr" fontAlgn="b"/>
                      <a:r>
                        <a:rPr lang="en-US" sz="2000" b="1" u="none" strike="noStrike" dirty="0">
                          <a:effectLst/>
                        </a:rPr>
                        <a:t>Angular Size (milli-radians)</a:t>
                      </a:r>
                      <a:endParaRPr lang="en-US" sz="2000" b="1" i="0" u="none" strike="noStrike" dirty="0">
                        <a:solidFill>
                          <a:srgbClr val="000000"/>
                        </a:solidFill>
                        <a:effectLst/>
                        <a:latin typeface="Calibri (Body)"/>
                      </a:endParaRPr>
                    </a:p>
                  </a:txBody>
                  <a:tcPr marL="9525" marR="9525" marT="9525" marB="0" anchor="b">
                    <a:lnT w="76200" cap="flat" cmpd="sng" algn="ctr">
                      <a:noFill/>
                      <a:prstDash val="solid"/>
                      <a:round/>
                      <a:headEnd type="none" w="med" len="med"/>
                      <a:tailEnd type="none" w="med" len="med"/>
                    </a:lnT>
                  </a:tcPr>
                </a:tc>
                <a:tc>
                  <a:txBody>
                    <a:bodyPr/>
                    <a:lstStyle/>
                    <a:p>
                      <a:pPr algn="ctr" fontAlgn="b"/>
                      <a:r>
                        <a:rPr lang="en-US" sz="2000" b="1" u="none" strike="noStrike" dirty="0">
                          <a:effectLst/>
                        </a:rPr>
                        <a:t>Distance (</a:t>
                      </a:r>
                      <a:r>
                        <a:rPr lang="en-US" sz="2000" b="1" u="none" strike="noStrike" dirty="0" err="1">
                          <a:effectLst/>
                        </a:rPr>
                        <a:t>Mpc</a:t>
                      </a:r>
                      <a:r>
                        <a:rPr lang="en-US" sz="2000" b="1" u="none" strike="noStrike" dirty="0">
                          <a:effectLst/>
                        </a:rPr>
                        <a:t>)  S = 22 kpc</a:t>
                      </a:r>
                      <a:endParaRPr lang="en-US" sz="2000" b="1"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lnT w="76200" cap="flat" cmpd="sng" algn="ctr">
                      <a:noFill/>
                      <a:prstDash val="solid"/>
                      <a:round/>
                      <a:headEnd type="none" w="med" len="med"/>
                      <a:tailEnd type="none" w="med" len="med"/>
                    </a:lnT>
                  </a:tcPr>
                </a:tc>
                <a:extLst>
                  <a:ext uri="{0D108BD9-81ED-4DB2-BD59-A6C34878D82A}">
                    <a16:rowId xmlns:a16="http://schemas.microsoft.com/office/drawing/2014/main" val="222201499"/>
                  </a:ext>
                </a:extLst>
              </a:tr>
              <a:tr h="275636">
                <a:tc>
                  <a:txBody>
                    <a:bodyPr/>
                    <a:lstStyle/>
                    <a:p>
                      <a:pPr algn="ctr" fontAlgn="b"/>
                      <a:r>
                        <a:rPr lang="en-US" sz="1800" b="1" u="none" strike="noStrike" dirty="0">
                          <a:effectLst/>
                        </a:rPr>
                        <a:t>1357</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0.924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23.81</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4055367144"/>
                  </a:ext>
                </a:extLst>
              </a:tr>
              <a:tr h="275636">
                <a:tc>
                  <a:txBody>
                    <a:bodyPr/>
                    <a:lstStyle/>
                    <a:p>
                      <a:pPr algn="ctr" fontAlgn="b"/>
                      <a:r>
                        <a:rPr lang="en-US" sz="1800" b="1" u="none" strike="noStrike" dirty="0">
                          <a:effectLst/>
                        </a:rPr>
                        <a:t>1832</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0.789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27.88</a:t>
                      </a:r>
                      <a:endParaRPr lang="en-US" sz="1800" b="0" i="0" u="none" strike="noStrike">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3532081549"/>
                  </a:ext>
                </a:extLst>
              </a:tr>
              <a:tr h="275636">
                <a:tc>
                  <a:txBody>
                    <a:bodyPr/>
                    <a:lstStyle/>
                    <a:p>
                      <a:pPr algn="ctr" fontAlgn="b"/>
                      <a:r>
                        <a:rPr lang="en-US" sz="1800" b="1" u="none" strike="noStrike" dirty="0">
                          <a:effectLst/>
                        </a:rPr>
                        <a:t>2276</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0.742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27.5</a:t>
                      </a:r>
                      <a:endParaRPr lang="en-US" sz="1800" b="0" i="0" u="none" strike="noStrike">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3043274898"/>
                  </a:ext>
                </a:extLst>
              </a:tr>
              <a:tr h="275636">
                <a:tc>
                  <a:txBody>
                    <a:bodyPr/>
                    <a:lstStyle/>
                    <a:p>
                      <a:pPr algn="ctr" fontAlgn="b"/>
                      <a:r>
                        <a:rPr lang="en-US" sz="1800" b="1" u="none" strike="noStrike" dirty="0">
                          <a:effectLst/>
                        </a:rPr>
                        <a:t>2775</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1.19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18.49</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1552898952"/>
                  </a:ext>
                </a:extLst>
              </a:tr>
              <a:tr h="275636">
                <a:tc>
                  <a:txBody>
                    <a:bodyPr/>
                    <a:lstStyle/>
                    <a:p>
                      <a:pPr algn="ctr" fontAlgn="b"/>
                      <a:r>
                        <a:rPr lang="en-US" sz="1800" b="1" u="none" strike="noStrike" dirty="0">
                          <a:effectLst/>
                        </a:rPr>
                        <a:t>2903</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1.691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13.01</a:t>
                      </a:r>
                      <a:endParaRPr lang="en-US" sz="1800" b="0" i="0" u="none" strike="noStrike">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3959755209"/>
                  </a:ext>
                </a:extLst>
              </a:tr>
              <a:tr h="275636">
                <a:tc>
                  <a:txBody>
                    <a:bodyPr/>
                    <a:lstStyle/>
                    <a:p>
                      <a:pPr algn="ctr" fontAlgn="b"/>
                      <a:r>
                        <a:rPr lang="en-US" sz="1800" b="1" u="none" strike="noStrike" dirty="0">
                          <a:effectLst/>
                        </a:rPr>
                        <a:t>3034</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2.221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9.91</a:t>
                      </a:r>
                      <a:endParaRPr lang="en-US" sz="1800" b="0" i="0" u="none" strike="noStrike">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1009509926"/>
                  </a:ext>
                </a:extLst>
              </a:tr>
              <a:tr h="275636">
                <a:tc>
                  <a:txBody>
                    <a:bodyPr/>
                    <a:lstStyle/>
                    <a:p>
                      <a:pPr algn="ctr" fontAlgn="b"/>
                      <a:r>
                        <a:rPr lang="en-US" sz="1800" b="1" u="none" strike="noStrike" dirty="0">
                          <a:effectLst/>
                        </a:rPr>
                        <a:t>3147</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1.222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18</a:t>
                      </a:r>
                      <a:endParaRPr lang="en-US" sz="1800" b="0" i="0" u="none" strike="noStrike">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3795813771"/>
                  </a:ext>
                </a:extLst>
              </a:tr>
              <a:tr h="275636">
                <a:tc>
                  <a:txBody>
                    <a:bodyPr/>
                    <a:lstStyle/>
                    <a:p>
                      <a:pPr algn="ctr" fontAlgn="b"/>
                      <a:r>
                        <a:rPr lang="en-US" sz="1800" b="1" u="none" strike="noStrike" dirty="0">
                          <a:effectLst/>
                        </a:rPr>
                        <a:t>3227</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1.361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16.16</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59339717"/>
                  </a:ext>
                </a:extLst>
              </a:tr>
              <a:tr h="275636">
                <a:tc>
                  <a:txBody>
                    <a:bodyPr/>
                    <a:lstStyle/>
                    <a:p>
                      <a:pPr algn="ctr" fontAlgn="b"/>
                      <a:r>
                        <a:rPr lang="en-US" sz="1800" b="1" u="none" strike="noStrike" dirty="0">
                          <a:effectLst/>
                        </a:rPr>
                        <a:t>3368</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2.3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9.565</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1299794851"/>
                  </a:ext>
                </a:extLst>
              </a:tr>
              <a:tr h="275636">
                <a:tc>
                  <a:txBody>
                    <a:bodyPr/>
                    <a:lstStyle/>
                    <a:p>
                      <a:pPr algn="ctr" fontAlgn="b"/>
                      <a:r>
                        <a:rPr lang="en-US" sz="1800" b="1" u="none" strike="noStrike" dirty="0">
                          <a:effectLst/>
                        </a:rPr>
                        <a:t>3623</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2.826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7.785</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3419243401"/>
                  </a:ext>
                </a:extLst>
              </a:tr>
              <a:tr h="275636">
                <a:tc>
                  <a:txBody>
                    <a:bodyPr/>
                    <a:lstStyle/>
                    <a:p>
                      <a:pPr algn="ctr" fontAlgn="b"/>
                      <a:r>
                        <a:rPr lang="en-US" sz="1800" b="1" u="none" strike="noStrike" dirty="0">
                          <a:effectLst/>
                        </a:rPr>
                        <a:t>3627</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2.359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9.326</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1202689885"/>
                  </a:ext>
                </a:extLst>
              </a:tr>
              <a:tr h="275636">
                <a:tc>
                  <a:txBody>
                    <a:bodyPr/>
                    <a:lstStyle/>
                    <a:p>
                      <a:pPr algn="ctr" fontAlgn="b"/>
                      <a:r>
                        <a:rPr lang="en-US" sz="1800" b="1" u="none" strike="noStrike" dirty="0">
                          <a:effectLst/>
                        </a:rPr>
                        <a:t>4775</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0.715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30.77</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612017268"/>
                  </a:ext>
                </a:extLst>
              </a:tr>
              <a:tr h="275636">
                <a:tc>
                  <a:txBody>
                    <a:bodyPr/>
                    <a:lstStyle/>
                    <a:p>
                      <a:pPr algn="ctr" fontAlgn="b"/>
                      <a:r>
                        <a:rPr lang="en-US" sz="1800" b="1" u="none" strike="noStrike" dirty="0">
                          <a:effectLst/>
                        </a:rPr>
                        <a:t>5248</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1.752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12.56</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148945295"/>
                  </a:ext>
                </a:extLst>
              </a:tr>
              <a:tr h="275636">
                <a:tc>
                  <a:txBody>
                    <a:bodyPr/>
                    <a:lstStyle/>
                    <a:p>
                      <a:pPr algn="ctr" fontAlgn="b"/>
                      <a:r>
                        <a:rPr lang="en-US" sz="1800" b="1" u="none" strike="noStrike" dirty="0">
                          <a:effectLst/>
                        </a:rPr>
                        <a:t>5548</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0.516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42.62</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1887611866"/>
                  </a:ext>
                </a:extLst>
              </a:tr>
              <a:tr h="275636">
                <a:tc>
                  <a:txBody>
                    <a:bodyPr/>
                    <a:lstStyle/>
                    <a:p>
                      <a:pPr algn="ctr" fontAlgn="b"/>
                      <a:r>
                        <a:rPr lang="en-US" sz="1800" b="1" u="none" strike="noStrike" dirty="0">
                          <a:effectLst/>
                        </a:rPr>
                        <a:t>6181</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0.805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27.33</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3239608421"/>
                  </a:ext>
                </a:extLst>
              </a:tr>
              <a:tr h="275636">
                <a:tc>
                  <a:txBody>
                    <a:bodyPr/>
                    <a:lstStyle/>
                    <a:p>
                      <a:pPr algn="ctr" fontAlgn="b"/>
                      <a:r>
                        <a:rPr lang="en-US" sz="1800" b="1" u="none" strike="noStrike" dirty="0">
                          <a:effectLst/>
                        </a:rPr>
                        <a:t>6217</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0.709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31.03</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3802047168"/>
                  </a:ext>
                </a:extLst>
              </a:tr>
              <a:tr h="275636">
                <a:tc>
                  <a:txBody>
                    <a:bodyPr/>
                    <a:lstStyle/>
                    <a:p>
                      <a:pPr algn="ctr" fontAlgn="b"/>
                      <a:r>
                        <a:rPr lang="en-US" sz="1800" b="1" u="none" strike="noStrike" dirty="0">
                          <a:effectLst/>
                        </a:rPr>
                        <a:t>6643</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solidFill>
                      <a:schemeClr val="tx2">
                        <a:lumMod val="75000"/>
                      </a:schemeClr>
                    </a:solidFill>
                  </a:tcPr>
                </a:tc>
                <a:tc>
                  <a:txBody>
                    <a:bodyPr/>
                    <a:lstStyle/>
                    <a:p>
                      <a:pPr algn="ctr" fontAlgn="b"/>
                      <a:r>
                        <a:rPr lang="en-US" sz="1800" u="none" strike="noStrike" dirty="0">
                          <a:effectLst/>
                        </a:rPr>
                        <a:t>1.049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20.97</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tcPr>
                </a:tc>
                <a:extLst>
                  <a:ext uri="{0D108BD9-81ED-4DB2-BD59-A6C34878D82A}">
                    <a16:rowId xmlns:a16="http://schemas.microsoft.com/office/drawing/2014/main" val="4278925078"/>
                  </a:ext>
                </a:extLst>
              </a:tr>
              <a:tr h="275636">
                <a:tc>
                  <a:txBody>
                    <a:bodyPr/>
                    <a:lstStyle/>
                    <a:p>
                      <a:pPr algn="ctr" fontAlgn="b"/>
                      <a:r>
                        <a:rPr lang="en-US" sz="1800" b="1" u="none" strike="noStrike" dirty="0">
                          <a:effectLst/>
                        </a:rPr>
                        <a:t>6764</a:t>
                      </a:r>
                      <a:endParaRPr lang="en-US" sz="1800" b="1" i="0" u="none" strike="noStrike" dirty="0">
                        <a:solidFill>
                          <a:srgbClr val="000000"/>
                        </a:solidFill>
                        <a:effectLst/>
                        <a:latin typeface="Calibri" panose="020F0502020204030204" pitchFamily="34" charset="0"/>
                      </a:endParaRPr>
                    </a:p>
                  </a:txBody>
                  <a:tcPr marL="9525" marR="9525" marT="9525" marB="0" anchor="b">
                    <a:lnL w="76200" cap="flat" cmpd="sng" algn="ctr">
                      <a:noFill/>
                      <a:prstDash val="solid"/>
                      <a:round/>
                      <a:headEnd type="none" w="med" len="med"/>
                      <a:tailEnd type="none" w="med" len="med"/>
                    </a:lnL>
                    <a:lnB w="76200" cap="flat" cmpd="sng" algn="ctr">
                      <a:noFill/>
                      <a:prstDash val="solid"/>
                      <a:round/>
                      <a:headEnd type="none" w="med" len="med"/>
                      <a:tailEnd type="none" w="med" len="med"/>
                    </a:lnB>
                    <a:solidFill>
                      <a:schemeClr val="tx2">
                        <a:lumMod val="75000"/>
                      </a:schemeClr>
                    </a:solidFill>
                  </a:tcPr>
                </a:tc>
                <a:tc>
                  <a:txBody>
                    <a:bodyPr/>
                    <a:lstStyle/>
                    <a:p>
                      <a:pPr algn="ctr" fontAlgn="b"/>
                      <a:r>
                        <a:rPr lang="en-US" sz="1800" u="none" strike="noStrike" dirty="0">
                          <a:effectLst/>
                        </a:rPr>
                        <a:t>0.701</a:t>
                      </a:r>
                      <a:endParaRPr lang="en-US" sz="1800" b="0" i="0" u="none" strike="noStrike" dirty="0">
                        <a:solidFill>
                          <a:srgbClr val="000000"/>
                        </a:solidFill>
                        <a:effectLst/>
                        <a:latin typeface="Calibri" panose="020F0502020204030204" pitchFamily="34" charset="0"/>
                      </a:endParaRPr>
                    </a:p>
                  </a:txBody>
                  <a:tcPr marL="9525" marR="9525" marT="9525" marB="0" anchor="b">
                    <a:lnB w="76200" cap="flat" cmpd="sng" algn="ctr">
                      <a:noFill/>
                      <a:prstDash val="solid"/>
                      <a:round/>
                      <a:headEnd type="none" w="med" len="med"/>
                      <a:tailEnd type="none" w="med" len="med"/>
                    </a:lnB>
                  </a:tcPr>
                </a:tc>
                <a:tc>
                  <a:txBody>
                    <a:bodyPr/>
                    <a:lstStyle/>
                    <a:p>
                      <a:pPr algn="ctr" fontAlgn="b"/>
                      <a:r>
                        <a:rPr lang="en-US" sz="1800" u="none" strike="noStrike" dirty="0">
                          <a:effectLst/>
                        </a:rPr>
                        <a:t>31.38</a:t>
                      </a:r>
                      <a:endParaRPr lang="en-US" sz="1800" b="0" i="0" u="none" strike="noStrike" dirty="0">
                        <a:solidFill>
                          <a:srgbClr val="000000"/>
                        </a:solidFill>
                        <a:effectLst/>
                        <a:latin typeface="Calibri" panose="020F0502020204030204" pitchFamily="34" charset="0"/>
                      </a:endParaRPr>
                    </a:p>
                  </a:txBody>
                  <a:tcPr marL="9525" marR="9525" marT="9525" marB="0" anchor="b">
                    <a:lnR w="76200" cap="flat" cmpd="sng" algn="ctr">
                      <a:noFill/>
                      <a:prstDash val="solid"/>
                      <a:round/>
                      <a:headEnd type="none" w="med" len="med"/>
                      <a:tailEnd type="none" w="med" len="med"/>
                    </a:lnR>
                    <a:lnB w="76200" cap="flat" cmpd="sng" algn="ctr">
                      <a:noFill/>
                      <a:prstDash val="solid"/>
                      <a:round/>
                      <a:headEnd type="none" w="med" len="med"/>
                      <a:tailEnd type="none" w="med" len="med"/>
                    </a:lnB>
                  </a:tcPr>
                </a:tc>
                <a:extLst>
                  <a:ext uri="{0D108BD9-81ED-4DB2-BD59-A6C34878D82A}">
                    <a16:rowId xmlns:a16="http://schemas.microsoft.com/office/drawing/2014/main" val="2445888031"/>
                  </a:ext>
                </a:extLst>
              </a:tr>
            </a:tbl>
          </a:graphicData>
        </a:graphic>
      </p:graphicFrame>
      <p:sp>
        <p:nvSpPr>
          <p:cNvPr id="17" name="TextBox 16">
            <a:extLst>
              <a:ext uri="{FF2B5EF4-FFF2-40B4-BE49-F238E27FC236}">
                <a16:creationId xmlns:a16="http://schemas.microsoft.com/office/drawing/2014/main" id="{80BFD495-D611-004C-9B0F-CAD139A90410}"/>
              </a:ext>
            </a:extLst>
          </p:cNvPr>
          <p:cNvSpPr txBox="1"/>
          <p:nvPr/>
        </p:nvSpPr>
        <p:spPr>
          <a:xfrm>
            <a:off x="17713079" y="26357394"/>
            <a:ext cx="7114889" cy="830997"/>
          </a:xfrm>
          <a:prstGeom prst="rect">
            <a:avLst/>
          </a:prstGeom>
          <a:noFill/>
        </p:spPr>
        <p:txBody>
          <a:bodyPr wrap="square" rtlCol="0">
            <a:spAutoFit/>
          </a:bodyPr>
          <a:lstStyle/>
          <a:p>
            <a:pPr algn="ctr"/>
            <a:r>
              <a:rPr lang="en-US" sz="2400" dirty="0"/>
              <a:t>Figure 2: The wavelength for both the Calcium k and H lines in a galaxy spectra measure in Angstroms(</a:t>
            </a:r>
            <a:r>
              <a:rPr lang="en-US" sz="2400" dirty="0" err="1"/>
              <a:t>Å</a:t>
            </a:r>
            <a:r>
              <a:rPr lang="en-US" sz="2400" dirty="0"/>
              <a:t>).</a:t>
            </a:r>
            <a:r>
              <a:rPr lang="en-US" sz="2400" baseline="30000" dirty="0"/>
              <a:t>4</a:t>
            </a:r>
          </a:p>
        </p:txBody>
      </p:sp>
      <p:pic>
        <p:nvPicPr>
          <p:cNvPr id="19" name="Picture 18">
            <a:extLst>
              <a:ext uri="{FF2B5EF4-FFF2-40B4-BE49-F238E27FC236}">
                <a16:creationId xmlns:a16="http://schemas.microsoft.com/office/drawing/2014/main" id="{085873A0-B397-3D44-BA5D-4B3F3BF81756}"/>
              </a:ext>
            </a:extLst>
          </p:cNvPr>
          <p:cNvPicPr>
            <a:picLocks noChangeAspect="1"/>
          </p:cNvPicPr>
          <p:nvPr/>
        </p:nvPicPr>
        <p:blipFill>
          <a:blip r:embed="rId10"/>
          <a:stretch>
            <a:fillRect/>
          </a:stretch>
        </p:blipFill>
        <p:spPr>
          <a:xfrm>
            <a:off x="1728835" y="658244"/>
            <a:ext cx="5298915" cy="5298915"/>
          </a:xfrm>
          <a:prstGeom prst="rect">
            <a:avLst/>
          </a:prstGeom>
        </p:spPr>
      </p:pic>
      <p:pic>
        <p:nvPicPr>
          <p:cNvPr id="20" name="Picture 19">
            <a:extLst>
              <a:ext uri="{FF2B5EF4-FFF2-40B4-BE49-F238E27FC236}">
                <a16:creationId xmlns:a16="http://schemas.microsoft.com/office/drawing/2014/main" id="{5AC93360-5AED-9241-84D2-CDA564274499}"/>
              </a:ext>
            </a:extLst>
          </p:cNvPr>
          <p:cNvPicPr>
            <a:picLocks noChangeAspect="1"/>
          </p:cNvPicPr>
          <p:nvPr/>
        </p:nvPicPr>
        <p:blipFill>
          <a:blip r:embed="rId10"/>
          <a:stretch>
            <a:fillRect/>
          </a:stretch>
        </p:blipFill>
        <p:spPr>
          <a:xfrm>
            <a:off x="44002127" y="682285"/>
            <a:ext cx="5930470" cy="5298915"/>
          </a:xfrm>
          <a:prstGeom prst="rect">
            <a:avLst/>
          </a:prstGeom>
        </p:spPr>
      </p:pic>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1CDC3351-1DCC-7646-8A0A-5009F9A77678}"/>
                  </a:ext>
                </a:extLst>
              </p:cNvPr>
              <p:cNvGraphicFramePr>
                <a:graphicFrameLocks noGrp="1"/>
              </p:cNvGraphicFramePr>
              <p:nvPr>
                <p:extLst>
                  <p:ext uri="{D42A27DB-BD31-4B8C-83A1-F6EECF244321}">
                    <p14:modId xmlns:p14="http://schemas.microsoft.com/office/powerpoint/2010/main" val="2697630826"/>
                  </p:ext>
                </p:extLst>
              </p:nvPr>
            </p:nvGraphicFramePr>
            <p:xfrm>
              <a:off x="24867682" y="22424609"/>
              <a:ext cx="10056622" cy="8659984"/>
            </p:xfrm>
            <a:graphic>
              <a:graphicData uri="http://schemas.openxmlformats.org/drawingml/2006/table">
                <a:tbl>
                  <a:tblPr>
                    <a:tableStyleId>{D7AC3CCA-C797-4891-BE02-D94E43425B78}</a:tableStyleId>
                  </a:tblPr>
                  <a:tblGrid>
                    <a:gridCol w="1104445">
                      <a:extLst>
                        <a:ext uri="{9D8B030D-6E8A-4147-A177-3AD203B41FA5}">
                          <a16:colId xmlns:a16="http://schemas.microsoft.com/office/drawing/2014/main" val="4197648334"/>
                        </a:ext>
                      </a:extLst>
                    </a:gridCol>
                    <a:gridCol w="1322493">
                      <a:extLst>
                        <a:ext uri="{9D8B030D-6E8A-4147-A177-3AD203B41FA5}">
                          <a16:colId xmlns:a16="http://schemas.microsoft.com/office/drawing/2014/main" val="4040661555"/>
                        </a:ext>
                      </a:extLst>
                    </a:gridCol>
                    <a:gridCol w="1740122">
                      <a:extLst>
                        <a:ext uri="{9D8B030D-6E8A-4147-A177-3AD203B41FA5}">
                          <a16:colId xmlns:a16="http://schemas.microsoft.com/office/drawing/2014/main" val="487610268"/>
                        </a:ext>
                      </a:extLst>
                    </a:gridCol>
                    <a:gridCol w="1276089">
                      <a:extLst>
                        <a:ext uri="{9D8B030D-6E8A-4147-A177-3AD203B41FA5}">
                          <a16:colId xmlns:a16="http://schemas.microsoft.com/office/drawing/2014/main" val="3524617836"/>
                        </a:ext>
                      </a:extLst>
                    </a:gridCol>
                    <a:gridCol w="1740122">
                      <a:extLst>
                        <a:ext uri="{9D8B030D-6E8A-4147-A177-3AD203B41FA5}">
                          <a16:colId xmlns:a16="http://schemas.microsoft.com/office/drawing/2014/main" val="3269155275"/>
                        </a:ext>
                      </a:extLst>
                    </a:gridCol>
                    <a:gridCol w="1254788">
                      <a:extLst>
                        <a:ext uri="{9D8B030D-6E8A-4147-A177-3AD203B41FA5}">
                          <a16:colId xmlns:a16="http://schemas.microsoft.com/office/drawing/2014/main" val="3200234501"/>
                        </a:ext>
                      </a:extLst>
                    </a:gridCol>
                    <a:gridCol w="1618563">
                      <a:extLst>
                        <a:ext uri="{9D8B030D-6E8A-4147-A177-3AD203B41FA5}">
                          <a16:colId xmlns:a16="http://schemas.microsoft.com/office/drawing/2014/main" val="3051430577"/>
                        </a:ext>
                      </a:extLst>
                    </a:gridCol>
                  </a:tblGrid>
                  <a:tr h="517627">
                    <a:tc>
                      <a:txBody>
                        <a:bodyPr/>
                        <a:lstStyle/>
                        <a:p>
                          <a:pPr algn="l" fontAlgn="b"/>
                          <a:endParaRPr lang="en-US" sz="1200" b="1" i="0" u="none" strike="noStrike" dirty="0">
                            <a:ln>
                              <a:noFill/>
                            </a:ln>
                            <a:solidFill>
                              <a:schemeClr val="bg1"/>
                            </a:solidFill>
                            <a:effectLst/>
                            <a:latin typeface="Calibri" panose="020F0502020204030204" pitchFamily="34" charset="0"/>
                          </a:endParaRPr>
                        </a:p>
                      </a:txBody>
                      <a:tcPr marL="9525" marR="9525" marT="9525" marB="0" anchor="b">
                        <a:lnR w="12700" cmpd="sng">
                          <a:noFill/>
                        </a:lnR>
                        <a:solidFill>
                          <a:schemeClr val="tx2">
                            <a:lumMod val="75000"/>
                          </a:schemeClr>
                        </a:solidFill>
                      </a:tcPr>
                    </a:tc>
                    <a:tc>
                      <a:txBody>
                        <a:bodyPr/>
                        <a:lstStyle/>
                        <a:p>
                          <a:pPr algn="l" fontAlgn="b"/>
                          <a:endParaRPr lang="en-US" sz="1400" b="1" i="0" u="none" strike="noStrike" dirty="0">
                            <a:ln>
                              <a:noFill/>
                            </a:ln>
                            <a:solidFill>
                              <a:schemeClr val="bg1"/>
                            </a:solidFill>
                            <a:effectLst/>
                            <a:latin typeface="Calibri" panose="020F0502020204030204" pitchFamily="34" charset="0"/>
                          </a:endParaRPr>
                        </a:p>
                      </a:txBody>
                      <a:tcPr marL="9525" marR="9525" marT="9525" marB="0" anchor="ctr">
                        <a:lnL w="12700" cmpd="sng">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ln>
                                <a:noFill/>
                              </a:ln>
                              <a:effectLst/>
                            </a:rPr>
                            <a:t>Calcium (</a:t>
                          </a:r>
                          <a:r>
                            <a:rPr lang="en-US" sz="1800" b="1" u="none" strike="noStrike" dirty="0" err="1">
                              <a:ln>
                                <a:noFill/>
                              </a:ln>
                              <a:effectLst/>
                            </a:rPr>
                            <a:t>CaII</a:t>
                          </a:r>
                          <a:r>
                            <a:rPr lang="en-US" sz="1800" b="1" u="none" strike="noStrike" dirty="0">
                              <a:ln>
                                <a:noFill/>
                              </a:ln>
                              <a:effectLst/>
                            </a:rPr>
                            <a:t>) K </a:t>
                          </a:r>
                        </a:p>
                        <a:p>
                          <a:pPr algn="ctr" fontAlgn="b"/>
                          <a14:m>
                            <m:oMath xmlns:m="http://schemas.openxmlformats.org/officeDocument/2006/math">
                              <m:r>
                                <a:rPr lang="en-US" sz="1600" b="1" i="1" u="none" strike="noStrike" smtClean="0">
                                  <a:ln>
                                    <a:noFill/>
                                  </a:ln>
                                  <a:solidFill>
                                    <a:schemeClr val="bg1"/>
                                  </a:solidFill>
                                  <a:effectLst/>
                                  <a:latin typeface="Cambria Math" panose="02040503050406030204" pitchFamily="18" charset="0"/>
                                  <a:ea typeface="Cambria Math" panose="02040503050406030204" pitchFamily="18" charset="0"/>
                                </a:rPr>
                                <m:t>𝝀</m:t>
                              </m:r>
                              <m:r>
                                <a:rPr lang="en-US" sz="1600" b="1" i="1" u="none" strike="noStrike" smtClean="0">
                                  <a:ln>
                                    <a:noFill/>
                                  </a:ln>
                                  <a:solidFill>
                                    <a:schemeClr val="bg1"/>
                                  </a:solidFill>
                                  <a:effectLst/>
                                  <a:latin typeface="Cambria Math" panose="02040503050406030204" pitchFamily="18" charset="0"/>
                                  <a:ea typeface="Cambria Math" panose="02040503050406030204" pitchFamily="18" charset="0"/>
                                </a:rPr>
                                <m:t>𝒕𝒓𝒖𝒆</m:t>
                              </m:r>
                            </m:oMath>
                          </a14:m>
                          <a:r>
                            <a:rPr lang="en-US" sz="1600" b="1" i="0" u="none" strike="noStrike" dirty="0">
                              <a:ln>
                                <a:noFill/>
                              </a:ln>
                              <a:solidFill>
                                <a:schemeClr val="bg1"/>
                              </a:solidFill>
                              <a:effectLst/>
                              <a:latin typeface="+mj-lt"/>
                            </a:rPr>
                            <a:t> (3933.7 </a:t>
                          </a:r>
                          <a:r>
                            <a:rPr lang="en-US" sz="1600" dirty="0" err="1">
                              <a:latin typeface="+mj-lt"/>
                            </a:rPr>
                            <a:t>Å</a:t>
                          </a:r>
                          <a:r>
                            <a:rPr lang="en-US" sz="1600" dirty="0">
                              <a:latin typeface="+mj-lt"/>
                            </a:rPr>
                            <a:t>)</a:t>
                          </a:r>
                          <a:endParaRPr lang="en-US" sz="1600" b="1" i="0" u="none" strike="noStrike" dirty="0">
                            <a:ln>
                              <a:noFill/>
                            </a:ln>
                            <a:solidFill>
                              <a:schemeClr val="bg1"/>
                            </a:solidFill>
                            <a:effectLst/>
                            <a:latin typeface="+mj-lt"/>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1" i="0" u="none" strike="noStrike" dirty="0">
                            <a:ln>
                              <a:noFill/>
                            </a:ln>
                            <a:solidFill>
                              <a:schemeClr val="bg1"/>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ln>
                                <a:noFill/>
                              </a:ln>
                              <a:effectLst/>
                            </a:rPr>
                            <a:t>Calcium (</a:t>
                          </a:r>
                          <a:r>
                            <a:rPr lang="en-US" sz="1800" b="1" u="none" strike="noStrike" dirty="0" err="1">
                              <a:ln>
                                <a:noFill/>
                              </a:ln>
                              <a:effectLst/>
                            </a:rPr>
                            <a:t>CaII</a:t>
                          </a:r>
                          <a:r>
                            <a:rPr lang="en-US" sz="1800" b="1" u="none" strike="noStrike" dirty="0">
                              <a:ln>
                                <a:noFill/>
                              </a:ln>
                              <a:effectLst/>
                            </a:rPr>
                            <a:t>) H</a:t>
                          </a:r>
                        </a:p>
                        <a:p>
                          <a:pPr algn="ctr" fontAlgn="b"/>
                          <a:r>
                            <a:rPr lang="en-US" sz="1600" b="1" i="0" u="none" strike="noStrike" dirty="0">
                              <a:ln>
                                <a:noFill/>
                              </a:ln>
                              <a:solidFill>
                                <a:schemeClr val="bg1"/>
                              </a:solidFill>
                              <a:effectLst/>
                              <a:latin typeface="Calibri" panose="020F0502020204030204" pitchFamily="34" charset="0"/>
                            </a:rPr>
                            <a:t>  </a:t>
                          </a:r>
                          <a14:m>
                            <m:oMath xmlns:m="http://schemas.openxmlformats.org/officeDocument/2006/math">
                              <m:r>
                                <a:rPr lang="en-US" sz="1600" b="1" i="1" u="none" strike="noStrike" smtClean="0">
                                  <a:ln>
                                    <a:noFill/>
                                  </a:ln>
                                  <a:solidFill>
                                    <a:schemeClr val="bg1"/>
                                  </a:solidFill>
                                  <a:effectLst/>
                                  <a:latin typeface="Cambria Math" panose="02040503050406030204" pitchFamily="18" charset="0"/>
                                  <a:ea typeface="Cambria Math" panose="02040503050406030204" pitchFamily="18" charset="0"/>
                                </a:rPr>
                                <m:t>𝝀</m:t>
                              </m:r>
                              <m:r>
                                <a:rPr lang="en-US" sz="1600" b="1" i="1" u="none" strike="noStrike" smtClean="0">
                                  <a:ln>
                                    <a:noFill/>
                                  </a:ln>
                                  <a:solidFill>
                                    <a:schemeClr val="bg1"/>
                                  </a:solidFill>
                                  <a:effectLst/>
                                  <a:latin typeface="Cambria Math" panose="02040503050406030204" pitchFamily="18" charset="0"/>
                                  <a:ea typeface="Cambria Math" panose="02040503050406030204" pitchFamily="18" charset="0"/>
                                </a:rPr>
                                <m:t>𝒕𝒓𝒖𝒆</m:t>
                              </m:r>
                            </m:oMath>
                          </a14:m>
                          <a:r>
                            <a:rPr lang="en-US" sz="1600" b="1" i="0" u="none" strike="noStrike" dirty="0">
                              <a:ln>
                                <a:noFill/>
                              </a:ln>
                              <a:solidFill>
                                <a:schemeClr val="bg1"/>
                              </a:solidFill>
                              <a:effectLst/>
                              <a:latin typeface="+mj-lt"/>
                            </a:rPr>
                            <a:t> (3968.5 </a:t>
                          </a:r>
                          <a:r>
                            <a:rPr lang="en-US" sz="1600" dirty="0" err="1">
                              <a:latin typeface="+mj-lt"/>
                            </a:rPr>
                            <a:t>Å</a:t>
                          </a:r>
                          <a:r>
                            <a:rPr lang="en-US" sz="1600" dirty="0">
                              <a:latin typeface="+mj-lt"/>
                            </a:rPr>
                            <a:t>)</a:t>
                          </a:r>
                          <a:endParaRPr lang="en-US" sz="1600" b="1" i="0" u="none" strike="noStrike" dirty="0">
                            <a:ln>
                              <a:noFill/>
                            </a:ln>
                            <a:solidFill>
                              <a:schemeClr val="bg1"/>
                            </a:solidFill>
                            <a:effectLst/>
                            <a:latin typeface="+mj-lt"/>
                          </a:endParaRPr>
                        </a:p>
                      </a:txBody>
                      <a:tcPr marL="9525" marR="9525" marT="9525" marB="0" anchor="ctr">
                        <a:lnL w="12700" cmpd="sng">
                          <a:noFill/>
                        </a:lnL>
                        <a:lnT w="19050" cap="flat" cmpd="sng" algn="ctr">
                          <a:solidFill>
                            <a:schemeClr val="bg1"/>
                          </a:solidFill>
                          <a:prstDash val="solid"/>
                          <a:round/>
                          <a:headEnd type="none" w="med" len="med"/>
                          <a:tailEnd type="none" w="med" len="med"/>
                        </a:lnT>
                      </a:tcPr>
                    </a:tc>
                    <a:tc>
                      <a:txBody>
                        <a:bodyPr/>
                        <a:lstStyle/>
                        <a:p>
                          <a:pPr algn="l" fontAlgn="b"/>
                          <a:endParaRPr lang="en-US" sz="1600" b="1" i="0" u="none" strike="noStrike" dirty="0">
                            <a:ln>
                              <a:noFill/>
                            </a:ln>
                            <a:solidFill>
                              <a:schemeClr val="bg1"/>
                            </a:solidFill>
                            <a:effectLst/>
                            <a:latin typeface="Calibri" panose="020F0502020204030204" pitchFamily="34" charset="0"/>
                          </a:endParaRPr>
                        </a:p>
                      </a:txBody>
                      <a:tcPr marL="9525" marR="9525" marT="9525" marB="0" anchor="ctr">
                        <a:lnR w="12700" cmpd="sng">
                          <a:noFill/>
                        </a:lnR>
                        <a:lnT w="19050" cap="flat" cmpd="sng" algn="ctr">
                          <a:solidFill>
                            <a:schemeClr val="bg1"/>
                          </a:solidFill>
                          <a:prstDash val="solid"/>
                          <a:round/>
                          <a:headEnd type="none" w="med" len="med"/>
                          <a:tailEnd type="none" w="med" len="med"/>
                        </a:lnT>
                      </a:tcPr>
                    </a:tc>
                    <a:tc>
                      <a:txBody>
                        <a:bodyPr/>
                        <a:lstStyle/>
                        <a:p>
                          <a:pPr algn="ctr" fontAlgn="b"/>
                          <a:r>
                            <a:rPr lang="en-US" sz="1800" b="1" u="none" strike="noStrike" dirty="0">
                              <a:ln>
                                <a:noFill/>
                              </a:ln>
                              <a:effectLst/>
                            </a:rPr>
                            <a:t>Hydrogen (H</a:t>
                          </a:r>
                          <a:r>
                            <a:rPr lang="el-GR" sz="1800" b="1" u="none" strike="noStrike" dirty="0">
                              <a:ln>
                                <a:noFill/>
                              </a:ln>
                              <a:effectLst/>
                            </a:rPr>
                            <a:t>α)</a:t>
                          </a:r>
                          <a:endParaRPr lang="en-US" sz="1800" b="1" u="none" strike="noStrike" dirty="0">
                            <a:ln>
                              <a:noFill/>
                            </a:ln>
                            <a:effectLst/>
                          </a:endParaRPr>
                        </a:p>
                        <a:p>
                          <a:pPr algn="ctr" fontAlgn="b"/>
                          <a14:m>
                            <m:oMath xmlns:m="http://schemas.openxmlformats.org/officeDocument/2006/math">
                              <m:r>
                                <a:rPr lang="en-US" sz="1600" b="1" i="1" u="none" strike="noStrike" smtClean="0">
                                  <a:ln>
                                    <a:noFill/>
                                  </a:ln>
                                  <a:solidFill>
                                    <a:schemeClr val="bg1"/>
                                  </a:solidFill>
                                  <a:effectLst/>
                                  <a:latin typeface="Cambria Math" panose="02040503050406030204" pitchFamily="18" charset="0"/>
                                  <a:ea typeface="Cambria Math" panose="02040503050406030204" pitchFamily="18" charset="0"/>
                                </a:rPr>
                                <m:t>𝝀</m:t>
                              </m:r>
                              <m:r>
                                <a:rPr lang="en-US" sz="1600" b="1" i="1" u="none" strike="noStrike" smtClean="0">
                                  <a:ln>
                                    <a:noFill/>
                                  </a:ln>
                                  <a:solidFill>
                                    <a:schemeClr val="bg1"/>
                                  </a:solidFill>
                                  <a:effectLst/>
                                  <a:latin typeface="Cambria Math" panose="02040503050406030204" pitchFamily="18" charset="0"/>
                                  <a:ea typeface="Cambria Math" panose="02040503050406030204" pitchFamily="18" charset="0"/>
                                </a:rPr>
                                <m:t>𝒕𝒓𝒖𝒆</m:t>
                              </m:r>
                            </m:oMath>
                          </a14:m>
                          <a:r>
                            <a:rPr lang="en-US" sz="1600" b="1" i="0" u="none" strike="noStrike" dirty="0">
                              <a:ln>
                                <a:noFill/>
                              </a:ln>
                              <a:solidFill>
                                <a:schemeClr val="bg1"/>
                              </a:solidFill>
                              <a:effectLst/>
                              <a:latin typeface="+mj-lt"/>
                            </a:rPr>
                            <a:t> (6562.8 </a:t>
                          </a:r>
                          <a:r>
                            <a:rPr lang="en-US" sz="1600" dirty="0" err="1">
                              <a:latin typeface="+mj-lt"/>
                            </a:rPr>
                            <a:t>Å</a:t>
                          </a:r>
                          <a:r>
                            <a:rPr lang="en-US" sz="1600" dirty="0">
                              <a:latin typeface="+mj-lt"/>
                            </a:rPr>
                            <a:t>)</a:t>
                          </a:r>
                          <a:endParaRPr lang="el-GR" sz="1600" b="1" i="0" u="none" strike="noStrike" dirty="0">
                            <a:ln>
                              <a:noFill/>
                            </a:ln>
                            <a:solidFill>
                              <a:schemeClr val="bg1"/>
                            </a:solidFill>
                            <a:effectLst/>
                            <a:latin typeface="+mj-lt"/>
                          </a:endParaRPr>
                        </a:p>
                      </a:txBody>
                      <a:tcPr marL="9525" marR="9525" marT="9525"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716381"/>
                      </a:ext>
                    </a:extLst>
                  </a:tr>
                  <a:tr h="395151">
                    <a:tc>
                      <a:txBody>
                        <a:bodyPr/>
                        <a:lstStyle/>
                        <a:p>
                          <a:pPr algn="ctr" fontAlgn="b"/>
                          <a:r>
                            <a:rPr lang="en-US" sz="1800" b="1" u="none" strike="noStrike" dirty="0">
                              <a:ln>
                                <a:noFill/>
                              </a:ln>
                              <a:effectLst/>
                            </a:rPr>
                            <a:t>Galaxy ID </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R w="19050" cap="flat" cmpd="sng" algn="ctr">
                          <a:solidFill>
                            <a:schemeClr val="bg1"/>
                          </a:solidFill>
                          <a:prstDash val="solid"/>
                          <a:round/>
                          <a:headEnd type="none" w="med" len="med"/>
                          <a:tailEnd type="none" w="med" len="med"/>
                        </a:lnR>
                        <a:solidFill>
                          <a:schemeClr val="tx2">
                            <a:lumMod val="75000"/>
                          </a:schemeClr>
                        </a:solidFill>
                      </a:tcPr>
                    </a:tc>
                    <a:tc>
                      <a:txBody>
                        <a:bodyPr/>
                        <a:lstStyle/>
                        <a:p>
                          <a:pPr algn="ctr" fontAlgn="b"/>
                          <a:r>
                            <a:rPr lang="en-US" sz="1800" b="1" u="none" strike="noStrike" dirty="0">
                              <a:ln>
                                <a:noFill/>
                              </a:ln>
                              <a:effectLst/>
                            </a:rPr>
                            <a:t>Measured</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b="1" u="none" strike="noStrike" dirty="0">
                              <a:ln>
                                <a:noFill/>
                              </a:ln>
                              <a:effectLst/>
                            </a:rPr>
                            <a:t>Redshift (z)</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ctr" fontAlgn="b"/>
                          <a:r>
                            <a:rPr lang="en-US" sz="1800" b="1" u="none" strike="noStrike" dirty="0">
                              <a:ln>
                                <a:noFill/>
                              </a:ln>
                              <a:effectLst/>
                            </a:rPr>
                            <a:t>Measured</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T w="19050" cap="flat" cmpd="sng" algn="ctr">
                          <a:solidFill>
                            <a:schemeClr val="bg1"/>
                          </a:solidFill>
                          <a:prstDash val="solid"/>
                          <a:round/>
                          <a:headEnd type="none" w="med" len="med"/>
                          <a:tailEnd type="none" w="med" len="med"/>
                        </a:lnT>
                      </a:tcPr>
                    </a:tc>
                    <a:tc>
                      <a:txBody>
                        <a:bodyPr/>
                        <a:lstStyle/>
                        <a:p>
                          <a:pPr algn="ctr" fontAlgn="b"/>
                          <a:r>
                            <a:rPr lang="en-US" sz="1800" b="1" u="none" strike="noStrike" dirty="0">
                              <a:ln>
                                <a:noFill/>
                              </a:ln>
                              <a:effectLst/>
                            </a:rPr>
                            <a:t>Redshift (z)</a:t>
                          </a:r>
                          <a:endParaRPr lang="en-US" sz="1800" b="1"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ln>
                                <a:noFill/>
                              </a:ln>
                              <a:effectLst/>
                            </a:rPr>
                            <a:t>Measured</a:t>
                          </a:r>
                          <a:endParaRPr lang="en-US" sz="1800" b="1"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ln>
                                <a:noFill/>
                              </a:ln>
                              <a:effectLst/>
                            </a:rPr>
                            <a:t>Redshift (z)</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95364986"/>
                      </a:ext>
                    </a:extLst>
                  </a:tr>
                  <a:tr h="349210">
                    <a:tc>
                      <a:txBody>
                        <a:bodyPr/>
                        <a:lstStyle/>
                        <a:p>
                          <a:pPr algn="ctr" fontAlgn="b"/>
                          <a:r>
                            <a:rPr lang="en-US" sz="1800" b="1" u="none" strike="noStrike" dirty="0">
                              <a:ln>
                                <a:noFill/>
                              </a:ln>
                              <a:effectLst/>
                            </a:rPr>
                            <a:t>1357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3962.9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lnT w="19050" cap="flat" cmpd="sng" algn="ctr">
                          <a:solidFill>
                            <a:schemeClr val="bg1"/>
                          </a:solidFill>
                          <a:prstDash val="solid"/>
                          <a:round/>
                          <a:headEnd type="none" w="med" len="med"/>
                          <a:tailEnd type="none" w="med" len="med"/>
                        </a:lnT>
                      </a:tcPr>
                    </a:tc>
                    <a:tc>
                      <a:txBody>
                        <a:bodyPr/>
                        <a:lstStyle/>
                        <a:p>
                          <a:pPr algn="ctr" fontAlgn="b"/>
                          <a:r>
                            <a:rPr lang="en-US" sz="1800" u="none" strike="noStrike" dirty="0">
                              <a:ln>
                                <a:noFill/>
                              </a:ln>
                              <a:effectLst/>
                            </a:rPr>
                            <a:t>0.0074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3998.6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6608.2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4044850"/>
                      </a:ext>
                    </a:extLst>
                  </a:tr>
                  <a:tr h="438319">
                    <a:tc>
                      <a:txBody>
                        <a:bodyPr/>
                        <a:lstStyle/>
                        <a:p>
                          <a:pPr algn="ctr" fontAlgn="b"/>
                          <a:r>
                            <a:rPr lang="en-US" sz="1800" b="1" u="none" strike="noStrike" dirty="0">
                              <a:ln>
                                <a:noFill/>
                              </a:ln>
                              <a:effectLst/>
                            </a:rPr>
                            <a:t>1832</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3961.4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a:t>
                          </a:r>
                          <a:endParaRPr lang="en-US" sz="1800" b="0" i="0" u="none" strike="noStrike" dirty="0">
                            <a:ln>
                              <a:noFill/>
                            </a:ln>
                            <a:solidFill>
                              <a:schemeClr val="bg1"/>
                            </a:solidFill>
                            <a:effectLst/>
                            <a:latin typeface="TimesNewRomanPSMT"/>
                          </a:endParaRPr>
                        </a:p>
                      </a:txBody>
                      <a:tcPr marL="9525" marR="9525" marT="9525" marB="0" anchor="b"/>
                    </a:tc>
                    <a:tc>
                      <a:txBody>
                        <a:bodyPr/>
                        <a:lstStyle/>
                        <a:p>
                          <a:pPr algn="ctr" fontAlgn="b"/>
                          <a:r>
                            <a:rPr lang="en-US" sz="1800" u="none" strike="noStrike" dirty="0">
                              <a:ln>
                                <a:noFill/>
                              </a:ln>
                              <a:effectLst/>
                            </a:rPr>
                            <a:t>3996.2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0054241"/>
                      </a:ext>
                    </a:extLst>
                  </a:tr>
                  <a:tr h="438319">
                    <a:tc>
                      <a:txBody>
                        <a:bodyPr/>
                        <a:lstStyle/>
                        <a:p>
                          <a:pPr algn="ctr" fontAlgn="b"/>
                          <a:r>
                            <a:rPr lang="en-US" sz="1800" b="1" u="none" strike="noStrike" dirty="0">
                              <a:ln>
                                <a:noFill/>
                              </a:ln>
                              <a:effectLst/>
                            </a:rPr>
                            <a:t>2276</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3967.6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3997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6615.2</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7209582"/>
                      </a:ext>
                    </a:extLst>
                  </a:tr>
                  <a:tr h="438319">
                    <a:tc>
                      <a:txBody>
                        <a:bodyPr/>
                        <a:lstStyle/>
                        <a:p>
                          <a:pPr algn="ctr" fontAlgn="b"/>
                          <a:r>
                            <a:rPr lang="en-US" sz="1800" b="1" u="none" strike="noStrike" dirty="0">
                              <a:ln>
                                <a:noFill/>
                              </a:ln>
                              <a:effectLst/>
                            </a:rPr>
                            <a:t>2775</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3954.4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3988.5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6592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9784112"/>
                      </a:ext>
                    </a:extLst>
                  </a:tr>
                  <a:tr h="349210">
                    <a:tc>
                      <a:txBody>
                        <a:bodyPr/>
                        <a:lstStyle/>
                        <a:p>
                          <a:pPr algn="ctr" fontAlgn="b"/>
                          <a:r>
                            <a:rPr lang="en-US" sz="1800" b="1" u="none" strike="noStrike" dirty="0">
                              <a:ln>
                                <a:noFill/>
                              </a:ln>
                              <a:effectLst/>
                            </a:rPr>
                            <a:t>2903</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3938.9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0.0011</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6574.2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9810274"/>
                      </a:ext>
                    </a:extLst>
                  </a:tr>
                  <a:tr h="438319">
                    <a:tc>
                      <a:txBody>
                        <a:bodyPr/>
                        <a:lstStyle/>
                        <a:p>
                          <a:pPr algn="ctr" fontAlgn="b"/>
                          <a:r>
                            <a:rPr lang="en-US" sz="1800" b="1" u="none" strike="noStrike" dirty="0">
                              <a:ln>
                                <a:noFill/>
                              </a:ln>
                              <a:effectLst/>
                            </a:rPr>
                            <a:t>3034</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a:ln>
                                <a:noFill/>
                              </a:ln>
                              <a:effectLst/>
                            </a:rPr>
                            <a:t>3937.4</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0.0009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6564.1</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0.0002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9405188"/>
                      </a:ext>
                    </a:extLst>
                  </a:tr>
                  <a:tr h="349210">
                    <a:tc>
                      <a:txBody>
                        <a:bodyPr/>
                        <a:lstStyle/>
                        <a:p>
                          <a:pPr algn="ctr" fontAlgn="b"/>
                          <a:r>
                            <a:rPr lang="en-US" sz="1800" b="1" u="none" strike="noStrike" dirty="0">
                              <a:ln>
                                <a:noFill/>
                              </a:ln>
                              <a:effectLst/>
                            </a:rPr>
                            <a:t>3147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3969.1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4002.4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6621.4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4167749"/>
                      </a:ext>
                    </a:extLst>
                  </a:tr>
                  <a:tr h="422885">
                    <a:tc>
                      <a:txBody>
                        <a:bodyPr/>
                        <a:lstStyle/>
                        <a:p>
                          <a:pPr algn="ctr" fontAlgn="b"/>
                          <a:r>
                            <a:rPr lang="en-US" sz="1800" b="1" u="none" strike="noStrike" dirty="0">
                              <a:ln>
                                <a:noFill/>
                              </a:ln>
                              <a:effectLst/>
                            </a:rPr>
                            <a:t>3227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3949.8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3985.4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6607.5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2814330"/>
                      </a:ext>
                    </a:extLst>
                  </a:tr>
                  <a:tr h="438319">
                    <a:tc>
                      <a:txBody>
                        <a:bodyPr/>
                        <a:lstStyle/>
                        <a:p>
                          <a:pPr algn="ctr" fontAlgn="b"/>
                          <a:r>
                            <a:rPr lang="en-US" sz="1800" b="1" u="none" strike="noStrike" dirty="0">
                              <a:ln>
                                <a:noFill/>
                              </a:ln>
                              <a:effectLst/>
                            </a:rPr>
                            <a:t>3368</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3981.5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0.0067</a:t>
                          </a:r>
                          <a:endParaRPr lang="en-US" sz="1800" b="0" i="0" u="none" strike="noStrike">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219663"/>
                      </a:ext>
                    </a:extLst>
                  </a:tr>
                  <a:tr h="349210">
                    <a:tc>
                      <a:txBody>
                        <a:bodyPr/>
                        <a:lstStyle/>
                        <a:p>
                          <a:pPr algn="ctr" fontAlgn="b"/>
                          <a:r>
                            <a:rPr lang="en-US" sz="1800" b="1" u="none" strike="noStrike" dirty="0">
                              <a:ln>
                                <a:noFill/>
                              </a:ln>
                              <a:effectLst/>
                            </a:rPr>
                            <a:t>3623</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3941.2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3977.6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2411405"/>
                      </a:ext>
                    </a:extLst>
                  </a:tr>
                  <a:tr h="438319">
                    <a:tc>
                      <a:txBody>
                        <a:bodyPr/>
                        <a:lstStyle/>
                        <a:p>
                          <a:pPr algn="ctr" fontAlgn="b"/>
                          <a:r>
                            <a:rPr lang="en-US" sz="1800" b="1" u="none" strike="noStrike" dirty="0">
                              <a:ln>
                                <a:noFill/>
                              </a:ln>
                              <a:effectLst/>
                            </a:rPr>
                            <a:t>3627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3979.2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6578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19017"/>
                      </a:ext>
                    </a:extLst>
                  </a:tr>
                  <a:tr h="438319">
                    <a:tc>
                      <a:txBody>
                        <a:bodyPr/>
                        <a:lstStyle/>
                        <a:p>
                          <a:pPr algn="ctr" fontAlgn="b"/>
                          <a:r>
                            <a:rPr lang="en-US" sz="1800" b="1" u="none" strike="noStrike" dirty="0">
                              <a:ln>
                                <a:noFill/>
                              </a:ln>
                              <a:effectLst/>
                            </a:rPr>
                            <a:t>4775</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3959.1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3990</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6595.8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7412263"/>
                      </a:ext>
                    </a:extLst>
                  </a:tr>
                  <a:tr h="438319">
                    <a:tc>
                      <a:txBody>
                        <a:bodyPr/>
                        <a:lstStyle/>
                        <a:p>
                          <a:pPr algn="ctr" fontAlgn="b"/>
                          <a:r>
                            <a:rPr lang="en-US" sz="1800" b="1" u="none" strike="noStrike" dirty="0">
                              <a:ln>
                                <a:noFill/>
                              </a:ln>
                              <a:effectLst/>
                            </a:rPr>
                            <a:t>5248</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3947.4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3983.1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6586.6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435089"/>
                      </a:ext>
                    </a:extLst>
                  </a:tr>
                  <a:tr h="438319">
                    <a:tc>
                      <a:txBody>
                        <a:bodyPr/>
                        <a:lstStyle/>
                        <a:p>
                          <a:pPr algn="ctr" fontAlgn="b"/>
                          <a:r>
                            <a:rPr lang="en-US" sz="1800" b="1" u="none" strike="noStrike" dirty="0">
                              <a:ln>
                                <a:noFill/>
                              </a:ln>
                              <a:effectLst/>
                            </a:rPr>
                            <a:t>5548</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4003.2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6674.9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0.017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6335380"/>
                      </a:ext>
                    </a:extLst>
                  </a:tr>
                  <a:tr h="438319">
                    <a:tc>
                      <a:txBody>
                        <a:bodyPr/>
                        <a:lstStyle/>
                        <a:p>
                          <a:pPr algn="ctr" fontAlgn="b"/>
                          <a:r>
                            <a:rPr lang="en-US" sz="1800" b="1" u="none" strike="noStrike" dirty="0">
                              <a:ln>
                                <a:noFill/>
                              </a:ln>
                              <a:effectLst/>
                            </a:rPr>
                            <a:t>6181</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3966.8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4004.8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0.0091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6609.8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6435632"/>
                      </a:ext>
                    </a:extLst>
                  </a:tr>
                  <a:tr h="438319">
                    <a:tc>
                      <a:txBody>
                        <a:bodyPr/>
                        <a:lstStyle/>
                        <a:p>
                          <a:pPr algn="ctr" fontAlgn="b"/>
                          <a:r>
                            <a:rPr lang="en-US" sz="1800" b="1" u="none" strike="noStrike" dirty="0">
                              <a:ln>
                                <a:noFill/>
                              </a:ln>
                              <a:effectLst/>
                            </a:rPr>
                            <a:t>6217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3950.5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3986.2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6589.6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2529675"/>
                      </a:ext>
                    </a:extLst>
                  </a:tr>
                  <a:tr h="534371">
                    <a:tc>
                      <a:txBody>
                        <a:bodyPr/>
                        <a:lstStyle/>
                        <a:p>
                          <a:pPr algn="ctr" fontAlgn="b"/>
                          <a:r>
                            <a:rPr lang="en-US" sz="1800" b="1" u="none" strike="noStrike" dirty="0">
                              <a:ln>
                                <a:noFill/>
                              </a:ln>
                              <a:effectLst/>
                            </a:rPr>
                            <a:t>6643</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a:ln>
                                <a:noFill/>
                              </a:ln>
                              <a:effectLst/>
                            </a:rPr>
                            <a:t>3952.9</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3986.2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6594.3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309792"/>
                      </a:ext>
                    </a:extLst>
                  </a:tr>
                  <a:tr h="561543">
                    <a:tc>
                      <a:txBody>
                        <a:bodyPr/>
                        <a:lstStyle/>
                        <a:p>
                          <a:pPr algn="ctr" fontAlgn="b"/>
                          <a:r>
                            <a:rPr lang="en-US" sz="1800" b="1" u="none" strike="noStrike" dirty="0">
                              <a:ln>
                                <a:noFill/>
                              </a:ln>
                              <a:effectLst/>
                            </a:rPr>
                            <a:t>6764</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3964.5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4009.4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6609.8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1991985"/>
                      </a:ext>
                    </a:extLst>
                  </a:tr>
                </a:tbl>
              </a:graphicData>
            </a:graphic>
          </p:graphicFrame>
        </mc:Choice>
        <mc:Fallback xmlns="">
          <p:graphicFrame>
            <p:nvGraphicFramePr>
              <p:cNvPr id="21" name="Table 20">
                <a:extLst>
                  <a:ext uri="{FF2B5EF4-FFF2-40B4-BE49-F238E27FC236}">
                    <a16:creationId xmlns:a16="http://schemas.microsoft.com/office/drawing/2014/main" id="{1CDC3351-1DCC-7646-8A0A-5009F9A77678}"/>
                  </a:ext>
                </a:extLst>
              </p:cNvPr>
              <p:cNvGraphicFramePr>
                <a:graphicFrameLocks noGrp="1"/>
              </p:cNvGraphicFramePr>
              <p:nvPr>
                <p:extLst>
                  <p:ext uri="{D42A27DB-BD31-4B8C-83A1-F6EECF244321}">
                    <p14:modId xmlns:p14="http://schemas.microsoft.com/office/powerpoint/2010/main" val="2697630826"/>
                  </p:ext>
                </p:extLst>
              </p:nvPr>
            </p:nvGraphicFramePr>
            <p:xfrm>
              <a:off x="24867682" y="22424609"/>
              <a:ext cx="10056622" cy="8659984"/>
            </p:xfrm>
            <a:graphic>
              <a:graphicData uri="http://schemas.openxmlformats.org/drawingml/2006/table">
                <a:tbl>
                  <a:tblPr>
                    <a:tableStyleId>{D7AC3CCA-C797-4891-BE02-D94E43425B78}</a:tableStyleId>
                  </a:tblPr>
                  <a:tblGrid>
                    <a:gridCol w="1104445">
                      <a:extLst>
                        <a:ext uri="{9D8B030D-6E8A-4147-A177-3AD203B41FA5}">
                          <a16:colId xmlns:a16="http://schemas.microsoft.com/office/drawing/2014/main" val="4197648334"/>
                        </a:ext>
                      </a:extLst>
                    </a:gridCol>
                    <a:gridCol w="1322493">
                      <a:extLst>
                        <a:ext uri="{9D8B030D-6E8A-4147-A177-3AD203B41FA5}">
                          <a16:colId xmlns:a16="http://schemas.microsoft.com/office/drawing/2014/main" val="4040661555"/>
                        </a:ext>
                      </a:extLst>
                    </a:gridCol>
                    <a:gridCol w="1740122">
                      <a:extLst>
                        <a:ext uri="{9D8B030D-6E8A-4147-A177-3AD203B41FA5}">
                          <a16:colId xmlns:a16="http://schemas.microsoft.com/office/drawing/2014/main" val="487610268"/>
                        </a:ext>
                      </a:extLst>
                    </a:gridCol>
                    <a:gridCol w="1276089">
                      <a:extLst>
                        <a:ext uri="{9D8B030D-6E8A-4147-A177-3AD203B41FA5}">
                          <a16:colId xmlns:a16="http://schemas.microsoft.com/office/drawing/2014/main" val="3524617836"/>
                        </a:ext>
                      </a:extLst>
                    </a:gridCol>
                    <a:gridCol w="1740122">
                      <a:extLst>
                        <a:ext uri="{9D8B030D-6E8A-4147-A177-3AD203B41FA5}">
                          <a16:colId xmlns:a16="http://schemas.microsoft.com/office/drawing/2014/main" val="3269155275"/>
                        </a:ext>
                      </a:extLst>
                    </a:gridCol>
                    <a:gridCol w="1254788">
                      <a:extLst>
                        <a:ext uri="{9D8B030D-6E8A-4147-A177-3AD203B41FA5}">
                          <a16:colId xmlns:a16="http://schemas.microsoft.com/office/drawing/2014/main" val="3200234501"/>
                        </a:ext>
                      </a:extLst>
                    </a:gridCol>
                    <a:gridCol w="1618563">
                      <a:extLst>
                        <a:ext uri="{9D8B030D-6E8A-4147-A177-3AD203B41FA5}">
                          <a16:colId xmlns:a16="http://schemas.microsoft.com/office/drawing/2014/main" val="3051430577"/>
                        </a:ext>
                      </a:extLst>
                    </a:gridCol>
                  </a:tblGrid>
                  <a:tr h="527685">
                    <a:tc>
                      <a:txBody>
                        <a:bodyPr/>
                        <a:lstStyle/>
                        <a:p>
                          <a:pPr algn="l" fontAlgn="b"/>
                          <a:endParaRPr lang="en-US" sz="1200" b="1" i="0" u="none" strike="noStrike" dirty="0">
                            <a:ln>
                              <a:noFill/>
                            </a:ln>
                            <a:solidFill>
                              <a:schemeClr val="bg1"/>
                            </a:solidFill>
                            <a:effectLst/>
                            <a:latin typeface="Calibri" panose="020F0502020204030204" pitchFamily="34" charset="0"/>
                          </a:endParaRPr>
                        </a:p>
                      </a:txBody>
                      <a:tcPr marL="9525" marR="9525" marT="9525" marB="0" anchor="b">
                        <a:lnR w="12700" cmpd="sng">
                          <a:noFill/>
                        </a:lnR>
                        <a:solidFill>
                          <a:schemeClr val="tx2">
                            <a:lumMod val="75000"/>
                          </a:schemeClr>
                        </a:solidFill>
                      </a:tcPr>
                    </a:tc>
                    <a:tc>
                      <a:txBody>
                        <a:bodyPr/>
                        <a:lstStyle/>
                        <a:p>
                          <a:pPr algn="l" fontAlgn="b"/>
                          <a:endParaRPr lang="en-US" sz="1400" b="1" i="0" u="none" strike="noStrike" dirty="0">
                            <a:ln>
                              <a:noFill/>
                            </a:ln>
                            <a:solidFill>
                              <a:schemeClr val="bg1"/>
                            </a:solidFill>
                            <a:effectLst/>
                            <a:latin typeface="Calibri" panose="020F0502020204030204" pitchFamily="34" charset="0"/>
                          </a:endParaRPr>
                        </a:p>
                      </a:txBody>
                      <a:tcPr marL="9525" marR="9525" marT="9525" marB="0" anchor="ctr">
                        <a:lnL w="12700" cmpd="sng">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1"/>
                          <a:stretch>
                            <a:fillRect l="-140146" t="-11905" r="-339416" b="-1550000"/>
                          </a:stretch>
                        </a:blipFill>
                      </a:tcPr>
                    </a:tc>
                    <a:tc>
                      <a:txBody>
                        <a:bodyPr/>
                        <a:lstStyle/>
                        <a:p>
                          <a:pPr algn="l" fontAlgn="b"/>
                          <a:endParaRPr lang="en-US" sz="1200" b="1" i="0" u="none" strike="noStrike" dirty="0">
                            <a:ln>
                              <a:noFill/>
                            </a:ln>
                            <a:solidFill>
                              <a:schemeClr val="bg1"/>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525" marR="9525" marT="9525" marB="0" anchor="ctr">
                        <a:lnL w="12700" cmpd="sng">
                          <a:noFill/>
                        </a:lnL>
                        <a:lnT w="19050" cap="flat" cmpd="sng" algn="ctr">
                          <a:solidFill>
                            <a:schemeClr val="bg1"/>
                          </a:solidFill>
                          <a:prstDash val="solid"/>
                          <a:round/>
                          <a:headEnd type="none" w="med" len="med"/>
                          <a:tailEnd type="none" w="med" len="med"/>
                        </a:lnT>
                        <a:blipFill>
                          <a:blip r:embed="rId11"/>
                          <a:stretch>
                            <a:fillRect l="-313869" t="-11905" r="-165693" b="-1550000"/>
                          </a:stretch>
                        </a:blipFill>
                      </a:tcPr>
                    </a:tc>
                    <a:tc>
                      <a:txBody>
                        <a:bodyPr/>
                        <a:lstStyle/>
                        <a:p>
                          <a:pPr algn="l" fontAlgn="b"/>
                          <a:endParaRPr lang="en-US" sz="1600" b="1" i="0" u="none" strike="noStrike" dirty="0">
                            <a:ln>
                              <a:noFill/>
                            </a:ln>
                            <a:solidFill>
                              <a:schemeClr val="bg1"/>
                            </a:solidFill>
                            <a:effectLst/>
                            <a:latin typeface="Calibri" panose="020F0502020204030204" pitchFamily="34" charset="0"/>
                          </a:endParaRPr>
                        </a:p>
                      </a:txBody>
                      <a:tcPr marL="9525" marR="9525" marT="9525" marB="0" anchor="ctr">
                        <a:lnR w="12700" cmpd="sng">
                          <a:noFill/>
                        </a:lnR>
                        <a:lnT w="19050" cap="flat" cmpd="sng" algn="ctr">
                          <a:solidFill>
                            <a:schemeClr val="bg1"/>
                          </a:solidFill>
                          <a:prstDash val="solid"/>
                          <a:round/>
                          <a:headEnd type="none" w="med" len="med"/>
                          <a:tailEnd type="none" w="med" len="med"/>
                        </a:lnT>
                      </a:tcPr>
                    </a:tc>
                    <a:tc>
                      <a:txBody>
                        <a:bodyPr/>
                        <a:lstStyle/>
                        <a:p>
                          <a:endParaRPr lang="en-US"/>
                        </a:p>
                      </a:txBody>
                      <a:tcPr marL="9525" marR="9525" marT="9525"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11"/>
                          <a:stretch>
                            <a:fillRect l="-524409" t="-11905" r="-787" b="-1550000"/>
                          </a:stretch>
                        </a:blipFill>
                      </a:tcPr>
                    </a:tc>
                    <a:extLst>
                      <a:ext uri="{0D108BD9-81ED-4DB2-BD59-A6C34878D82A}">
                        <a16:rowId xmlns:a16="http://schemas.microsoft.com/office/drawing/2014/main" val="349716381"/>
                      </a:ext>
                    </a:extLst>
                  </a:tr>
                  <a:tr h="395151">
                    <a:tc>
                      <a:txBody>
                        <a:bodyPr/>
                        <a:lstStyle/>
                        <a:p>
                          <a:pPr algn="ctr" fontAlgn="b"/>
                          <a:r>
                            <a:rPr lang="en-US" sz="1800" b="1" u="none" strike="noStrike" dirty="0">
                              <a:ln>
                                <a:noFill/>
                              </a:ln>
                              <a:effectLst/>
                            </a:rPr>
                            <a:t>Galaxy ID </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R w="19050" cap="flat" cmpd="sng" algn="ctr">
                          <a:solidFill>
                            <a:schemeClr val="bg1"/>
                          </a:solidFill>
                          <a:prstDash val="solid"/>
                          <a:round/>
                          <a:headEnd type="none" w="med" len="med"/>
                          <a:tailEnd type="none" w="med" len="med"/>
                        </a:lnR>
                        <a:solidFill>
                          <a:schemeClr val="tx2">
                            <a:lumMod val="75000"/>
                          </a:schemeClr>
                        </a:solidFill>
                      </a:tcPr>
                    </a:tc>
                    <a:tc>
                      <a:txBody>
                        <a:bodyPr/>
                        <a:lstStyle/>
                        <a:p>
                          <a:pPr algn="ctr" fontAlgn="b"/>
                          <a:r>
                            <a:rPr lang="en-US" sz="1800" b="1" u="none" strike="noStrike" dirty="0">
                              <a:ln>
                                <a:noFill/>
                              </a:ln>
                              <a:effectLst/>
                            </a:rPr>
                            <a:t>Measured</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b="1" u="none" strike="noStrike" dirty="0">
                              <a:ln>
                                <a:noFill/>
                              </a:ln>
                              <a:effectLst/>
                            </a:rPr>
                            <a:t>Redshift (z)</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ctr" fontAlgn="b"/>
                          <a:r>
                            <a:rPr lang="en-US" sz="1800" b="1" u="none" strike="noStrike" dirty="0">
                              <a:ln>
                                <a:noFill/>
                              </a:ln>
                              <a:effectLst/>
                            </a:rPr>
                            <a:t>Measured</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T w="19050" cap="flat" cmpd="sng" algn="ctr">
                          <a:solidFill>
                            <a:schemeClr val="bg1"/>
                          </a:solidFill>
                          <a:prstDash val="solid"/>
                          <a:round/>
                          <a:headEnd type="none" w="med" len="med"/>
                          <a:tailEnd type="none" w="med" len="med"/>
                        </a:lnT>
                      </a:tcPr>
                    </a:tc>
                    <a:tc>
                      <a:txBody>
                        <a:bodyPr/>
                        <a:lstStyle/>
                        <a:p>
                          <a:pPr algn="ctr" fontAlgn="b"/>
                          <a:r>
                            <a:rPr lang="en-US" sz="1800" b="1" u="none" strike="noStrike" dirty="0">
                              <a:ln>
                                <a:noFill/>
                              </a:ln>
                              <a:effectLst/>
                            </a:rPr>
                            <a:t>Redshift (z)</a:t>
                          </a:r>
                          <a:endParaRPr lang="en-US" sz="1800" b="1"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ln>
                                <a:noFill/>
                              </a:ln>
                              <a:effectLst/>
                            </a:rPr>
                            <a:t>Measured</a:t>
                          </a:r>
                          <a:endParaRPr lang="en-US" sz="1800" b="1"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ln>
                                <a:noFill/>
                              </a:ln>
                              <a:effectLst/>
                            </a:rPr>
                            <a:t>Redshift (z)</a:t>
                          </a:r>
                          <a:endParaRPr lang="en-US" sz="1800" b="1" i="0" u="none" strike="noStrike" dirty="0">
                            <a:ln>
                              <a:noFill/>
                            </a:ln>
                            <a:solidFill>
                              <a:schemeClr val="bg1"/>
                            </a:solidFill>
                            <a:effectLst/>
                            <a:latin typeface="Calibri" panose="020F0502020204030204" pitchFamily="34" charset="0"/>
                          </a:endParaRPr>
                        </a:p>
                      </a:txBody>
                      <a:tcPr marL="9525" marR="9525" marT="9525" marB="0" anchor="b">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95364986"/>
                      </a:ext>
                    </a:extLst>
                  </a:tr>
                  <a:tr h="349210">
                    <a:tc>
                      <a:txBody>
                        <a:bodyPr/>
                        <a:lstStyle/>
                        <a:p>
                          <a:pPr algn="ctr" fontAlgn="b"/>
                          <a:r>
                            <a:rPr lang="en-US" sz="1800" b="1" u="none" strike="noStrike" dirty="0">
                              <a:ln>
                                <a:noFill/>
                              </a:ln>
                              <a:effectLst/>
                            </a:rPr>
                            <a:t>1357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3962.9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lnT w="19050" cap="flat" cmpd="sng" algn="ctr">
                          <a:solidFill>
                            <a:schemeClr val="bg1"/>
                          </a:solidFill>
                          <a:prstDash val="solid"/>
                          <a:round/>
                          <a:headEnd type="none" w="med" len="med"/>
                          <a:tailEnd type="none" w="med" len="med"/>
                        </a:lnT>
                      </a:tcPr>
                    </a:tc>
                    <a:tc>
                      <a:txBody>
                        <a:bodyPr/>
                        <a:lstStyle/>
                        <a:p>
                          <a:pPr algn="ctr" fontAlgn="b"/>
                          <a:r>
                            <a:rPr lang="en-US" sz="1800" u="none" strike="noStrike" dirty="0">
                              <a:ln>
                                <a:noFill/>
                              </a:ln>
                              <a:effectLst/>
                            </a:rPr>
                            <a:t>0.0074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3998.6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6608.2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4044850"/>
                      </a:ext>
                    </a:extLst>
                  </a:tr>
                  <a:tr h="438319">
                    <a:tc>
                      <a:txBody>
                        <a:bodyPr/>
                        <a:lstStyle/>
                        <a:p>
                          <a:pPr algn="ctr" fontAlgn="b"/>
                          <a:r>
                            <a:rPr lang="en-US" sz="1800" b="1" u="none" strike="noStrike" dirty="0">
                              <a:ln>
                                <a:noFill/>
                              </a:ln>
                              <a:effectLst/>
                            </a:rPr>
                            <a:t>1832</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3961.4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a:t>
                          </a:r>
                          <a:endParaRPr lang="en-US" sz="1800" b="0" i="0" u="none" strike="noStrike" dirty="0">
                            <a:ln>
                              <a:noFill/>
                            </a:ln>
                            <a:solidFill>
                              <a:schemeClr val="bg1"/>
                            </a:solidFill>
                            <a:effectLst/>
                            <a:latin typeface="TimesNewRomanPSMT"/>
                          </a:endParaRPr>
                        </a:p>
                      </a:txBody>
                      <a:tcPr marL="9525" marR="9525" marT="9525" marB="0" anchor="b"/>
                    </a:tc>
                    <a:tc>
                      <a:txBody>
                        <a:bodyPr/>
                        <a:lstStyle/>
                        <a:p>
                          <a:pPr algn="ctr" fontAlgn="b"/>
                          <a:r>
                            <a:rPr lang="en-US" sz="1800" u="none" strike="noStrike" dirty="0">
                              <a:ln>
                                <a:noFill/>
                              </a:ln>
                              <a:effectLst/>
                            </a:rPr>
                            <a:t>3996.2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0054241"/>
                      </a:ext>
                    </a:extLst>
                  </a:tr>
                  <a:tr h="438319">
                    <a:tc>
                      <a:txBody>
                        <a:bodyPr/>
                        <a:lstStyle/>
                        <a:p>
                          <a:pPr algn="ctr" fontAlgn="b"/>
                          <a:r>
                            <a:rPr lang="en-US" sz="1800" b="1" u="none" strike="noStrike" dirty="0">
                              <a:ln>
                                <a:noFill/>
                              </a:ln>
                              <a:effectLst/>
                            </a:rPr>
                            <a:t>2276</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3967.6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3997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6615.2</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7209582"/>
                      </a:ext>
                    </a:extLst>
                  </a:tr>
                  <a:tr h="438319">
                    <a:tc>
                      <a:txBody>
                        <a:bodyPr/>
                        <a:lstStyle/>
                        <a:p>
                          <a:pPr algn="ctr" fontAlgn="b"/>
                          <a:r>
                            <a:rPr lang="en-US" sz="1800" b="1" u="none" strike="noStrike" dirty="0">
                              <a:ln>
                                <a:noFill/>
                              </a:ln>
                              <a:effectLst/>
                            </a:rPr>
                            <a:t>2775</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3954.4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3988.5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6592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9784112"/>
                      </a:ext>
                    </a:extLst>
                  </a:tr>
                  <a:tr h="349210">
                    <a:tc>
                      <a:txBody>
                        <a:bodyPr/>
                        <a:lstStyle/>
                        <a:p>
                          <a:pPr algn="ctr" fontAlgn="b"/>
                          <a:r>
                            <a:rPr lang="en-US" sz="1800" b="1" u="none" strike="noStrike" dirty="0">
                              <a:ln>
                                <a:noFill/>
                              </a:ln>
                              <a:effectLst/>
                            </a:rPr>
                            <a:t>2903</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3938.9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0.0011</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6574.2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9810274"/>
                      </a:ext>
                    </a:extLst>
                  </a:tr>
                  <a:tr h="438319">
                    <a:tc>
                      <a:txBody>
                        <a:bodyPr/>
                        <a:lstStyle/>
                        <a:p>
                          <a:pPr algn="ctr" fontAlgn="b"/>
                          <a:r>
                            <a:rPr lang="en-US" sz="1800" b="1" u="none" strike="noStrike" dirty="0">
                              <a:ln>
                                <a:noFill/>
                              </a:ln>
                              <a:effectLst/>
                            </a:rPr>
                            <a:t>3034</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a:ln>
                                <a:noFill/>
                              </a:ln>
                              <a:effectLst/>
                            </a:rPr>
                            <a:t>3937.4</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0.0009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6564.1</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0.0002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9405188"/>
                      </a:ext>
                    </a:extLst>
                  </a:tr>
                  <a:tr h="349210">
                    <a:tc>
                      <a:txBody>
                        <a:bodyPr/>
                        <a:lstStyle/>
                        <a:p>
                          <a:pPr algn="ctr" fontAlgn="b"/>
                          <a:r>
                            <a:rPr lang="en-US" sz="1800" b="1" u="none" strike="noStrike" dirty="0">
                              <a:ln>
                                <a:noFill/>
                              </a:ln>
                              <a:effectLst/>
                            </a:rPr>
                            <a:t>3147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3969.1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4002.4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6621.4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4167749"/>
                      </a:ext>
                    </a:extLst>
                  </a:tr>
                  <a:tr h="422885">
                    <a:tc>
                      <a:txBody>
                        <a:bodyPr/>
                        <a:lstStyle/>
                        <a:p>
                          <a:pPr algn="ctr" fontAlgn="b"/>
                          <a:r>
                            <a:rPr lang="en-US" sz="1800" b="1" u="none" strike="noStrike" dirty="0">
                              <a:ln>
                                <a:noFill/>
                              </a:ln>
                              <a:effectLst/>
                            </a:rPr>
                            <a:t>3227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3949.8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3985.4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6607.5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2814330"/>
                      </a:ext>
                    </a:extLst>
                  </a:tr>
                  <a:tr h="438319">
                    <a:tc>
                      <a:txBody>
                        <a:bodyPr/>
                        <a:lstStyle/>
                        <a:p>
                          <a:pPr algn="ctr" fontAlgn="b"/>
                          <a:r>
                            <a:rPr lang="en-US" sz="1800" b="1" u="none" strike="noStrike" dirty="0">
                              <a:ln>
                                <a:noFill/>
                              </a:ln>
                              <a:effectLst/>
                            </a:rPr>
                            <a:t>3368</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3981.5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6606.7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a:ln>
                                <a:noFill/>
                              </a:ln>
                              <a:effectLst/>
                            </a:rPr>
                            <a:t>0.0067</a:t>
                          </a:r>
                          <a:endParaRPr lang="en-US" sz="1800" b="0" i="0" u="none" strike="noStrike">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219663"/>
                      </a:ext>
                    </a:extLst>
                  </a:tr>
                  <a:tr h="349210">
                    <a:tc>
                      <a:txBody>
                        <a:bodyPr/>
                        <a:lstStyle/>
                        <a:p>
                          <a:pPr algn="ctr" fontAlgn="b"/>
                          <a:r>
                            <a:rPr lang="en-US" sz="1800" b="1" u="none" strike="noStrike" dirty="0">
                              <a:ln>
                                <a:noFill/>
                              </a:ln>
                              <a:effectLst/>
                            </a:rPr>
                            <a:t>3623</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3941.2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0.0019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3977.6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2411405"/>
                      </a:ext>
                    </a:extLst>
                  </a:tr>
                  <a:tr h="438319">
                    <a:tc>
                      <a:txBody>
                        <a:bodyPr/>
                        <a:lstStyle/>
                        <a:p>
                          <a:pPr algn="ctr" fontAlgn="b"/>
                          <a:r>
                            <a:rPr lang="en-US" sz="1800" b="1" u="none" strike="noStrike" dirty="0">
                              <a:ln>
                                <a:noFill/>
                              </a:ln>
                              <a:effectLst/>
                            </a:rPr>
                            <a:t>3627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3979.2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6578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0.0023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19017"/>
                      </a:ext>
                    </a:extLst>
                  </a:tr>
                  <a:tr h="438319">
                    <a:tc>
                      <a:txBody>
                        <a:bodyPr/>
                        <a:lstStyle/>
                        <a:p>
                          <a:pPr algn="ctr" fontAlgn="b"/>
                          <a:r>
                            <a:rPr lang="en-US" sz="1800" b="1" u="none" strike="noStrike" dirty="0">
                              <a:ln>
                                <a:noFill/>
                              </a:ln>
                              <a:effectLst/>
                            </a:rPr>
                            <a:t>4775</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3959.1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0.0065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3990</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6595.8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7412263"/>
                      </a:ext>
                    </a:extLst>
                  </a:tr>
                  <a:tr h="438319">
                    <a:tc>
                      <a:txBody>
                        <a:bodyPr/>
                        <a:lstStyle/>
                        <a:p>
                          <a:pPr algn="ctr" fontAlgn="b"/>
                          <a:r>
                            <a:rPr lang="en-US" sz="1800" b="1" u="none" strike="noStrike" dirty="0">
                              <a:ln>
                                <a:noFill/>
                              </a:ln>
                              <a:effectLst/>
                            </a:rPr>
                            <a:t>5248</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3947.4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3983.1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6586.6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435089"/>
                      </a:ext>
                    </a:extLst>
                  </a:tr>
                  <a:tr h="438319">
                    <a:tc>
                      <a:txBody>
                        <a:bodyPr/>
                        <a:lstStyle/>
                        <a:p>
                          <a:pPr algn="ctr" fontAlgn="b"/>
                          <a:r>
                            <a:rPr lang="en-US" sz="1800" b="1" u="none" strike="noStrike" dirty="0">
                              <a:ln>
                                <a:noFill/>
                              </a:ln>
                              <a:effectLst/>
                            </a:rPr>
                            <a:t>5548</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3949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0.0039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4003.2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6674.9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0.017</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6335380"/>
                      </a:ext>
                    </a:extLst>
                  </a:tr>
                  <a:tr h="438319">
                    <a:tc>
                      <a:txBody>
                        <a:bodyPr/>
                        <a:lstStyle/>
                        <a:p>
                          <a:pPr algn="ctr" fontAlgn="b"/>
                          <a:r>
                            <a:rPr lang="en-US" sz="1800" b="1" u="none" strike="noStrike" dirty="0">
                              <a:ln>
                                <a:noFill/>
                              </a:ln>
                              <a:effectLst/>
                            </a:rPr>
                            <a:t>6181</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3966.8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0.0084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4004.8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0.0091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6609.8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6435632"/>
                      </a:ext>
                    </a:extLst>
                  </a:tr>
                  <a:tr h="438319">
                    <a:tc>
                      <a:txBody>
                        <a:bodyPr/>
                        <a:lstStyle/>
                        <a:p>
                          <a:pPr algn="ctr" fontAlgn="b"/>
                          <a:r>
                            <a:rPr lang="en-US" sz="1800" b="1" u="none" strike="noStrike" dirty="0">
                              <a:ln>
                                <a:noFill/>
                              </a:ln>
                              <a:effectLst/>
                            </a:rPr>
                            <a:t>6217</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3950.5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3986.2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6589.6</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2529675"/>
                      </a:ext>
                    </a:extLst>
                  </a:tr>
                  <a:tr h="534371">
                    <a:tc>
                      <a:txBody>
                        <a:bodyPr/>
                        <a:lstStyle/>
                        <a:p>
                          <a:pPr algn="ctr" fontAlgn="b"/>
                          <a:r>
                            <a:rPr lang="en-US" sz="1800" b="1" u="none" strike="noStrike" dirty="0">
                              <a:ln>
                                <a:noFill/>
                              </a:ln>
                              <a:effectLst/>
                            </a:rPr>
                            <a:t>6643</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a:ln>
                                <a:noFill/>
                              </a:ln>
                              <a:effectLst/>
                            </a:rPr>
                            <a:t>3952.9</a:t>
                          </a:r>
                          <a:endParaRPr lang="en-US" sz="1800" b="0" i="0" u="none" strike="noStrike">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0.0049</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3986.2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6594.3</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0.0048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309792"/>
                      </a:ext>
                    </a:extLst>
                  </a:tr>
                  <a:tr h="561543">
                    <a:tc>
                      <a:txBody>
                        <a:bodyPr/>
                        <a:lstStyle/>
                        <a:p>
                          <a:pPr algn="ctr" fontAlgn="b"/>
                          <a:r>
                            <a:rPr lang="en-US" sz="1800" b="1" u="none" strike="noStrike" dirty="0">
                              <a:ln>
                                <a:noFill/>
                              </a:ln>
                              <a:effectLst/>
                            </a:rPr>
                            <a:t>6764</a:t>
                          </a:r>
                          <a:endParaRPr lang="en-US" sz="1800" b="1" i="0" u="none" strike="noStrike" dirty="0">
                            <a:ln>
                              <a:noFill/>
                            </a:ln>
                            <a:solidFill>
                              <a:schemeClr val="bg1"/>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800" u="none" strike="noStrike" dirty="0">
                              <a:ln>
                                <a:noFill/>
                              </a:ln>
                              <a:effectLst/>
                            </a:rPr>
                            <a:t>3964.5</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4009.4</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0.01</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6609.8</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ln>
                                <a:noFill/>
                              </a:ln>
                              <a:effectLst/>
                            </a:rPr>
                            <a:t>0.0072</a:t>
                          </a:r>
                          <a:endParaRPr lang="en-US" sz="1800" b="0" i="0" u="none" strike="noStrike" dirty="0">
                            <a:ln>
                              <a:noFill/>
                            </a:ln>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1991985"/>
                      </a:ext>
                    </a:extLst>
                  </a:tr>
                </a:tbl>
              </a:graphicData>
            </a:graphic>
          </p:graphicFrame>
        </mc:Fallback>
      </mc:AlternateContent>
      <p:graphicFrame>
        <p:nvGraphicFramePr>
          <p:cNvPr id="22" name="Table 21">
            <a:extLst>
              <a:ext uri="{FF2B5EF4-FFF2-40B4-BE49-F238E27FC236}">
                <a16:creationId xmlns:a16="http://schemas.microsoft.com/office/drawing/2014/main" id="{DEF5CA53-C3F7-254D-B7B5-5E996B363EAD}"/>
              </a:ext>
            </a:extLst>
          </p:cNvPr>
          <p:cNvGraphicFramePr>
            <a:graphicFrameLocks noGrp="1"/>
          </p:cNvGraphicFramePr>
          <p:nvPr>
            <p:extLst>
              <p:ext uri="{D42A27DB-BD31-4B8C-83A1-F6EECF244321}">
                <p14:modId xmlns:p14="http://schemas.microsoft.com/office/powerpoint/2010/main" val="2569734376"/>
              </p:ext>
            </p:extLst>
          </p:nvPr>
        </p:nvGraphicFramePr>
        <p:xfrm>
          <a:off x="29647875" y="32631920"/>
          <a:ext cx="4542522" cy="4864721"/>
        </p:xfrm>
        <a:graphic>
          <a:graphicData uri="http://schemas.openxmlformats.org/drawingml/2006/table">
            <a:tbl>
              <a:tblPr>
                <a:tableStyleId>{073A0DAA-6AF3-43AB-8588-CEC1D06C72B9}</a:tableStyleId>
              </a:tblPr>
              <a:tblGrid>
                <a:gridCol w="4542522">
                  <a:extLst>
                    <a:ext uri="{9D8B030D-6E8A-4147-A177-3AD203B41FA5}">
                      <a16:colId xmlns:a16="http://schemas.microsoft.com/office/drawing/2014/main" val="2740058746"/>
                    </a:ext>
                  </a:extLst>
                </a:gridCol>
              </a:tblGrid>
              <a:tr h="285035">
                <a:tc>
                  <a:txBody>
                    <a:bodyPr/>
                    <a:lstStyle/>
                    <a:p>
                      <a:pPr algn="ctr" fontAlgn="b"/>
                      <a:r>
                        <a:rPr lang="en-US" sz="1800" b="1" u="none" strike="noStrike" dirty="0">
                          <a:effectLst/>
                        </a:rPr>
                        <a:t>z average</a:t>
                      </a:r>
                      <a:endParaRPr lang="en-US" sz="1800" b="1" i="0" u="none" strike="noStrike" dirty="0">
                        <a:solidFill>
                          <a:srgbClr val="000000"/>
                        </a:solidFill>
                        <a:effectLst/>
                        <a:latin typeface="Calibri (Body)"/>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170366"/>
                  </a:ext>
                </a:extLst>
              </a:tr>
              <a:tr h="254427">
                <a:tc>
                  <a:txBody>
                    <a:bodyPr/>
                    <a:lstStyle/>
                    <a:p>
                      <a:pPr algn="ctr" fontAlgn="b"/>
                      <a:r>
                        <a:rPr lang="en-US" sz="1600" u="none" strike="noStrike" dirty="0">
                          <a:effectLst/>
                        </a:rPr>
                        <a:t>0.0073</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1186197"/>
                  </a:ext>
                </a:extLst>
              </a:tr>
              <a:tr h="254427">
                <a:tc>
                  <a:txBody>
                    <a:bodyPr/>
                    <a:lstStyle/>
                    <a:p>
                      <a:pPr algn="ctr" fontAlgn="b"/>
                      <a:r>
                        <a:rPr lang="en-US" sz="1600" u="none" strike="noStrike" dirty="0">
                          <a:effectLst/>
                        </a:rPr>
                        <a:t>0.0069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4237615"/>
                  </a:ext>
                </a:extLst>
              </a:tr>
              <a:tr h="254427">
                <a:tc>
                  <a:txBody>
                    <a:bodyPr/>
                    <a:lstStyle/>
                    <a:p>
                      <a:pPr algn="ctr" fontAlgn="b"/>
                      <a:r>
                        <a:rPr lang="en-US" sz="1600" u="none" strike="noStrike" dirty="0">
                          <a:effectLst/>
                        </a:rPr>
                        <a:t>0.0079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2918196"/>
                  </a:ext>
                </a:extLst>
              </a:tr>
              <a:tr h="254427">
                <a:tc>
                  <a:txBody>
                    <a:bodyPr/>
                    <a:lstStyle/>
                    <a:p>
                      <a:pPr algn="ctr" fontAlgn="b"/>
                      <a:r>
                        <a:rPr lang="en-US" sz="1600" u="none" strike="noStrike" dirty="0">
                          <a:effectLst/>
                        </a:rPr>
                        <a:t>0.0049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9182441"/>
                  </a:ext>
                </a:extLst>
              </a:tr>
              <a:tr h="254427">
                <a:tc>
                  <a:txBody>
                    <a:bodyPr/>
                    <a:lstStyle/>
                    <a:p>
                      <a:pPr algn="ctr" fontAlgn="b"/>
                      <a:r>
                        <a:rPr lang="en-US" sz="1600" u="none" strike="noStrike" dirty="0">
                          <a:effectLst/>
                        </a:rPr>
                        <a:t>0.0014</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15802105"/>
                  </a:ext>
                </a:extLst>
              </a:tr>
              <a:tr h="254427">
                <a:tc>
                  <a:txBody>
                    <a:bodyPr/>
                    <a:lstStyle/>
                    <a:p>
                      <a:pPr algn="ctr" fontAlgn="b"/>
                      <a:r>
                        <a:rPr lang="en-US" sz="1600" u="none" strike="noStrike" dirty="0">
                          <a:effectLst/>
                        </a:rPr>
                        <a:t>0.0007</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42599402"/>
                  </a:ext>
                </a:extLst>
              </a:tr>
              <a:tr h="254427">
                <a:tc>
                  <a:txBody>
                    <a:bodyPr/>
                    <a:lstStyle/>
                    <a:p>
                      <a:pPr algn="ctr" fontAlgn="b"/>
                      <a:r>
                        <a:rPr lang="en-US" sz="1600" u="none" strike="noStrike" dirty="0">
                          <a:effectLst/>
                        </a:rPr>
                        <a:t>0.0088</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2398596"/>
                  </a:ext>
                </a:extLst>
              </a:tr>
              <a:tr h="254427">
                <a:tc>
                  <a:txBody>
                    <a:bodyPr/>
                    <a:lstStyle/>
                    <a:p>
                      <a:pPr algn="ctr" fontAlgn="b"/>
                      <a:r>
                        <a:rPr lang="en-US" sz="1600" u="none" strike="noStrike" dirty="0">
                          <a:effectLst/>
                        </a:rPr>
                        <a:t>0.0051</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03543453"/>
                  </a:ext>
                </a:extLst>
              </a:tr>
              <a:tr h="254427">
                <a:tc>
                  <a:txBody>
                    <a:bodyPr/>
                    <a:lstStyle/>
                    <a:p>
                      <a:pPr algn="ctr" fontAlgn="b"/>
                      <a:r>
                        <a:rPr lang="en-US" sz="1600" u="none" strike="noStrike" dirty="0">
                          <a:effectLst/>
                        </a:rPr>
                        <a:t>0.0044</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48475943"/>
                  </a:ext>
                </a:extLst>
              </a:tr>
              <a:tr h="254427">
                <a:tc>
                  <a:txBody>
                    <a:bodyPr/>
                    <a:lstStyle/>
                    <a:p>
                      <a:pPr algn="ctr" fontAlgn="b"/>
                      <a:r>
                        <a:rPr lang="en-US" sz="1600" u="none" strike="noStrike" dirty="0">
                          <a:effectLst/>
                        </a:rPr>
                        <a:t>0.0034</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6383950"/>
                  </a:ext>
                </a:extLst>
              </a:tr>
              <a:tr h="254427">
                <a:tc>
                  <a:txBody>
                    <a:bodyPr/>
                    <a:lstStyle/>
                    <a:p>
                      <a:pPr algn="ctr" fontAlgn="b"/>
                      <a:r>
                        <a:rPr lang="en-US" sz="1600" u="none" strike="noStrike" dirty="0">
                          <a:effectLst/>
                        </a:rPr>
                        <a:t>0.0026</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8445238"/>
                  </a:ext>
                </a:extLst>
              </a:tr>
              <a:tr h="254427">
                <a:tc>
                  <a:txBody>
                    <a:bodyPr/>
                    <a:lstStyle/>
                    <a:p>
                      <a:pPr algn="ctr" fontAlgn="b"/>
                      <a:r>
                        <a:rPr lang="en-US" sz="1600" u="none" strike="noStrike" dirty="0">
                          <a:effectLst/>
                        </a:rPr>
                        <a:t>0.0056</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2298320"/>
                  </a:ext>
                </a:extLst>
              </a:tr>
              <a:tr h="254427">
                <a:tc>
                  <a:txBody>
                    <a:bodyPr/>
                    <a:lstStyle/>
                    <a:p>
                      <a:pPr algn="ctr" fontAlgn="b"/>
                      <a:r>
                        <a:rPr lang="en-US" sz="1600" u="none" strike="noStrike" dirty="0">
                          <a:effectLst/>
                        </a:rPr>
                        <a:t>0.0036</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6278564"/>
                  </a:ext>
                </a:extLst>
              </a:tr>
              <a:tr h="254427">
                <a:tc>
                  <a:txBody>
                    <a:bodyPr/>
                    <a:lstStyle/>
                    <a:p>
                      <a:pPr algn="ctr" fontAlgn="b"/>
                      <a:r>
                        <a:rPr lang="en-US" sz="1600" u="none" strike="noStrike" dirty="0">
                          <a:effectLst/>
                        </a:rPr>
                        <a:t>0.0099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78119531"/>
                  </a:ext>
                </a:extLst>
              </a:tr>
              <a:tr h="254427">
                <a:tc>
                  <a:txBody>
                    <a:bodyPr/>
                    <a:lstStyle/>
                    <a:p>
                      <a:pPr algn="ctr" fontAlgn="b"/>
                      <a:r>
                        <a:rPr lang="en-US" sz="1600" u="none" strike="noStrike" dirty="0">
                          <a:effectLst/>
                        </a:rPr>
                        <a:t>0.0082</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5841311"/>
                  </a:ext>
                </a:extLst>
              </a:tr>
              <a:tr h="254427">
                <a:tc>
                  <a:txBody>
                    <a:bodyPr/>
                    <a:lstStyle/>
                    <a:p>
                      <a:pPr algn="ctr" fontAlgn="b"/>
                      <a:r>
                        <a:rPr lang="en-US" sz="1600" u="none" strike="noStrike" dirty="0">
                          <a:effectLst/>
                        </a:rPr>
                        <a:t>0.0043</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2168916"/>
                  </a:ext>
                </a:extLst>
              </a:tr>
              <a:tr h="254427">
                <a:tc>
                  <a:txBody>
                    <a:bodyPr/>
                    <a:lstStyle/>
                    <a:p>
                      <a:pPr algn="ctr" fontAlgn="b"/>
                      <a:r>
                        <a:rPr lang="en-US" sz="1600" u="none" strike="noStrike" dirty="0">
                          <a:effectLst/>
                        </a:rPr>
                        <a:t>0.0047</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7943899"/>
                  </a:ext>
                </a:extLst>
              </a:tr>
              <a:tr h="254427">
                <a:tc>
                  <a:txBody>
                    <a:bodyPr/>
                    <a:lstStyle/>
                    <a:p>
                      <a:pPr algn="ctr" fontAlgn="b"/>
                      <a:r>
                        <a:rPr lang="en-US" sz="1600" u="none" strike="noStrike" dirty="0">
                          <a:effectLst/>
                        </a:rPr>
                        <a:t>0.0083</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31449775"/>
                  </a:ext>
                </a:extLst>
              </a:tr>
            </a:tbl>
          </a:graphicData>
        </a:graphic>
      </p:graphicFrame>
      <p:graphicFrame>
        <p:nvGraphicFramePr>
          <p:cNvPr id="26" name="Table 25">
            <a:extLst>
              <a:ext uri="{FF2B5EF4-FFF2-40B4-BE49-F238E27FC236}">
                <a16:creationId xmlns:a16="http://schemas.microsoft.com/office/drawing/2014/main" id="{9AC57D30-F569-B144-8FC4-72F434116912}"/>
              </a:ext>
            </a:extLst>
          </p:cNvPr>
          <p:cNvGraphicFramePr>
            <a:graphicFrameLocks noGrp="1"/>
          </p:cNvGraphicFramePr>
          <p:nvPr>
            <p:extLst>
              <p:ext uri="{D42A27DB-BD31-4B8C-83A1-F6EECF244321}">
                <p14:modId xmlns:p14="http://schemas.microsoft.com/office/powerpoint/2010/main" val="3416797256"/>
              </p:ext>
            </p:extLst>
          </p:nvPr>
        </p:nvGraphicFramePr>
        <p:xfrm>
          <a:off x="27458584" y="32631920"/>
          <a:ext cx="2189291" cy="4864725"/>
        </p:xfrm>
        <a:graphic>
          <a:graphicData uri="http://schemas.openxmlformats.org/drawingml/2006/table">
            <a:tbl>
              <a:tblPr>
                <a:tableStyleId>{073A0DAA-6AF3-43AB-8588-CEC1D06C72B9}</a:tableStyleId>
              </a:tblPr>
              <a:tblGrid>
                <a:gridCol w="2189291">
                  <a:extLst>
                    <a:ext uri="{9D8B030D-6E8A-4147-A177-3AD203B41FA5}">
                      <a16:colId xmlns:a16="http://schemas.microsoft.com/office/drawing/2014/main" val="1770904712"/>
                    </a:ext>
                  </a:extLst>
                </a:gridCol>
              </a:tblGrid>
              <a:tr h="304155">
                <a:tc>
                  <a:txBody>
                    <a:bodyPr/>
                    <a:lstStyle/>
                    <a:p>
                      <a:pPr algn="ctr" fontAlgn="b"/>
                      <a:r>
                        <a:rPr lang="en-US" sz="1800" b="1" u="none" strike="noStrike" dirty="0">
                          <a:effectLst/>
                        </a:rPr>
                        <a:t>Galaxy ID </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72291352"/>
                  </a:ext>
                </a:extLst>
              </a:tr>
              <a:tr h="253365">
                <a:tc>
                  <a:txBody>
                    <a:bodyPr/>
                    <a:lstStyle/>
                    <a:p>
                      <a:pPr algn="ctr" fontAlgn="b"/>
                      <a:r>
                        <a:rPr lang="en-US" sz="1600" b="1" u="none" strike="noStrike" dirty="0">
                          <a:effectLst/>
                        </a:rPr>
                        <a:t>1357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132445116"/>
                  </a:ext>
                </a:extLst>
              </a:tr>
              <a:tr h="253365">
                <a:tc>
                  <a:txBody>
                    <a:bodyPr/>
                    <a:lstStyle/>
                    <a:p>
                      <a:pPr algn="ctr" fontAlgn="b"/>
                      <a:r>
                        <a:rPr lang="en-US" sz="1600" b="1" u="none" strike="noStrike" dirty="0">
                          <a:effectLst/>
                        </a:rPr>
                        <a:t>1832</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554503946"/>
                  </a:ext>
                </a:extLst>
              </a:tr>
              <a:tr h="253365">
                <a:tc>
                  <a:txBody>
                    <a:bodyPr/>
                    <a:lstStyle/>
                    <a:p>
                      <a:pPr algn="ctr" fontAlgn="b"/>
                      <a:r>
                        <a:rPr lang="en-US" sz="1600" b="1" u="none" strike="noStrike" dirty="0">
                          <a:effectLst/>
                        </a:rPr>
                        <a:t>2276</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103269921"/>
                  </a:ext>
                </a:extLst>
              </a:tr>
              <a:tr h="253365">
                <a:tc>
                  <a:txBody>
                    <a:bodyPr/>
                    <a:lstStyle/>
                    <a:p>
                      <a:pPr algn="ctr" fontAlgn="b"/>
                      <a:r>
                        <a:rPr lang="en-US" sz="1600" b="1" u="none" strike="noStrike" dirty="0">
                          <a:effectLst/>
                        </a:rPr>
                        <a:t>2775</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887210159"/>
                  </a:ext>
                </a:extLst>
              </a:tr>
              <a:tr h="253365">
                <a:tc>
                  <a:txBody>
                    <a:bodyPr/>
                    <a:lstStyle/>
                    <a:p>
                      <a:pPr algn="ctr" fontAlgn="b"/>
                      <a:r>
                        <a:rPr lang="en-US" sz="1600" b="1" u="none" strike="noStrike" dirty="0">
                          <a:effectLst/>
                        </a:rPr>
                        <a:t>2903</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416154479"/>
                  </a:ext>
                </a:extLst>
              </a:tr>
              <a:tr h="253365">
                <a:tc>
                  <a:txBody>
                    <a:bodyPr/>
                    <a:lstStyle/>
                    <a:p>
                      <a:pPr algn="ctr" fontAlgn="b"/>
                      <a:r>
                        <a:rPr lang="en-US" sz="1600" b="1" u="none" strike="noStrike" dirty="0">
                          <a:effectLst/>
                        </a:rPr>
                        <a:t>3034</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175904351"/>
                  </a:ext>
                </a:extLst>
              </a:tr>
              <a:tr h="253365">
                <a:tc>
                  <a:txBody>
                    <a:bodyPr/>
                    <a:lstStyle/>
                    <a:p>
                      <a:pPr algn="ctr" fontAlgn="b"/>
                      <a:r>
                        <a:rPr lang="en-US" sz="1600" b="1" u="none" strike="noStrike" dirty="0">
                          <a:effectLst/>
                        </a:rPr>
                        <a:t>3147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272310491"/>
                  </a:ext>
                </a:extLst>
              </a:tr>
              <a:tr h="253365">
                <a:tc>
                  <a:txBody>
                    <a:bodyPr/>
                    <a:lstStyle/>
                    <a:p>
                      <a:pPr algn="ctr" fontAlgn="b"/>
                      <a:r>
                        <a:rPr lang="en-US" sz="1600" b="1" u="none" strike="noStrike" dirty="0">
                          <a:effectLst/>
                        </a:rPr>
                        <a:t>3227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269406273"/>
                  </a:ext>
                </a:extLst>
              </a:tr>
              <a:tr h="253365">
                <a:tc>
                  <a:txBody>
                    <a:bodyPr/>
                    <a:lstStyle/>
                    <a:p>
                      <a:pPr algn="ctr" fontAlgn="b"/>
                      <a:r>
                        <a:rPr lang="en-US" sz="1600" b="1" u="none" strike="noStrike" dirty="0">
                          <a:effectLst/>
                        </a:rPr>
                        <a:t>3368</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659388381"/>
                  </a:ext>
                </a:extLst>
              </a:tr>
              <a:tr h="253365">
                <a:tc>
                  <a:txBody>
                    <a:bodyPr/>
                    <a:lstStyle/>
                    <a:p>
                      <a:pPr algn="ctr" fontAlgn="b"/>
                      <a:r>
                        <a:rPr lang="en-US" sz="1600" b="1" u="none" strike="noStrike" dirty="0">
                          <a:effectLst/>
                        </a:rPr>
                        <a:t>3623</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807990581"/>
                  </a:ext>
                </a:extLst>
              </a:tr>
              <a:tr h="253365">
                <a:tc>
                  <a:txBody>
                    <a:bodyPr/>
                    <a:lstStyle/>
                    <a:p>
                      <a:pPr algn="ctr" fontAlgn="b"/>
                      <a:r>
                        <a:rPr lang="en-US" sz="1600" b="1" u="none" strike="noStrike" dirty="0">
                          <a:effectLst/>
                        </a:rPr>
                        <a:t>3627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071858609"/>
                  </a:ext>
                </a:extLst>
              </a:tr>
              <a:tr h="253365">
                <a:tc>
                  <a:txBody>
                    <a:bodyPr/>
                    <a:lstStyle/>
                    <a:p>
                      <a:pPr algn="ctr" fontAlgn="b"/>
                      <a:r>
                        <a:rPr lang="en-US" sz="1600" b="1" u="none" strike="noStrike" dirty="0">
                          <a:effectLst/>
                        </a:rPr>
                        <a:t>4775</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848068048"/>
                  </a:ext>
                </a:extLst>
              </a:tr>
              <a:tr h="253365">
                <a:tc>
                  <a:txBody>
                    <a:bodyPr/>
                    <a:lstStyle/>
                    <a:p>
                      <a:pPr algn="ctr" fontAlgn="b"/>
                      <a:r>
                        <a:rPr lang="en-US" sz="1600" b="1" u="none" strike="noStrike" dirty="0">
                          <a:effectLst/>
                        </a:rPr>
                        <a:t>5248</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447943853"/>
                  </a:ext>
                </a:extLst>
              </a:tr>
              <a:tr h="253365">
                <a:tc>
                  <a:txBody>
                    <a:bodyPr/>
                    <a:lstStyle/>
                    <a:p>
                      <a:pPr algn="ctr" fontAlgn="b"/>
                      <a:r>
                        <a:rPr lang="en-US" sz="1600" b="1" u="none" strike="noStrike" dirty="0">
                          <a:effectLst/>
                        </a:rPr>
                        <a:t>5548</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163925906"/>
                  </a:ext>
                </a:extLst>
              </a:tr>
              <a:tr h="253365">
                <a:tc>
                  <a:txBody>
                    <a:bodyPr/>
                    <a:lstStyle/>
                    <a:p>
                      <a:pPr algn="ctr" fontAlgn="b"/>
                      <a:r>
                        <a:rPr lang="en-US" sz="1600" b="1" u="none" strike="noStrike" dirty="0">
                          <a:effectLst/>
                        </a:rPr>
                        <a:t>6181</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63428155"/>
                  </a:ext>
                </a:extLst>
              </a:tr>
              <a:tr h="253365">
                <a:tc>
                  <a:txBody>
                    <a:bodyPr/>
                    <a:lstStyle/>
                    <a:p>
                      <a:pPr algn="ctr" fontAlgn="b"/>
                      <a:r>
                        <a:rPr lang="en-US" sz="1600" b="1" u="none" strike="noStrike" dirty="0">
                          <a:effectLst/>
                        </a:rPr>
                        <a:t>6217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73203062"/>
                  </a:ext>
                </a:extLst>
              </a:tr>
              <a:tr h="253365">
                <a:tc>
                  <a:txBody>
                    <a:bodyPr/>
                    <a:lstStyle/>
                    <a:p>
                      <a:pPr algn="ctr" fontAlgn="b"/>
                      <a:r>
                        <a:rPr lang="en-US" sz="1600" b="1" u="none" strike="noStrike" dirty="0">
                          <a:effectLst/>
                        </a:rPr>
                        <a:t>6643</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92830827"/>
                  </a:ext>
                </a:extLst>
              </a:tr>
              <a:tr h="253365">
                <a:tc>
                  <a:txBody>
                    <a:bodyPr/>
                    <a:lstStyle/>
                    <a:p>
                      <a:pPr algn="ctr" fontAlgn="b"/>
                      <a:r>
                        <a:rPr lang="en-US" sz="1600" b="1" u="none" strike="noStrike" dirty="0">
                          <a:effectLst/>
                        </a:rPr>
                        <a:t>6764</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7068497"/>
                  </a:ext>
                </a:extLst>
              </a:tr>
            </a:tbl>
          </a:graphicData>
        </a:graphic>
      </p:graphicFrame>
      <p:sp>
        <p:nvSpPr>
          <p:cNvPr id="27" name="TextBox 26">
            <a:extLst>
              <a:ext uri="{FF2B5EF4-FFF2-40B4-BE49-F238E27FC236}">
                <a16:creationId xmlns:a16="http://schemas.microsoft.com/office/drawing/2014/main" id="{9F39FF6B-8F1D-0C48-BC72-28F23B5B0F2D}"/>
              </a:ext>
            </a:extLst>
          </p:cNvPr>
          <p:cNvSpPr txBox="1"/>
          <p:nvPr/>
        </p:nvSpPr>
        <p:spPr>
          <a:xfrm>
            <a:off x="27129455" y="37439770"/>
            <a:ext cx="7060942" cy="461665"/>
          </a:xfrm>
          <a:prstGeom prst="rect">
            <a:avLst/>
          </a:prstGeom>
          <a:noFill/>
        </p:spPr>
        <p:txBody>
          <a:bodyPr wrap="square" rtlCol="0">
            <a:spAutoFit/>
          </a:bodyPr>
          <a:lstStyle/>
          <a:p>
            <a:pPr algn="ctr"/>
            <a:r>
              <a:rPr lang="en-US" sz="2400" dirty="0"/>
              <a:t>Table 3</a:t>
            </a:r>
            <a:r>
              <a:rPr lang="en-US" sz="2000" dirty="0"/>
              <a:t>: </a:t>
            </a:r>
            <a:r>
              <a:rPr lang="en-US" sz="2400" dirty="0"/>
              <a:t>The redshift (z) average for each  galaxy </a:t>
            </a:r>
            <a:endParaRPr lang="en-US" sz="2000" dirty="0"/>
          </a:p>
        </p:txBody>
      </p:sp>
      <p:sp>
        <p:nvSpPr>
          <p:cNvPr id="28" name="TextBox 27">
            <a:extLst>
              <a:ext uri="{FF2B5EF4-FFF2-40B4-BE49-F238E27FC236}">
                <a16:creationId xmlns:a16="http://schemas.microsoft.com/office/drawing/2014/main" id="{279D24E8-4D58-2E4A-9D66-AF7ACA76EAC7}"/>
              </a:ext>
            </a:extLst>
          </p:cNvPr>
          <p:cNvSpPr txBox="1"/>
          <p:nvPr/>
        </p:nvSpPr>
        <p:spPr>
          <a:xfrm>
            <a:off x="24891847" y="31051149"/>
            <a:ext cx="10008291" cy="461665"/>
          </a:xfrm>
          <a:prstGeom prst="rect">
            <a:avLst/>
          </a:prstGeom>
          <a:noFill/>
        </p:spPr>
        <p:txBody>
          <a:bodyPr wrap="square" rtlCol="0">
            <a:spAutoFit/>
          </a:bodyPr>
          <a:lstStyle/>
          <a:p>
            <a:pPr algn="ctr"/>
            <a:r>
              <a:rPr lang="en-US" sz="2400" dirty="0"/>
              <a:t>Table 2: The measurement wavelength and redshift for each galaxy </a:t>
            </a:r>
          </a:p>
        </p:txBody>
      </p:sp>
      <p:graphicFrame>
        <p:nvGraphicFramePr>
          <p:cNvPr id="29" name="Table 28">
            <a:extLst>
              <a:ext uri="{FF2B5EF4-FFF2-40B4-BE49-F238E27FC236}">
                <a16:creationId xmlns:a16="http://schemas.microsoft.com/office/drawing/2014/main" id="{7AA4A33E-B80A-7D44-B8E3-69FFAC192E7E}"/>
              </a:ext>
            </a:extLst>
          </p:cNvPr>
          <p:cNvGraphicFramePr>
            <a:graphicFrameLocks noGrp="1"/>
          </p:cNvGraphicFramePr>
          <p:nvPr>
            <p:extLst>
              <p:ext uri="{D42A27DB-BD31-4B8C-83A1-F6EECF244321}">
                <p14:modId xmlns:p14="http://schemas.microsoft.com/office/powerpoint/2010/main" val="15752432"/>
              </p:ext>
            </p:extLst>
          </p:nvPr>
        </p:nvGraphicFramePr>
        <p:xfrm>
          <a:off x="43383320" y="8610204"/>
          <a:ext cx="7168084" cy="5053533"/>
        </p:xfrm>
        <a:graphic>
          <a:graphicData uri="http://schemas.openxmlformats.org/drawingml/2006/table">
            <a:tbl>
              <a:tblPr>
                <a:tableStyleId>{073A0DAA-6AF3-43AB-8588-CEC1D06C72B9}</a:tableStyleId>
              </a:tblPr>
              <a:tblGrid>
                <a:gridCol w="3584042">
                  <a:extLst>
                    <a:ext uri="{9D8B030D-6E8A-4147-A177-3AD203B41FA5}">
                      <a16:colId xmlns:a16="http://schemas.microsoft.com/office/drawing/2014/main" val="1348192101"/>
                    </a:ext>
                  </a:extLst>
                </a:gridCol>
                <a:gridCol w="3584042">
                  <a:extLst>
                    <a:ext uri="{9D8B030D-6E8A-4147-A177-3AD203B41FA5}">
                      <a16:colId xmlns:a16="http://schemas.microsoft.com/office/drawing/2014/main" val="3369629444"/>
                    </a:ext>
                  </a:extLst>
                </a:gridCol>
              </a:tblGrid>
              <a:tr h="345795">
                <a:tc>
                  <a:txBody>
                    <a:bodyPr/>
                    <a:lstStyle/>
                    <a:p>
                      <a:pPr algn="ctr" fontAlgn="b"/>
                      <a:r>
                        <a:rPr lang="en-US" sz="1800" b="1" u="none" strike="noStrike" dirty="0">
                          <a:effectLst/>
                        </a:rPr>
                        <a:t>z average</a:t>
                      </a:r>
                      <a:endParaRPr lang="en-US" sz="1800" b="1" i="0" u="none" strike="noStrike" dirty="0">
                        <a:solidFill>
                          <a:srgbClr val="000000"/>
                        </a:solidFill>
                        <a:effectLst/>
                        <a:latin typeface="Calibri (Body)"/>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800" b="1" u="none" strike="noStrike" dirty="0">
                          <a:effectLst/>
                        </a:rPr>
                        <a:t>Velocity km/sec</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4774324"/>
                  </a:ext>
                </a:extLst>
              </a:tr>
              <a:tr h="261541">
                <a:tc>
                  <a:txBody>
                    <a:bodyPr/>
                    <a:lstStyle/>
                    <a:p>
                      <a:pPr algn="ctr" fontAlgn="b"/>
                      <a:r>
                        <a:rPr lang="en-US" sz="1600" u="none" strike="noStrike" dirty="0">
                          <a:effectLst/>
                        </a:rPr>
                        <a:t>0.0073</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2190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3460740"/>
                  </a:ext>
                </a:extLst>
              </a:tr>
              <a:tr h="261541">
                <a:tc>
                  <a:txBody>
                    <a:bodyPr/>
                    <a:lstStyle/>
                    <a:p>
                      <a:pPr algn="ctr" fontAlgn="b"/>
                      <a:r>
                        <a:rPr lang="en-US" sz="1600" u="none" strike="noStrike" dirty="0">
                          <a:effectLst/>
                        </a:rPr>
                        <a:t>0.0069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2070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834519"/>
                  </a:ext>
                </a:extLst>
              </a:tr>
              <a:tr h="261541">
                <a:tc>
                  <a:txBody>
                    <a:bodyPr/>
                    <a:lstStyle/>
                    <a:p>
                      <a:pPr algn="ctr" fontAlgn="b"/>
                      <a:r>
                        <a:rPr lang="en-US" sz="1600" u="none" strike="noStrike" dirty="0">
                          <a:effectLst/>
                        </a:rPr>
                        <a:t>0.0079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2370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92861457"/>
                  </a:ext>
                </a:extLst>
              </a:tr>
              <a:tr h="261541">
                <a:tc>
                  <a:txBody>
                    <a:bodyPr/>
                    <a:lstStyle/>
                    <a:p>
                      <a:pPr algn="ctr" fontAlgn="b"/>
                      <a:r>
                        <a:rPr lang="en-US" sz="1600" u="none" strike="noStrike" dirty="0">
                          <a:effectLst/>
                        </a:rPr>
                        <a:t>0.0049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1470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4669099"/>
                  </a:ext>
                </a:extLst>
              </a:tr>
              <a:tr h="261541">
                <a:tc>
                  <a:txBody>
                    <a:bodyPr/>
                    <a:lstStyle/>
                    <a:p>
                      <a:pPr algn="ctr" fontAlgn="b"/>
                      <a:r>
                        <a:rPr lang="en-US" sz="1600" u="none" strike="noStrike" dirty="0">
                          <a:effectLst/>
                        </a:rPr>
                        <a:t>0.0014</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410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36518903"/>
                  </a:ext>
                </a:extLst>
              </a:tr>
              <a:tr h="261541">
                <a:tc>
                  <a:txBody>
                    <a:bodyPr/>
                    <a:lstStyle/>
                    <a:p>
                      <a:pPr algn="ctr" fontAlgn="b"/>
                      <a:r>
                        <a:rPr lang="en-US" sz="1600" u="none" strike="noStrike" dirty="0">
                          <a:effectLst/>
                        </a:rPr>
                        <a:t>0.0007</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210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8297302"/>
                  </a:ext>
                </a:extLst>
              </a:tr>
              <a:tr h="261541">
                <a:tc>
                  <a:txBody>
                    <a:bodyPr/>
                    <a:lstStyle/>
                    <a:p>
                      <a:pPr algn="ctr" fontAlgn="b"/>
                      <a:r>
                        <a:rPr lang="en-US" sz="1600" u="none" strike="noStrike" dirty="0">
                          <a:effectLst/>
                        </a:rPr>
                        <a:t>0.0088</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2640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0205970"/>
                  </a:ext>
                </a:extLst>
              </a:tr>
              <a:tr h="261541">
                <a:tc>
                  <a:txBody>
                    <a:bodyPr/>
                    <a:lstStyle/>
                    <a:p>
                      <a:pPr algn="ctr" fontAlgn="b"/>
                      <a:r>
                        <a:rPr lang="en-US" sz="1600" u="none" strike="noStrike" dirty="0">
                          <a:effectLst/>
                        </a:rPr>
                        <a:t>0.0051</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1521</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532487"/>
                  </a:ext>
                </a:extLst>
              </a:tr>
              <a:tr h="261541">
                <a:tc>
                  <a:txBody>
                    <a:bodyPr/>
                    <a:lstStyle/>
                    <a:p>
                      <a:pPr algn="ctr" fontAlgn="b"/>
                      <a:r>
                        <a:rPr lang="en-US" sz="1600" u="none" strike="noStrike" dirty="0">
                          <a:effectLst/>
                        </a:rPr>
                        <a:t>0.0044</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1330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1978141"/>
                  </a:ext>
                </a:extLst>
              </a:tr>
              <a:tr h="261541">
                <a:tc>
                  <a:txBody>
                    <a:bodyPr/>
                    <a:lstStyle/>
                    <a:p>
                      <a:pPr algn="ctr" fontAlgn="b"/>
                      <a:r>
                        <a:rPr lang="en-US" sz="1600" u="none" strike="noStrike" dirty="0">
                          <a:effectLst/>
                        </a:rPr>
                        <a:t>0.0034</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1020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0467374"/>
                  </a:ext>
                </a:extLst>
              </a:tr>
              <a:tr h="261541">
                <a:tc>
                  <a:txBody>
                    <a:bodyPr/>
                    <a:lstStyle/>
                    <a:p>
                      <a:pPr algn="ctr" fontAlgn="b"/>
                      <a:r>
                        <a:rPr lang="en-US" sz="1600" u="none" strike="noStrike" dirty="0">
                          <a:effectLst/>
                        </a:rPr>
                        <a:t>0.0026</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770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2595924"/>
                  </a:ext>
                </a:extLst>
              </a:tr>
              <a:tr h="261541">
                <a:tc>
                  <a:txBody>
                    <a:bodyPr/>
                    <a:lstStyle/>
                    <a:p>
                      <a:pPr algn="ctr" fontAlgn="b"/>
                      <a:r>
                        <a:rPr lang="en-US" sz="1600" u="none" strike="noStrike" dirty="0">
                          <a:effectLst/>
                        </a:rPr>
                        <a:t>0.0056</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1690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7948915"/>
                  </a:ext>
                </a:extLst>
              </a:tr>
              <a:tr h="261541">
                <a:tc>
                  <a:txBody>
                    <a:bodyPr/>
                    <a:lstStyle/>
                    <a:p>
                      <a:pPr algn="ctr" fontAlgn="b"/>
                      <a:r>
                        <a:rPr lang="en-US" sz="1600" u="none" strike="noStrike" dirty="0">
                          <a:effectLst/>
                        </a:rPr>
                        <a:t>0.0036</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1080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6919078"/>
                  </a:ext>
                </a:extLst>
              </a:tr>
              <a:tr h="261541">
                <a:tc>
                  <a:txBody>
                    <a:bodyPr/>
                    <a:lstStyle/>
                    <a:p>
                      <a:pPr algn="ctr" fontAlgn="b"/>
                      <a:r>
                        <a:rPr lang="en-US" sz="1600" u="none" strike="noStrike" dirty="0">
                          <a:effectLst/>
                        </a:rPr>
                        <a:t>0.0099</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2960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5810118"/>
                  </a:ext>
                </a:extLst>
              </a:tr>
              <a:tr h="261541">
                <a:tc>
                  <a:txBody>
                    <a:bodyPr/>
                    <a:lstStyle/>
                    <a:p>
                      <a:pPr algn="ctr" fontAlgn="b"/>
                      <a:r>
                        <a:rPr lang="en-US" sz="1600" u="none" strike="noStrike" dirty="0">
                          <a:effectLst/>
                        </a:rPr>
                        <a:t>0.0082</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2470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6506631"/>
                  </a:ext>
                </a:extLst>
              </a:tr>
              <a:tr h="261541">
                <a:tc>
                  <a:txBody>
                    <a:bodyPr/>
                    <a:lstStyle/>
                    <a:p>
                      <a:pPr algn="ctr" fontAlgn="b"/>
                      <a:r>
                        <a:rPr lang="en-US" sz="1600" u="none" strike="noStrike" dirty="0">
                          <a:effectLst/>
                        </a:rPr>
                        <a:t>0.0043</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1290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8504404"/>
                  </a:ext>
                </a:extLst>
              </a:tr>
              <a:tr h="261541">
                <a:tc>
                  <a:txBody>
                    <a:bodyPr/>
                    <a:lstStyle/>
                    <a:p>
                      <a:pPr algn="ctr" fontAlgn="b"/>
                      <a:r>
                        <a:rPr lang="en-US" sz="1600" u="none" strike="noStrike" dirty="0">
                          <a:effectLst/>
                        </a:rPr>
                        <a:t>0.0047</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1420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7937618"/>
                  </a:ext>
                </a:extLst>
              </a:tr>
              <a:tr h="261541">
                <a:tc>
                  <a:txBody>
                    <a:bodyPr/>
                    <a:lstStyle/>
                    <a:p>
                      <a:pPr algn="ctr" fontAlgn="b"/>
                      <a:r>
                        <a:rPr lang="en-US" sz="1600" u="none" strike="noStrike" dirty="0">
                          <a:effectLst/>
                        </a:rPr>
                        <a:t>0.0083</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r>
                        <a:rPr lang="en-US" sz="1600" u="none" strike="noStrike" dirty="0">
                          <a:effectLst/>
                        </a:rPr>
                        <a:t>2500</a:t>
                      </a:r>
                      <a:endParaRPr lang="en-US" sz="1600" b="0"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0110659"/>
                  </a:ext>
                </a:extLst>
              </a:tr>
            </a:tbl>
          </a:graphicData>
        </a:graphic>
      </p:graphicFrame>
      <p:sp>
        <p:nvSpPr>
          <p:cNvPr id="30" name="TextBox 29">
            <a:extLst>
              <a:ext uri="{FF2B5EF4-FFF2-40B4-BE49-F238E27FC236}">
                <a16:creationId xmlns:a16="http://schemas.microsoft.com/office/drawing/2014/main" id="{6C853099-A564-6B4D-9A2B-05BF83A4F31E}"/>
              </a:ext>
            </a:extLst>
          </p:cNvPr>
          <p:cNvSpPr txBox="1"/>
          <p:nvPr/>
        </p:nvSpPr>
        <p:spPr>
          <a:xfrm>
            <a:off x="41649564" y="13637339"/>
            <a:ext cx="8701430" cy="461665"/>
          </a:xfrm>
          <a:prstGeom prst="rect">
            <a:avLst/>
          </a:prstGeom>
          <a:noFill/>
        </p:spPr>
        <p:txBody>
          <a:bodyPr wrap="square" rtlCol="0">
            <a:spAutoFit/>
          </a:bodyPr>
          <a:lstStyle/>
          <a:p>
            <a:pPr algn="ctr"/>
            <a:r>
              <a:rPr lang="en-US" sz="2400" dirty="0"/>
              <a:t>Table 4</a:t>
            </a:r>
            <a:r>
              <a:rPr lang="en-US" sz="1800" dirty="0"/>
              <a:t>: </a:t>
            </a:r>
            <a:r>
              <a:rPr lang="en-US" sz="2400" dirty="0"/>
              <a:t>The average redshift (z) and  velocity for each galaxy.</a:t>
            </a:r>
          </a:p>
        </p:txBody>
      </p:sp>
      <p:sp>
        <p:nvSpPr>
          <p:cNvPr id="31" name="TextBox 30">
            <a:extLst>
              <a:ext uri="{FF2B5EF4-FFF2-40B4-BE49-F238E27FC236}">
                <a16:creationId xmlns:a16="http://schemas.microsoft.com/office/drawing/2014/main" id="{D58A8215-707B-2447-81D2-1CEB810DCA7F}"/>
              </a:ext>
            </a:extLst>
          </p:cNvPr>
          <p:cNvSpPr txBox="1"/>
          <p:nvPr/>
        </p:nvSpPr>
        <p:spPr>
          <a:xfrm>
            <a:off x="17661079" y="16330630"/>
            <a:ext cx="9027338" cy="461665"/>
          </a:xfrm>
          <a:prstGeom prst="rect">
            <a:avLst/>
          </a:prstGeom>
          <a:noFill/>
        </p:spPr>
        <p:txBody>
          <a:bodyPr wrap="square" rtlCol="0">
            <a:spAutoFit/>
          </a:bodyPr>
          <a:lstStyle/>
          <a:p>
            <a:pPr algn="ctr"/>
            <a:r>
              <a:rPr lang="en-US" sz="2400" dirty="0"/>
              <a:t>Figure1: Image of a spiral galaxy measuring in an angular size distance</a:t>
            </a:r>
          </a:p>
        </p:txBody>
      </p:sp>
      <p:graphicFrame>
        <p:nvGraphicFramePr>
          <p:cNvPr id="32" name="Table 31">
            <a:extLst>
              <a:ext uri="{FF2B5EF4-FFF2-40B4-BE49-F238E27FC236}">
                <a16:creationId xmlns:a16="http://schemas.microsoft.com/office/drawing/2014/main" id="{F7C53C9C-A7C9-DD42-9AD1-5E0316E5653D}"/>
              </a:ext>
            </a:extLst>
          </p:cNvPr>
          <p:cNvGraphicFramePr>
            <a:graphicFrameLocks noGrp="1"/>
          </p:cNvGraphicFramePr>
          <p:nvPr>
            <p:extLst>
              <p:ext uri="{D42A27DB-BD31-4B8C-83A1-F6EECF244321}">
                <p14:modId xmlns:p14="http://schemas.microsoft.com/office/powerpoint/2010/main" val="2286619118"/>
              </p:ext>
            </p:extLst>
          </p:nvPr>
        </p:nvGraphicFramePr>
        <p:xfrm>
          <a:off x="41849994" y="8610204"/>
          <a:ext cx="1533326" cy="5053536"/>
        </p:xfrm>
        <a:graphic>
          <a:graphicData uri="http://schemas.openxmlformats.org/drawingml/2006/table">
            <a:tbl>
              <a:tblPr>
                <a:tableStyleId>{073A0DAA-6AF3-43AB-8588-CEC1D06C72B9}</a:tableStyleId>
              </a:tblPr>
              <a:tblGrid>
                <a:gridCol w="1533326">
                  <a:extLst>
                    <a:ext uri="{9D8B030D-6E8A-4147-A177-3AD203B41FA5}">
                      <a16:colId xmlns:a16="http://schemas.microsoft.com/office/drawing/2014/main" val="207172437"/>
                    </a:ext>
                  </a:extLst>
                </a:gridCol>
              </a:tblGrid>
              <a:tr h="314910">
                <a:tc>
                  <a:txBody>
                    <a:bodyPr/>
                    <a:lstStyle/>
                    <a:p>
                      <a:pPr algn="ctr" fontAlgn="b"/>
                      <a:r>
                        <a:rPr lang="en-US" sz="1800" b="1" u="none" strike="noStrike" dirty="0">
                          <a:effectLst/>
                        </a:rPr>
                        <a:t>Galaxy ID </a:t>
                      </a:r>
                      <a:endParaRPr lang="en-US" sz="18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92931375"/>
                  </a:ext>
                </a:extLst>
              </a:tr>
              <a:tr h="263257">
                <a:tc>
                  <a:txBody>
                    <a:bodyPr/>
                    <a:lstStyle/>
                    <a:p>
                      <a:pPr algn="ctr" fontAlgn="b"/>
                      <a:r>
                        <a:rPr lang="en-US" sz="1600" b="1" u="none" strike="noStrike" dirty="0">
                          <a:effectLst/>
                        </a:rPr>
                        <a:t>1357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51963550"/>
                  </a:ext>
                </a:extLst>
              </a:tr>
              <a:tr h="263257">
                <a:tc>
                  <a:txBody>
                    <a:bodyPr/>
                    <a:lstStyle/>
                    <a:p>
                      <a:pPr algn="ctr" fontAlgn="b"/>
                      <a:r>
                        <a:rPr lang="en-US" sz="1600" b="1" u="none" strike="noStrike" dirty="0">
                          <a:effectLst/>
                        </a:rPr>
                        <a:t>1832</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733678616"/>
                  </a:ext>
                </a:extLst>
              </a:tr>
              <a:tr h="263257">
                <a:tc>
                  <a:txBody>
                    <a:bodyPr/>
                    <a:lstStyle/>
                    <a:p>
                      <a:pPr algn="ctr" fontAlgn="b"/>
                      <a:r>
                        <a:rPr lang="en-US" sz="1600" b="1" u="none" strike="noStrike" dirty="0">
                          <a:effectLst/>
                        </a:rPr>
                        <a:t>2276</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07919295"/>
                  </a:ext>
                </a:extLst>
              </a:tr>
              <a:tr h="263257">
                <a:tc>
                  <a:txBody>
                    <a:bodyPr/>
                    <a:lstStyle/>
                    <a:p>
                      <a:pPr algn="ctr" fontAlgn="b"/>
                      <a:r>
                        <a:rPr lang="en-US" sz="1600" b="1" u="none" strike="noStrike" dirty="0">
                          <a:effectLst/>
                        </a:rPr>
                        <a:t>2775</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175939778"/>
                  </a:ext>
                </a:extLst>
              </a:tr>
              <a:tr h="263257">
                <a:tc>
                  <a:txBody>
                    <a:bodyPr/>
                    <a:lstStyle/>
                    <a:p>
                      <a:pPr algn="ctr" fontAlgn="b"/>
                      <a:r>
                        <a:rPr lang="en-US" sz="1600" b="1" u="none" strike="noStrike" dirty="0">
                          <a:effectLst/>
                        </a:rPr>
                        <a:t>2903</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720997967"/>
                  </a:ext>
                </a:extLst>
              </a:tr>
              <a:tr h="263257">
                <a:tc>
                  <a:txBody>
                    <a:bodyPr/>
                    <a:lstStyle/>
                    <a:p>
                      <a:pPr algn="ctr" fontAlgn="b"/>
                      <a:r>
                        <a:rPr lang="en-US" sz="1600" b="1" u="none" strike="noStrike" dirty="0">
                          <a:effectLst/>
                        </a:rPr>
                        <a:t>3034</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83443789"/>
                  </a:ext>
                </a:extLst>
              </a:tr>
              <a:tr h="263257">
                <a:tc>
                  <a:txBody>
                    <a:bodyPr/>
                    <a:lstStyle/>
                    <a:p>
                      <a:pPr algn="ctr" fontAlgn="b"/>
                      <a:r>
                        <a:rPr lang="en-US" sz="1600" b="1" u="none" strike="noStrike" dirty="0">
                          <a:effectLst/>
                        </a:rPr>
                        <a:t>3147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341275955"/>
                  </a:ext>
                </a:extLst>
              </a:tr>
              <a:tr h="263257">
                <a:tc>
                  <a:txBody>
                    <a:bodyPr/>
                    <a:lstStyle/>
                    <a:p>
                      <a:pPr algn="ctr" fontAlgn="b"/>
                      <a:r>
                        <a:rPr lang="en-US" sz="1600" b="1" u="none" strike="noStrike" dirty="0">
                          <a:effectLst/>
                        </a:rPr>
                        <a:t>3227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29695369"/>
                  </a:ext>
                </a:extLst>
              </a:tr>
              <a:tr h="263257">
                <a:tc>
                  <a:txBody>
                    <a:bodyPr/>
                    <a:lstStyle/>
                    <a:p>
                      <a:pPr algn="ctr" fontAlgn="b"/>
                      <a:r>
                        <a:rPr lang="en-US" sz="1600" b="1" u="none" strike="noStrike" dirty="0">
                          <a:effectLst/>
                        </a:rPr>
                        <a:t>3368</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6289192"/>
                  </a:ext>
                </a:extLst>
              </a:tr>
              <a:tr h="263257">
                <a:tc>
                  <a:txBody>
                    <a:bodyPr/>
                    <a:lstStyle/>
                    <a:p>
                      <a:pPr algn="ctr" fontAlgn="b"/>
                      <a:r>
                        <a:rPr lang="en-US" sz="1600" b="1" u="none" strike="noStrike" dirty="0">
                          <a:effectLst/>
                        </a:rPr>
                        <a:t>3623</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695237941"/>
                  </a:ext>
                </a:extLst>
              </a:tr>
              <a:tr h="263257">
                <a:tc>
                  <a:txBody>
                    <a:bodyPr/>
                    <a:lstStyle/>
                    <a:p>
                      <a:pPr algn="ctr" fontAlgn="b"/>
                      <a:r>
                        <a:rPr lang="en-US" sz="1600" b="1" u="none" strike="noStrike" dirty="0">
                          <a:effectLst/>
                        </a:rPr>
                        <a:t>3627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399226847"/>
                  </a:ext>
                </a:extLst>
              </a:tr>
              <a:tr h="263257">
                <a:tc>
                  <a:txBody>
                    <a:bodyPr/>
                    <a:lstStyle/>
                    <a:p>
                      <a:pPr algn="ctr" fontAlgn="b"/>
                      <a:r>
                        <a:rPr lang="en-US" sz="1600" b="1" u="none" strike="noStrike" dirty="0">
                          <a:effectLst/>
                        </a:rPr>
                        <a:t>4775</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396183621"/>
                  </a:ext>
                </a:extLst>
              </a:tr>
              <a:tr h="263257">
                <a:tc>
                  <a:txBody>
                    <a:bodyPr/>
                    <a:lstStyle/>
                    <a:p>
                      <a:pPr algn="ctr" fontAlgn="b"/>
                      <a:r>
                        <a:rPr lang="en-US" sz="1600" b="1" u="none" strike="noStrike" dirty="0">
                          <a:effectLst/>
                        </a:rPr>
                        <a:t>5248</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828440686"/>
                  </a:ext>
                </a:extLst>
              </a:tr>
              <a:tr h="263257">
                <a:tc>
                  <a:txBody>
                    <a:bodyPr/>
                    <a:lstStyle/>
                    <a:p>
                      <a:pPr algn="ctr" fontAlgn="b"/>
                      <a:r>
                        <a:rPr lang="en-US" sz="1600" b="1" u="none" strike="noStrike" dirty="0">
                          <a:effectLst/>
                        </a:rPr>
                        <a:t>5548</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62030287"/>
                  </a:ext>
                </a:extLst>
              </a:tr>
              <a:tr h="263257">
                <a:tc>
                  <a:txBody>
                    <a:bodyPr/>
                    <a:lstStyle/>
                    <a:p>
                      <a:pPr algn="ctr" fontAlgn="b"/>
                      <a:r>
                        <a:rPr lang="en-US" sz="1600" b="1" u="none" strike="noStrike" dirty="0">
                          <a:effectLst/>
                        </a:rPr>
                        <a:t>6181</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466569495"/>
                  </a:ext>
                </a:extLst>
              </a:tr>
              <a:tr h="263257">
                <a:tc>
                  <a:txBody>
                    <a:bodyPr/>
                    <a:lstStyle/>
                    <a:p>
                      <a:pPr algn="ctr" fontAlgn="b"/>
                      <a:r>
                        <a:rPr lang="en-US" sz="1600" b="1" u="none" strike="noStrike" dirty="0">
                          <a:effectLst/>
                        </a:rPr>
                        <a:t>6217</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289099257"/>
                  </a:ext>
                </a:extLst>
              </a:tr>
              <a:tr h="263257">
                <a:tc>
                  <a:txBody>
                    <a:bodyPr/>
                    <a:lstStyle/>
                    <a:p>
                      <a:pPr algn="ctr" fontAlgn="b"/>
                      <a:r>
                        <a:rPr lang="en-US" sz="1600" b="1" u="none" strike="noStrike" dirty="0">
                          <a:effectLst/>
                        </a:rPr>
                        <a:t>6643</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951532392"/>
                  </a:ext>
                </a:extLst>
              </a:tr>
              <a:tr h="263257">
                <a:tc>
                  <a:txBody>
                    <a:bodyPr/>
                    <a:lstStyle/>
                    <a:p>
                      <a:pPr algn="ctr" fontAlgn="b"/>
                      <a:r>
                        <a:rPr lang="en-US" sz="1600" b="1" u="none" strike="noStrike" dirty="0">
                          <a:effectLst/>
                        </a:rPr>
                        <a:t>6764</a:t>
                      </a:r>
                      <a:endParaRPr lang="en-US" sz="1600" b="1" i="0" u="none" strike="noStrike" dirty="0">
                        <a:solidFill>
                          <a:srgbClr val="00000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391930493"/>
                  </a:ext>
                </a:extLst>
              </a:tr>
            </a:tbl>
          </a:graphicData>
        </a:graphic>
      </p:graphicFrame>
      <p:pic>
        <p:nvPicPr>
          <p:cNvPr id="33" name="Picture 32">
            <a:extLst>
              <a:ext uri="{FF2B5EF4-FFF2-40B4-BE49-F238E27FC236}">
                <a16:creationId xmlns:a16="http://schemas.microsoft.com/office/drawing/2014/main" id="{5D781518-1274-B84D-93FE-6328BEDA7511}"/>
              </a:ext>
            </a:extLst>
          </p:cNvPr>
          <p:cNvPicPr>
            <a:picLocks noChangeAspect="1"/>
          </p:cNvPicPr>
          <p:nvPr/>
        </p:nvPicPr>
        <p:blipFill>
          <a:blip r:embed="rId12"/>
          <a:stretch>
            <a:fillRect/>
          </a:stretch>
        </p:blipFill>
        <p:spPr>
          <a:xfrm>
            <a:off x="17860411" y="22488068"/>
            <a:ext cx="6948599" cy="3655971"/>
          </a:xfrm>
          <a:prstGeom prst="rect">
            <a:avLst/>
          </a:prstGeom>
        </p:spPr>
      </p:pic>
      <p:pic>
        <p:nvPicPr>
          <p:cNvPr id="34" name="Picture 33">
            <a:extLst>
              <a:ext uri="{FF2B5EF4-FFF2-40B4-BE49-F238E27FC236}">
                <a16:creationId xmlns:a16="http://schemas.microsoft.com/office/drawing/2014/main" id="{F75CE1C8-0EB6-9348-95CD-BCDEC1173BA5}"/>
              </a:ext>
            </a:extLst>
          </p:cNvPr>
          <p:cNvPicPr>
            <a:picLocks noChangeAspect="1"/>
          </p:cNvPicPr>
          <p:nvPr/>
        </p:nvPicPr>
        <p:blipFill>
          <a:blip r:embed="rId13"/>
          <a:stretch>
            <a:fillRect/>
          </a:stretch>
        </p:blipFill>
        <p:spPr>
          <a:xfrm>
            <a:off x="17839143" y="27320666"/>
            <a:ext cx="6969867" cy="3317219"/>
          </a:xfrm>
          <a:prstGeom prst="rect">
            <a:avLst/>
          </a:prstGeom>
        </p:spPr>
      </p:pic>
      <p:sp>
        <p:nvSpPr>
          <p:cNvPr id="35" name="TextBox 34">
            <a:extLst>
              <a:ext uri="{FF2B5EF4-FFF2-40B4-BE49-F238E27FC236}">
                <a16:creationId xmlns:a16="http://schemas.microsoft.com/office/drawing/2014/main" id="{CE0BC28F-6AB1-2B49-9FD1-A937C74BA8CA}"/>
              </a:ext>
            </a:extLst>
          </p:cNvPr>
          <p:cNvSpPr txBox="1"/>
          <p:nvPr/>
        </p:nvSpPr>
        <p:spPr>
          <a:xfrm>
            <a:off x="17918406" y="30775529"/>
            <a:ext cx="6832608" cy="830997"/>
          </a:xfrm>
          <a:prstGeom prst="rect">
            <a:avLst/>
          </a:prstGeom>
          <a:noFill/>
        </p:spPr>
        <p:txBody>
          <a:bodyPr wrap="square" rtlCol="0">
            <a:spAutoFit/>
          </a:bodyPr>
          <a:lstStyle/>
          <a:p>
            <a:pPr algn="ctr"/>
            <a:r>
              <a:rPr lang="en-US" sz="2400" dirty="0"/>
              <a:t>Figure 3: The wavelength of the Hydrogen </a:t>
            </a:r>
            <a:r>
              <a:rPr lang="el-GR" sz="2400" dirty="0"/>
              <a:t>α </a:t>
            </a:r>
            <a:r>
              <a:rPr lang="en-US" sz="2400" dirty="0"/>
              <a:t>emission line in a galaxy spectra measure in Angstroms(</a:t>
            </a:r>
            <a:r>
              <a:rPr lang="en-US" sz="2400" dirty="0" err="1"/>
              <a:t>Å</a:t>
            </a:r>
            <a:r>
              <a:rPr lang="en-US" sz="2400" dirty="0"/>
              <a:t>).</a:t>
            </a:r>
            <a:r>
              <a:rPr lang="en-US" sz="2400" baseline="30000" dirty="0"/>
              <a:t>5</a:t>
            </a:r>
          </a:p>
        </p:txBody>
      </p:sp>
      <p:sp>
        <p:nvSpPr>
          <p:cNvPr id="36" name="TextBox 35">
            <a:extLst>
              <a:ext uri="{FF2B5EF4-FFF2-40B4-BE49-F238E27FC236}">
                <a16:creationId xmlns:a16="http://schemas.microsoft.com/office/drawing/2014/main" id="{AAE6F6F3-C7C6-6E4D-A4EC-0B0EDC660BFB}"/>
              </a:ext>
            </a:extLst>
          </p:cNvPr>
          <p:cNvSpPr txBox="1"/>
          <p:nvPr/>
        </p:nvSpPr>
        <p:spPr>
          <a:xfrm>
            <a:off x="35177254" y="21412571"/>
            <a:ext cx="15420496" cy="461665"/>
          </a:xfrm>
          <a:prstGeom prst="rect">
            <a:avLst/>
          </a:prstGeom>
          <a:noFill/>
        </p:spPr>
        <p:txBody>
          <a:bodyPr wrap="square" rtlCol="0">
            <a:spAutoFit/>
          </a:bodyPr>
          <a:lstStyle/>
          <a:p>
            <a:pPr algn="ctr"/>
            <a:r>
              <a:rPr lang="en-US" sz="2400" dirty="0"/>
              <a:t>Figure 3: The slope line graph of the measure Hubble constant with each galaxy velocity and distance.</a:t>
            </a:r>
          </a:p>
        </p:txBody>
      </p:sp>
      <p:sp>
        <p:nvSpPr>
          <p:cNvPr id="37" name="TextBox 36">
            <a:extLst>
              <a:ext uri="{FF2B5EF4-FFF2-40B4-BE49-F238E27FC236}">
                <a16:creationId xmlns:a16="http://schemas.microsoft.com/office/drawing/2014/main" id="{160FB240-58D4-D84A-8564-E76507E00D2D}"/>
              </a:ext>
            </a:extLst>
          </p:cNvPr>
          <p:cNvSpPr txBox="1"/>
          <p:nvPr/>
        </p:nvSpPr>
        <p:spPr>
          <a:xfrm>
            <a:off x="56613287" y="20673391"/>
            <a:ext cx="184731" cy="1646605"/>
          </a:xfrm>
          <a:prstGeom prst="rect">
            <a:avLst/>
          </a:prstGeom>
          <a:noFill/>
        </p:spPr>
        <p:txBody>
          <a:bodyPr wrap="none" rtlCol="0">
            <a:spAutoFit/>
          </a:bodyPr>
          <a:lstStyle/>
          <a:p>
            <a:endParaRPr lang="en-US" dirty="0"/>
          </a:p>
        </p:txBody>
      </p:sp>
      <p:graphicFrame>
        <p:nvGraphicFramePr>
          <p:cNvPr id="38" name="Chart 37">
            <a:extLst>
              <a:ext uri="{FF2B5EF4-FFF2-40B4-BE49-F238E27FC236}">
                <a16:creationId xmlns:a16="http://schemas.microsoft.com/office/drawing/2014/main" id="{42A56096-FD94-1C48-A2EA-E96EA877824C}"/>
              </a:ext>
            </a:extLst>
          </p:cNvPr>
          <p:cNvGraphicFramePr>
            <a:graphicFrameLocks/>
          </p:cNvGraphicFramePr>
          <p:nvPr>
            <p:extLst>
              <p:ext uri="{D42A27DB-BD31-4B8C-83A1-F6EECF244321}">
                <p14:modId xmlns:p14="http://schemas.microsoft.com/office/powerpoint/2010/main" val="2941498745"/>
              </p:ext>
            </p:extLst>
          </p:nvPr>
        </p:nvGraphicFramePr>
        <p:xfrm>
          <a:off x="35177254" y="15733152"/>
          <a:ext cx="9022941" cy="559955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0" name="Table 39">
            <a:extLst>
              <a:ext uri="{FF2B5EF4-FFF2-40B4-BE49-F238E27FC236}">
                <a16:creationId xmlns:a16="http://schemas.microsoft.com/office/drawing/2014/main" id="{2DBE891D-43A2-1947-85EE-35821394126F}"/>
              </a:ext>
            </a:extLst>
          </p:cNvPr>
          <p:cNvGraphicFramePr>
            <a:graphicFrameLocks noGrp="1"/>
          </p:cNvGraphicFramePr>
          <p:nvPr>
            <p:extLst>
              <p:ext uri="{D42A27DB-BD31-4B8C-83A1-F6EECF244321}">
                <p14:modId xmlns:p14="http://schemas.microsoft.com/office/powerpoint/2010/main" val="2054330994"/>
              </p:ext>
            </p:extLst>
          </p:nvPr>
        </p:nvGraphicFramePr>
        <p:xfrm>
          <a:off x="37590320" y="22893329"/>
          <a:ext cx="4910030" cy="1554391"/>
        </p:xfrm>
        <a:graphic>
          <a:graphicData uri="http://schemas.openxmlformats.org/drawingml/2006/table">
            <a:tbl>
              <a:tblPr>
                <a:tableStyleId>{073A0DAA-6AF3-43AB-8588-CEC1D06C72B9}</a:tableStyleId>
              </a:tblPr>
              <a:tblGrid>
                <a:gridCol w="2455015">
                  <a:extLst>
                    <a:ext uri="{9D8B030D-6E8A-4147-A177-3AD203B41FA5}">
                      <a16:colId xmlns:a16="http://schemas.microsoft.com/office/drawing/2014/main" val="1057229613"/>
                    </a:ext>
                  </a:extLst>
                </a:gridCol>
                <a:gridCol w="2455015">
                  <a:extLst>
                    <a:ext uri="{9D8B030D-6E8A-4147-A177-3AD203B41FA5}">
                      <a16:colId xmlns:a16="http://schemas.microsoft.com/office/drawing/2014/main" val="2156994597"/>
                    </a:ext>
                  </a:extLst>
                </a:gridCol>
              </a:tblGrid>
              <a:tr h="702483">
                <a:tc>
                  <a:txBody>
                    <a:bodyPr/>
                    <a:lstStyle/>
                    <a:p>
                      <a:pPr algn="ctr" fontAlgn="b">
                        <a:lnSpc>
                          <a:spcPct val="100000"/>
                        </a:lnSpc>
                      </a:pPr>
                      <a:r>
                        <a:rPr lang="en-US" sz="1600" u="none" strike="noStrike" dirty="0">
                          <a:effectLst/>
                        </a:rPr>
                        <a:t>60.2603841</a:t>
                      </a:r>
                      <a:endParaRPr lang="en-US" sz="160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lnSpc>
                          <a:spcPct val="100000"/>
                        </a:lnSpc>
                      </a:pPr>
                      <a:r>
                        <a:rPr lang="en-US" sz="1600" u="none" strike="noStrike" dirty="0">
                          <a:effectLst/>
                        </a:rPr>
                        <a:t>368.15499</a:t>
                      </a:r>
                      <a:endParaRPr lang="en-US" sz="160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2642896"/>
                  </a:ext>
                </a:extLst>
              </a:tr>
              <a:tr h="851908">
                <a:tc>
                  <a:txBody>
                    <a:bodyPr/>
                    <a:lstStyle/>
                    <a:p>
                      <a:pPr algn="ctr" fontAlgn="b">
                        <a:lnSpc>
                          <a:spcPct val="100000"/>
                        </a:lnSpc>
                      </a:pPr>
                      <a:r>
                        <a:rPr lang="en-US" sz="1600" u="none" strike="noStrike" dirty="0">
                          <a:effectLst/>
                        </a:rPr>
                        <a:t>13.1162746</a:t>
                      </a:r>
                      <a:endParaRPr lang="en-US" sz="160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lnSpc>
                          <a:spcPct val="100000"/>
                        </a:lnSpc>
                      </a:pPr>
                      <a:r>
                        <a:rPr lang="en-US" sz="1600" u="none" strike="noStrike" dirty="0">
                          <a:effectLst/>
                        </a:rPr>
                        <a:t>302.738061</a:t>
                      </a:r>
                      <a:endParaRPr lang="en-US" sz="160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0999173"/>
                  </a:ext>
                </a:extLst>
              </a:tr>
            </a:tbl>
          </a:graphicData>
        </a:graphic>
      </p:graphicFrame>
      <p:graphicFrame>
        <p:nvGraphicFramePr>
          <p:cNvPr id="41" name="Table 40">
            <a:extLst>
              <a:ext uri="{FF2B5EF4-FFF2-40B4-BE49-F238E27FC236}">
                <a16:creationId xmlns:a16="http://schemas.microsoft.com/office/drawing/2014/main" id="{904DFB8B-3634-5649-8935-DDB88763E144}"/>
              </a:ext>
            </a:extLst>
          </p:cNvPr>
          <p:cNvGraphicFramePr>
            <a:graphicFrameLocks noGrp="1"/>
          </p:cNvGraphicFramePr>
          <p:nvPr>
            <p:extLst>
              <p:ext uri="{D42A27DB-BD31-4B8C-83A1-F6EECF244321}">
                <p14:modId xmlns:p14="http://schemas.microsoft.com/office/powerpoint/2010/main" val="1941161370"/>
              </p:ext>
            </p:extLst>
          </p:nvPr>
        </p:nvGraphicFramePr>
        <p:xfrm>
          <a:off x="35545979" y="22893327"/>
          <a:ext cx="2044321" cy="1554391"/>
        </p:xfrm>
        <a:graphic>
          <a:graphicData uri="http://schemas.openxmlformats.org/drawingml/2006/table">
            <a:tbl>
              <a:tblPr>
                <a:tableStyleId>{073A0DAA-6AF3-43AB-8588-CEC1D06C72B9}</a:tableStyleId>
              </a:tblPr>
              <a:tblGrid>
                <a:gridCol w="2044321">
                  <a:extLst>
                    <a:ext uri="{9D8B030D-6E8A-4147-A177-3AD203B41FA5}">
                      <a16:colId xmlns:a16="http://schemas.microsoft.com/office/drawing/2014/main" val="196151309"/>
                    </a:ext>
                  </a:extLst>
                </a:gridCol>
              </a:tblGrid>
              <a:tr h="750642">
                <a:tc>
                  <a:txBody>
                    <a:bodyPr/>
                    <a:lstStyle/>
                    <a:p>
                      <a:pPr algn="ctr" fontAlgn="b"/>
                      <a:r>
                        <a:rPr lang="en-US" sz="1600" b="1" u="none" strike="noStrike" dirty="0">
                          <a:effectLst/>
                        </a:rPr>
                        <a:t>Slope</a:t>
                      </a:r>
                      <a:endParaRPr lang="en-US" sz="1600" b="1"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48710701"/>
                  </a:ext>
                </a:extLst>
              </a:tr>
              <a:tr h="803749">
                <a:tc>
                  <a:txBody>
                    <a:bodyPr/>
                    <a:lstStyle/>
                    <a:p>
                      <a:pPr algn="ctr" fontAlgn="b"/>
                      <a:r>
                        <a:rPr lang="en-US" sz="1600" b="1" u="none" strike="noStrike" dirty="0">
                          <a:effectLst/>
                        </a:rPr>
                        <a:t>Uncertainty Slope</a:t>
                      </a:r>
                      <a:endParaRPr lang="en-US" sz="1600" b="1"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788367161"/>
                  </a:ext>
                </a:extLst>
              </a:tr>
            </a:tbl>
          </a:graphicData>
        </a:graphic>
      </p:graphicFrame>
      <p:graphicFrame>
        <p:nvGraphicFramePr>
          <p:cNvPr id="42" name="Table 41">
            <a:extLst>
              <a:ext uri="{FF2B5EF4-FFF2-40B4-BE49-F238E27FC236}">
                <a16:creationId xmlns:a16="http://schemas.microsoft.com/office/drawing/2014/main" id="{59952A31-6C1E-A849-AE67-85E13581AD32}"/>
              </a:ext>
            </a:extLst>
          </p:cNvPr>
          <p:cNvGraphicFramePr>
            <a:graphicFrameLocks noGrp="1"/>
          </p:cNvGraphicFramePr>
          <p:nvPr>
            <p:extLst>
              <p:ext uri="{D42A27DB-BD31-4B8C-83A1-F6EECF244321}">
                <p14:modId xmlns:p14="http://schemas.microsoft.com/office/powerpoint/2010/main" val="1744070805"/>
              </p:ext>
            </p:extLst>
          </p:nvPr>
        </p:nvGraphicFramePr>
        <p:xfrm>
          <a:off x="42510365" y="22893328"/>
          <a:ext cx="2026740" cy="1554391"/>
        </p:xfrm>
        <a:graphic>
          <a:graphicData uri="http://schemas.openxmlformats.org/drawingml/2006/table">
            <a:tbl>
              <a:tblPr>
                <a:tableStyleId>{073A0DAA-6AF3-43AB-8588-CEC1D06C72B9}</a:tableStyleId>
              </a:tblPr>
              <a:tblGrid>
                <a:gridCol w="2026740">
                  <a:extLst>
                    <a:ext uri="{9D8B030D-6E8A-4147-A177-3AD203B41FA5}">
                      <a16:colId xmlns:a16="http://schemas.microsoft.com/office/drawing/2014/main" val="3139733291"/>
                    </a:ext>
                  </a:extLst>
                </a:gridCol>
              </a:tblGrid>
              <a:tr h="735257">
                <a:tc>
                  <a:txBody>
                    <a:bodyPr/>
                    <a:lstStyle/>
                    <a:p>
                      <a:pPr algn="ctr" fontAlgn="b"/>
                      <a:r>
                        <a:rPr lang="en-US" sz="1400" b="1" u="none" strike="noStrike" dirty="0">
                          <a:effectLst/>
                        </a:rPr>
                        <a:t>y-intercept</a:t>
                      </a:r>
                      <a:endParaRPr lang="en-US" sz="1400" b="1"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546546654"/>
                  </a:ext>
                </a:extLst>
              </a:tr>
              <a:tr h="819134">
                <a:tc>
                  <a:txBody>
                    <a:bodyPr/>
                    <a:lstStyle/>
                    <a:p>
                      <a:pPr algn="ctr" fontAlgn="b"/>
                      <a:r>
                        <a:rPr lang="en-US" sz="1400" b="1" u="none" strike="noStrike" dirty="0">
                          <a:effectLst/>
                        </a:rPr>
                        <a:t>Uncertainty. Slope</a:t>
                      </a:r>
                      <a:endParaRPr lang="en-US" sz="1400" b="1"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0238343"/>
                  </a:ext>
                </a:extLst>
              </a:tr>
            </a:tbl>
          </a:graphicData>
        </a:graphic>
      </p:graphicFrame>
      <p:sp>
        <p:nvSpPr>
          <p:cNvPr id="43" name="TextBox 42">
            <a:extLst>
              <a:ext uri="{FF2B5EF4-FFF2-40B4-BE49-F238E27FC236}">
                <a16:creationId xmlns:a16="http://schemas.microsoft.com/office/drawing/2014/main" id="{915109FA-22A5-A845-A65F-61F3F940807E}"/>
              </a:ext>
            </a:extLst>
          </p:cNvPr>
          <p:cNvSpPr txBox="1"/>
          <p:nvPr/>
        </p:nvSpPr>
        <p:spPr>
          <a:xfrm>
            <a:off x="35663772" y="24440942"/>
            <a:ext cx="8681730" cy="461665"/>
          </a:xfrm>
          <a:prstGeom prst="rect">
            <a:avLst/>
          </a:prstGeom>
          <a:noFill/>
        </p:spPr>
        <p:txBody>
          <a:bodyPr wrap="square" rtlCol="0">
            <a:spAutoFit/>
          </a:bodyPr>
          <a:lstStyle/>
          <a:p>
            <a:pPr algn="ctr"/>
            <a:r>
              <a:rPr lang="en-US" sz="2400" dirty="0"/>
              <a:t>Table 5: LINEST function for the measure Hubble ’s constant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23A9715-B10C-DE41-99BD-53C7B681A9E4}"/>
                  </a:ext>
                </a:extLst>
              </p:cNvPr>
              <p:cNvSpPr txBox="1"/>
              <p:nvPr/>
            </p:nvSpPr>
            <p:spPr>
              <a:xfrm>
                <a:off x="44460484" y="22893328"/>
                <a:ext cx="6453052" cy="2373086"/>
              </a:xfrm>
              <a:prstGeom prst="rect">
                <a:avLst/>
              </a:prstGeom>
              <a:noFill/>
            </p:spPr>
            <p:txBody>
              <a:bodyPr wrap="square" rtlCol="0">
                <a:spAutoFit/>
              </a:bodyPr>
              <a:lstStyle/>
              <a:p>
                <a:pPr algn="ctr"/>
                <a:r>
                  <a:rPr lang="en-US" sz="4000" dirty="0"/>
                  <a:t>Hubble’s constant</a:t>
                </a:r>
              </a:p>
              <a:p>
                <a:pPr algn="ctr"/>
                <a:r>
                  <a:rPr lang="en-US" sz="4000" dirty="0"/>
                  <a:t>(</a:t>
                </a:r>
                <a:r>
                  <a:rPr lang="en-US" sz="4000" i="1" dirty="0"/>
                  <a:t>H</a:t>
                </a:r>
                <a:r>
                  <a:rPr lang="en-US" sz="4000" i="1" baseline="-25000" dirty="0"/>
                  <a:t>o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i="1" smtClean="0">
                        <a:latin typeface="Cambria Math" panose="02040503050406030204" pitchFamily="18" charset="0"/>
                        <a:ea typeface="Cambria Math" panose="02040503050406030204" pitchFamily="18" charset="0"/>
                      </a:rPr>
                      <m:t>𝛿</m:t>
                    </m:r>
                    <m:r>
                      <m:rPr>
                        <m:nor/>
                      </m:rPr>
                      <a:rPr lang="en-US" sz="4000" i="1" dirty="0"/>
                      <m:t>H</m:t>
                    </m:r>
                    <m:r>
                      <m:rPr>
                        <m:nor/>
                      </m:rPr>
                      <a:rPr lang="en-US" sz="4000" i="1" baseline="-25000" dirty="0"/>
                      <m:t>o</m:t>
                    </m:r>
                  </m:oMath>
                </a14:m>
                <a:r>
                  <a:rPr lang="en-US" sz="4000" dirty="0"/>
                  <a:t>)</a:t>
                </a:r>
              </a:p>
              <a:p>
                <a:pPr algn="ctr"/>
                <a:r>
                  <a:rPr lang="en-US" sz="4400" dirty="0"/>
                  <a:t>60.26 </a:t>
                </a:r>
                <a14:m>
                  <m:oMath xmlns:m="http://schemas.openxmlformats.org/officeDocument/2006/math">
                    <m:r>
                      <a:rPr lang="en-US" sz="4400" i="1">
                        <a:latin typeface="Cambria Math" panose="02040503050406030204" pitchFamily="18" charset="0"/>
                        <a:ea typeface="Cambria Math" panose="02040503050406030204" pitchFamily="18" charset="0"/>
                      </a:rPr>
                      <m:t>±</m:t>
                    </m:r>
                  </m:oMath>
                </a14:m>
                <a:r>
                  <a:rPr lang="en-US" sz="4400" dirty="0"/>
                  <a:t> 13.12 </a:t>
                </a:r>
                <a14:m>
                  <m:oMath xmlns:m="http://schemas.openxmlformats.org/officeDocument/2006/math">
                    <m:f>
                      <m:fPr>
                        <m:ctrlPr>
                          <a:rPr lang="en-US" sz="4400" i="1" smtClean="0">
                            <a:latin typeface="Cambria Math" panose="02040503050406030204" pitchFamily="18" charset="0"/>
                          </a:rPr>
                        </m:ctrlPr>
                      </m:fPr>
                      <m:num>
                        <m:r>
                          <a:rPr lang="en-US" sz="4400" i="1">
                            <a:latin typeface="Cambria Math" panose="02040503050406030204" pitchFamily="18" charset="0"/>
                          </a:rPr>
                          <m:t>𝑘𝑚</m:t>
                        </m:r>
                      </m:num>
                      <m:den>
                        <m:r>
                          <a:rPr lang="en-US" sz="4400" i="1">
                            <a:latin typeface="Cambria Math" panose="02040503050406030204" pitchFamily="18" charset="0"/>
                          </a:rPr>
                          <m:t>𝑀𝑝𝑐</m:t>
                        </m:r>
                        <m:r>
                          <a:rPr lang="en-US" sz="4400" b="0" i="1" smtClean="0">
                            <a:latin typeface="Cambria Math" panose="02040503050406030204" pitchFamily="18" charset="0"/>
                          </a:rPr>
                          <m:t>𝑠</m:t>
                        </m:r>
                      </m:den>
                    </m:f>
                  </m:oMath>
                </a14:m>
                <a:endParaRPr lang="en-US" sz="3600" dirty="0"/>
              </a:p>
            </p:txBody>
          </p:sp>
        </mc:Choice>
        <mc:Fallback xmlns="">
          <p:sp>
            <p:nvSpPr>
              <p:cNvPr id="44" name="TextBox 43">
                <a:extLst>
                  <a:ext uri="{FF2B5EF4-FFF2-40B4-BE49-F238E27FC236}">
                    <a16:creationId xmlns:a16="http://schemas.microsoft.com/office/drawing/2014/main" id="{723A9715-B10C-DE41-99BD-53C7B681A9E4}"/>
                  </a:ext>
                </a:extLst>
              </p:cNvPr>
              <p:cNvSpPr txBox="1">
                <a:spLocks noRot="1" noChangeAspect="1" noMove="1" noResize="1" noEditPoints="1" noAdjustHandles="1" noChangeArrowheads="1" noChangeShapeType="1" noTextEdit="1"/>
              </p:cNvSpPr>
              <p:nvPr/>
            </p:nvSpPr>
            <p:spPr>
              <a:xfrm>
                <a:off x="44460484" y="22893328"/>
                <a:ext cx="6453052" cy="2373086"/>
              </a:xfrm>
              <a:prstGeom prst="rect">
                <a:avLst/>
              </a:prstGeom>
              <a:blipFill>
                <a:blip r:embed="rId15"/>
                <a:stretch>
                  <a:fillRect t="-4813" b="-427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573CAA63-0371-6C45-95D7-0FB0C1D11CB8}"/>
              </a:ext>
            </a:extLst>
          </p:cNvPr>
          <p:cNvPicPr>
            <a:picLocks noChangeAspect="1"/>
          </p:cNvPicPr>
          <p:nvPr/>
        </p:nvPicPr>
        <p:blipFill>
          <a:blip r:embed="rId16"/>
          <a:stretch>
            <a:fillRect/>
          </a:stretch>
        </p:blipFill>
        <p:spPr>
          <a:xfrm>
            <a:off x="10143381" y="32125920"/>
            <a:ext cx="6809129" cy="2724998"/>
          </a:xfrm>
          <a:prstGeom prst="rect">
            <a:avLst/>
          </a:prstGeom>
        </p:spPr>
      </p:pic>
    </p:spTree>
    <p:extLst>
      <p:ext uri="{BB962C8B-B14F-4D97-AF65-F5344CB8AC3E}">
        <p14:creationId xmlns:p14="http://schemas.microsoft.com/office/powerpoint/2010/main" val="3142554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1294</Words>
  <Application>Microsoft Macintosh PowerPoint</Application>
  <PresentationFormat>Custom</PresentationFormat>
  <Paragraphs>567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 (Body)</vt:lpstr>
      <vt:lpstr>TimesNewRomanPSMT</vt:lpstr>
      <vt:lpstr>Arial</vt:lpstr>
      <vt:lpstr>Calibri</vt:lpstr>
      <vt:lpstr>Cambria Math</vt:lpstr>
      <vt:lpstr>Wingdings</vt:lpstr>
      <vt:lpstr>Office Theme</vt:lpstr>
      <vt:lpstr>Hubble’s Law Spring Showcase for Research and Creative Inquiry, April 22, 2020 Rayshad Lindsay  Longwood University, Farmville VA, 23909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Hubble’s Law Rayshad Lindsay  Longwood University, Farmville Va, 23909</dc:title>
  <dc:creator>Rayshad Lindsay</dc:creator>
  <cp:lastModifiedBy>Rayshad Lindsay</cp:lastModifiedBy>
  <cp:revision>160</cp:revision>
  <dcterms:created xsi:type="dcterms:W3CDTF">2020-04-14T15:23:19Z</dcterms:created>
  <dcterms:modified xsi:type="dcterms:W3CDTF">2020-04-21T16:48:55Z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2072542</vt:lpwstr>
  </property>
  <property fmtid="{D5CDD505-2E9C-101B-9397-08002B2CF9AE}" pid="3" name="NXPowerLiteSettings">
    <vt:lpwstr>C7000400038000</vt:lpwstr>
  </property>
  <property fmtid="{D5CDD505-2E9C-101B-9397-08002B2CF9AE}" pid="4" name="NXPowerLiteVersion">
    <vt:lpwstr>S9.0.1</vt:lpwstr>
  </property>
</Properties>
</file>