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8404800"/>
  <p:notesSz cx="6858000" cy="9144000"/>
  <p:defaultText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77"/>
    <p:restoredTop sz="94376" autoAdjust="0"/>
  </p:normalViewPr>
  <p:slideViewPr>
    <p:cSldViewPr snapToGrid="0" snapToObjects="1">
      <p:cViewPr>
        <p:scale>
          <a:sx n="26" d="100"/>
          <a:sy n="26" d="100"/>
        </p:scale>
        <p:origin x="1024" y="-392"/>
      </p:cViewPr>
      <p:guideLst>
        <p:guide orient="horz" pos="12096"/>
        <p:guide pos="1612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4C4F5-39A3-4A79-954E-BC258CD4834A}" type="datetimeFigureOut">
              <a:rPr lang="en-US" smtClean="0"/>
              <a:t>4/21/20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2D882-6A65-483F-BE1A-45FE31BC4BBC}" type="slidenum">
              <a:rPr lang="en-US" smtClean="0"/>
              <a:t>‹#›</a:t>
            </a:fld>
            <a:endParaRPr lang="en-US"/>
          </a:p>
        </p:txBody>
      </p:sp>
    </p:spTree>
    <p:extLst>
      <p:ext uri="{BB962C8B-B14F-4D97-AF65-F5344CB8AC3E}">
        <p14:creationId xmlns:p14="http://schemas.microsoft.com/office/powerpoint/2010/main" val="17378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42D882-6A65-483F-BE1A-45FE31BC4BBC}" type="slidenum">
              <a:rPr lang="en-US" smtClean="0"/>
              <a:t>1</a:t>
            </a:fld>
            <a:endParaRPr lang="en-US"/>
          </a:p>
        </p:txBody>
      </p:sp>
    </p:spTree>
    <p:extLst>
      <p:ext uri="{BB962C8B-B14F-4D97-AF65-F5344CB8AC3E}">
        <p14:creationId xmlns:p14="http://schemas.microsoft.com/office/powerpoint/2010/main" val="147670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930383"/>
            <a:ext cx="43525440" cy="8232140"/>
          </a:xfrm>
        </p:spPr>
        <p:txBody>
          <a:bodyPr/>
          <a:lstStyle/>
          <a:p>
            <a:r>
              <a:rPr lang="en-US"/>
              <a:t>Click to edit Master title style</a:t>
            </a:r>
          </a:p>
        </p:txBody>
      </p:sp>
      <p:sp>
        <p:nvSpPr>
          <p:cNvPr id="3" name="Subtitle 2"/>
          <p:cNvSpPr>
            <a:spLocks noGrp="1"/>
          </p:cNvSpPr>
          <p:nvPr>
            <p:ph type="subTitle" idx="1"/>
          </p:nvPr>
        </p:nvSpPr>
        <p:spPr>
          <a:xfrm>
            <a:off x="7680960" y="21762720"/>
            <a:ext cx="35844480" cy="9814560"/>
          </a:xfrm>
        </p:spPr>
        <p:txBody>
          <a:bodyPr/>
          <a:lstStyle>
            <a:lvl1pPr marL="0" indent="0" algn="ctr">
              <a:buNone/>
              <a:defRPr>
                <a:solidFill>
                  <a:schemeClr val="tx1">
                    <a:tint val="75000"/>
                  </a:schemeClr>
                </a:solidFill>
              </a:defRPr>
            </a:lvl1pPr>
            <a:lvl2pPr marL="2560320" indent="0" algn="ctr">
              <a:buNone/>
              <a:defRPr>
                <a:solidFill>
                  <a:schemeClr val="tx1">
                    <a:tint val="75000"/>
                  </a:schemeClr>
                </a:solidFill>
              </a:defRPr>
            </a:lvl2pPr>
            <a:lvl3pPr marL="5120640" indent="0" algn="ctr">
              <a:buNone/>
              <a:defRPr>
                <a:solidFill>
                  <a:schemeClr val="tx1">
                    <a:tint val="75000"/>
                  </a:schemeClr>
                </a:solidFill>
              </a:defRPr>
            </a:lvl3pPr>
            <a:lvl4pPr marL="7680960" indent="0" algn="ctr">
              <a:buNone/>
              <a:defRPr>
                <a:solidFill>
                  <a:schemeClr val="tx1">
                    <a:tint val="75000"/>
                  </a:schemeClr>
                </a:solidFill>
              </a:defRPr>
            </a:lvl4pPr>
            <a:lvl5pPr marL="10241280" indent="0" algn="ctr">
              <a:buNone/>
              <a:defRPr>
                <a:solidFill>
                  <a:schemeClr val="tx1">
                    <a:tint val="75000"/>
                  </a:schemeClr>
                </a:solidFill>
              </a:defRPr>
            </a:lvl5pPr>
            <a:lvl6pPr marL="12801600" indent="0" algn="ctr">
              <a:buNone/>
              <a:defRPr>
                <a:solidFill>
                  <a:schemeClr val="tx1">
                    <a:tint val="75000"/>
                  </a:schemeClr>
                </a:solidFill>
              </a:defRPr>
            </a:lvl6pPr>
            <a:lvl7pPr marL="15361920" indent="0" algn="ctr">
              <a:buNone/>
              <a:defRPr>
                <a:solidFill>
                  <a:schemeClr val="tx1">
                    <a:tint val="75000"/>
                  </a:schemeClr>
                </a:solidFill>
              </a:defRPr>
            </a:lvl7pPr>
            <a:lvl8pPr marL="17922240" indent="0" algn="ctr">
              <a:buNone/>
              <a:defRPr>
                <a:solidFill>
                  <a:schemeClr val="tx1">
                    <a:tint val="75000"/>
                  </a:schemeClr>
                </a:solidFill>
              </a:defRPr>
            </a:lvl8pPr>
            <a:lvl9pPr marL="204825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A4F72-FD74-C04B-80AF-CD5E0A275056}"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416424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A4F72-FD74-C04B-80AF-CD5E0A275056}"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47334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7901540" y="8614416"/>
            <a:ext cx="64514733" cy="18349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339576" y="8614416"/>
            <a:ext cx="192708527" cy="18349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A4F72-FD74-C04B-80AF-CD5E0A275056}"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341938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A4F72-FD74-C04B-80AF-CD5E0A275056}"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4223186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8643"/>
            <a:ext cx="43525440" cy="7627620"/>
          </a:xfrm>
        </p:spPr>
        <p:txBody>
          <a:bodyPr anchor="t"/>
          <a:lstStyle>
            <a:lvl1pPr algn="l">
              <a:defRPr sz="22400" b="1" cap="all"/>
            </a:lvl1pPr>
          </a:lstStyle>
          <a:p>
            <a:r>
              <a:rPr lang="en-US"/>
              <a:t>Click to edit Master title style</a:t>
            </a:r>
          </a:p>
        </p:txBody>
      </p:sp>
      <p:sp>
        <p:nvSpPr>
          <p:cNvPr id="3" name="Text Placeholder 2"/>
          <p:cNvSpPr>
            <a:spLocks noGrp="1"/>
          </p:cNvSpPr>
          <p:nvPr>
            <p:ph type="body" idx="1"/>
          </p:nvPr>
        </p:nvSpPr>
        <p:spPr>
          <a:xfrm>
            <a:off x="4044953" y="16277596"/>
            <a:ext cx="43525440" cy="8401047"/>
          </a:xfrm>
        </p:spPr>
        <p:txBody>
          <a:bodyPr anchor="b"/>
          <a:lstStyle>
            <a:lvl1pPr marL="0" indent="0">
              <a:buNone/>
              <a:defRPr sz="11200">
                <a:solidFill>
                  <a:schemeClr val="tx1">
                    <a:tint val="75000"/>
                  </a:schemeClr>
                </a:solidFill>
              </a:defRPr>
            </a:lvl1pPr>
            <a:lvl2pPr marL="2560320" indent="0">
              <a:buNone/>
              <a:defRPr sz="10100">
                <a:solidFill>
                  <a:schemeClr val="tx1">
                    <a:tint val="75000"/>
                  </a:schemeClr>
                </a:solidFill>
              </a:defRPr>
            </a:lvl2pPr>
            <a:lvl3pPr marL="5120640" indent="0">
              <a:buNone/>
              <a:defRPr sz="9000">
                <a:solidFill>
                  <a:schemeClr val="tx1">
                    <a:tint val="75000"/>
                  </a:schemeClr>
                </a:solidFill>
              </a:defRPr>
            </a:lvl3pPr>
            <a:lvl4pPr marL="7680960" indent="0">
              <a:buNone/>
              <a:defRPr sz="7800">
                <a:solidFill>
                  <a:schemeClr val="tx1">
                    <a:tint val="75000"/>
                  </a:schemeClr>
                </a:solidFill>
              </a:defRPr>
            </a:lvl4pPr>
            <a:lvl5pPr marL="10241280" indent="0">
              <a:buNone/>
              <a:defRPr sz="7800">
                <a:solidFill>
                  <a:schemeClr val="tx1">
                    <a:tint val="75000"/>
                  </a:schemeClr>
                </a:solidFill>
              </a:defRPr>
            </a:lvl5pPr>
            <a:lvl6pPr marL="12801600" indent="0">
              <a:buNone/>
              <a:defRPr sz="7800">
                <a:solidFill>
                  <a:schemeClr val="tx1">
                    <a:tint val="75000"/>
                  </a:schemeClr>
                </a:solidFill>
              </a:defRPr>
            </a:lvl6pPr>
            <a:lvl7pPr marL="15361920" indent="0">
              <a:buNone/>
              <a:defRPr sz="7800">
                <a:solidFill>
                  <a:schemeClr val="tx1">
                    <a:tint val="75000"/>
                  </a:schemeClr>
                </a:solidFill>
              </a:defRPr>
            </a:lvl7pPr>
            <a:lvl8pPr marL="17922240" indent="0">
              <a:buNone/>
              <a:defRPr sz="7800">
                <a:solidFill>
                  <a:schemeClr val="tx1">
                    <a:tint val="75000"/>
                  </a:schemeClr>
                </a:solidFill>
              </a:defRPr>
            </a:lvl8pPr>
            <a:lvl9pPr marL="20482560" indent="0">
              <a:buNone/>
              <a:defRPr sz="7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A4F72-FD74-C04B-80AF-CD5E0A275056}" type="datetimeFigureOut">
              <a:rPr lang="en-US" smtClean="0"/>
              <a:t>4/21/20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34115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339573" y="50184056"/>
            <a:ext cx="128611627"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3804643" y="50184056"/>
            <a:ext cx="128611633" cy="141928847"/>
          </a:xfrm>
        </p:spPr>
        <p:txBody>
          <a:bodyPr/>
          <a:lstStyle>
            <a:lvl1pPr>
              <a:defRPr sz="15700"/>
            </a:lvl1pPr>
            <a:lvl2pPr>
              <a:defRPr sz="13400"/>
            </a:lvl2pPr>
            <a:lvl3pPr>
              <a:defRPr sz="11200"/>
            </a:lvl3pPr>
            <a:lvl4pPr>
              <a:defRPr sz="10100"/>
            </a:lvl4pPr>
            <a:lvl5pPr>
              <a:defRPr sz="10100"/>
            </a:lvl5pPr>
            <a:lvl6pPr>
              <a:defRPr sz="10100"/>
            </a:lvl6pPr>
            <a:lvl7pPr>
              <a:defRPr sz="10100"/>
            </a:lvl7pPr>
            <a:lvl8pPr>
              <a:defRPr sz="10100"/>
            </a:lvl8pPr>
            <a:lvl9pPr>
              <a:defRPr sz="10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7A4F72-FD74-C04B-80AF-CD5E0A275056}"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272863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537973"/>
            <a:ext cx="46085760" cy="64008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596633"/>
            <a:ext cx="22625053"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4" name="Content Placeholder 3"/>
          <p:cNvSpPr>
            <a:spLocks noGrp="1"/>
          </p:cNvSpPr>
          <p:nvPr>
            <p:ph sz="half" idx="2"/>
          </p:nvPr>
        </p:nvSpPr>
        <p:spPr>
          <a:xfrm>
            <a:off x="2560320" y="12179300"/>
            <a:ext cx="22625053"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596633"/>
            <a:ext cx="22633940" cy="3582667"/>
          </a:xfrm>
        </p:spPr>
        <p:txBody>
          <a:bodyPr anchor="b"/>
          <a:lstStyle>
            <a:lvl1pPr marL="0" indent="0">
              <a:buNone/>
              <a:defRPr sz="13400" b="1"/>
            </a:lvl1pPr>
            <a:lvl2pPr marL="2560320" indent="0">
              <a:buNone/>
              <a:defRPr sz="11200" b="1"/>
            </a:lvl2pPr>
            <a:lvl3pPr marL="5120640" indent="0">
              <a:buNone/>
              <a:defRPr sz="10100" b="1"/>
            </a:lvl3pPr>
            <a:lvl4pPr marL="7680960" indent="0">
              <a:buNone/>
              <a:defRPr sz="9000" b="1"/>
            </a:lvl4pPr>
            <a:lvl5pPr marL="10241280" indent="0">
              <a:buNone/>
              <a:defRPr sz="9000" b="1"/>
            </a:lvl5pPr>
            <a:lvl6pPr marL="12801600" indent="0">
              <a:buNone/>
              <a:defRPr sz="9000" b="1"/>
            </a:lvl6pPr>
            <a:lvl7pPr marL="15361920" indent="0">
              <a:buNone/>
              <a:defRPr sz="9000" b="1"/>
            </a:lvl7pPr>
            <a:lvl8pPr marL="17922240" indent="0">
              <a:buNone/>
              <a:defRPr sz="9000" b="1"/>
            </a:lvl8pPr>
            <a:lvl9pPr marL="20482560" indent="0">
              <a:buNone/>
              <a:defRPr sz="9000" b="1"/>
            </a:lvl9pPr>
          </a:lstStyle>
          <a:p>
            <a:pPr lvl="0"/>
            <a:r>
              <a:rPr lang="en-US"/>
              <a:t>Click to edit Master text styles</a:t>
            </a:r>
          </a:p>
        </p:txBody>
      </p:sp>
      <p:sp>
        <p:nvSpPr>
          <p:cNvPr id="6" name="Content Placeholder 5"/>
          <p:cNvSpPr>
            <a:spLocks noGrp="1"/>
          </p:cNvSpPr>
          <p:nvPr>
            <p:ph sz="quarter" idx="4"/>
          </p:nvPr>
        </p:nvSpPr>
        <p:spPr>
          <a:xfrm>
            <a:off x="26012143" y="12179300"/>
            <a:ext cx="22633940" cy="22127213"/>
          </a:xfrm>
        </p:spPr>
        <p:txBody>
          <a:bodyPr/>
          <a:lstStyle>
            <a:lvl1pPr>
              <a:defRPr sz="13400"/>
            </a:lvl1pPr>
            <a:lvl2pPr>
              <a:defRPr sz="11200"/>
            </a:lvl2pPr>
            <a:lvl3pPr>
              <a:defRPr sz="10100"/>
            </a:lvl3pPr>
            <a:lvl4pPr>
              <a:defRPr sz="9000"/>
            </a:lvl4pPr>
            <a:lvl5pPr>
              <a:defRPr sz="9000"/>
            </a:lvl5pPr>
            <a:lvl6pPr>
              <a:defRPr sz="9000"/>
            </a:lvl6pPr>
            <a:lvl7pPr>
              <a:defRPr sz="9000"/>
            </a:lvl7pPr>
            <a:lvl8pPr>
              <a:defRPr sz="9000"/>
            </a:lvl8pPr>
            <a:lvl9pPr>
              <a:defRPr sz="9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7A4F72-FD74-C04B-80AF-CD5E0A275056}" type="datetimeFigureOut">
              <a:rPr lang="en-US" smtClean="0"/>
              <a:t>4/21/20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326032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7A4F72-FD74-C04B-80AF-CD5E0A275056}" type="datetimeFigureOut">
              <a:rPr lang="en-US" smtClean="0"/>
              <a:t>4/21/20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314325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A4F72-FD74-C04B-80AF-CD5E0A275056}" type="datetimeFigureOut">
              <a:rPr lang="en-US" smtClean="0"/>
              <a:t>4/21/20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1172568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3" y="1529080"/>
            <a:ext cx="16846553" cy="6507480"/>
          </a:xfrm>
        </p:spPr>
        <p:txBody>
          <a:bodyPr anchor="b"/>
          <a:lstStyle>
            <a:lvl1pPr algn="l">
              <a:defRPr sz="11200" b="1"/>
            </a:lvl1pPr>
          </a:lstStyle>
          <a:p>
            <a:r>
              <a:rPr lang="en-US"/>
              <a:t>Click to edit Master title style</a:t>
            </a:r>
          </a:p>
        </p:txBody>
      </p:sp>
      <p:sp>
        <p:nvSpPr>
          <p:cNvPr id="3" name="Content Placeholder 2"/>
          <p:cNvSpPr>
            <a:spLocks noGrp="1"/>
          </p:cNvSpPr>
          <p:nvPr>
            <p:ph idx="1"/>
          </p:nvPr>
        </p:nvSpPr>
        <p:spPr>
          <a:xfrm>
            <a:off x="20020280" y="1529083"/>
            <a:ext cx="28625800" cy="32777433"/>
          </a:xfrm>
        </p:spPr>
        <p:txBody>
          <a:bodyPr/>
          <a:lstStyle>
            <a:lvl1pPr>
              <a:defRPr sz="17900"/>
            </a:lvl1pPr>
            <a:lvl2pPr>
              <a:defRPr sz="15700"/>
            </a:lvl2pPr>
            <a:lvl3pPr>
              <a:defRPr sz="1340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3" y="8036563"/>
            <a:ext cx="16846553" cy="26269953"/>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887A4F72-FD74-C04B-80AF-CD5E0A275056}"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409325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6883360"/>
            <a:ext cx="30723840" cy="3173733"/>
          </a:xfrm>
        </p:spPr>
        <p:txBody>
          <a:bodyPr anchor="b"/>
          <a:lstStyle>
            <a:lvl1pPr algn="l">
              <a:defRPr sz="11200" b="1"/>
            </a:lvl1pPr>
          </a:lstStyle>
          <a:p>
            <a:r>
              <a:rPr lang="en-US"/>
              <a:t>Click to edit Master title style</a:t>
            </a:r>
          </a:p>
        </p:txBody>
      </p:sp>
      <p:sp>
        <p:nvSpPr>
          <p:cNvPr id="3" name="Picture Placeholder 2"/>
          <p:cNvSpPr>
            <a:spLocks noGrp="1"/>
          </p:cNvSpPr>
          <p:nvPr>
            <p:ph type="pic" idx="1"/>
          </p:nvPr>
        </p:nvSpPr>
        <p:spPr>
          <a:xfrm>
            <a:off x="10036813" y="3431540"/>
            <a:ext cx="30723840" cy="23042880"/>
          </a:xfrm>
        </p:spPr>
        <p:txBody>
          <a:bodyPr/>
          <a:lstStyle>
            <a:lvl1pPr marL="0" indent="0">
              <a:buNone/>
              <a:defRPr sz="17900"/>
            </a:lvl1pPr>
            <a:lvl2pPr marL="2560320" indent="0">
              <a:buNone/>
              <a:defRPr sz="15700"/>
            </a:lvl2pPr>
            <a:lvl3pPr marL="5120640" indent="0">
              <a:buNone/>
              <a:defRPr sz="1340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endParaRPr lang="en-US"/>
          </a:p>
        </p:txBody>
      </p:sp>
      <p:sp>
        <p:nvSpPr>
          <p:cNvPr id="4" name="Text Placeholder 3"/>
          <p:cNvSpPr>
            <a:spLocks noGrp="1"/>
          </p:cNvSpPr>
          <p:nvPr>
            <p:ph type="body" sz="half" idx="2"/>
          </p:nvPr>
        </p:nvSpPr>
        <p:spPr>
          <a:xfrm>
            <a:off x="10036813" y="30057093"/>
            <a:ext cx="30723840" cy="4507227"/>
          </a:xfrm>
        </p:spPr>
        <p:txBody>
          <a:bodyPr/>
          <a:lstStyle>
            <a:lvl1pPr marL="0" indent="0">
              <a:buNone/>
              <a:defRPr sz="7800"/>
            </a:lvl1pPr>
            <a:lvl2pPr marL="2560320" indent="0">
              <a:buNone/>
              <a:defRPr sz="6700"/>
            </a:lvl2pPr>
            <a:lvl3pPr marL="5120640" indent="0">
              <a:buNone/>
              <a:defRPr sz="5600"/>
            </a:lvl3pPr>
            <a:lvl4pPr marL="7680960" indent="0">
              <a:buNone/>
              <a:defRPr sz="5000"/>
            </a:lvl4pPr>
            <a:lvl5pPr marL="10241280" indent="0">
              <a:buNone/>
              <a:defRPr sz="5000"/>
            </a:lvl5pPr>
            <a:lvl6pPr marL="12801600" indent="0">
              <a:buNone/>
              <a:defRPr sz="5000"/>
            </a:lvl6pPr>
            <a:lvl7pPr marL="15361920" indent="0">
              <a:buNone/>
              <a:defRPr sz="5000"/>
            </a:lvl7pPr>
            <a:lvl8pPr marL="17922240" indent="0">
              <a:buNone/>
              <a:defRPr sz="5000"/>
            </a:lvl8pPr>
            <a:lvl9pPr marL="20482560" indent="0">
              <a:buNone/>
              <a:defRPr sz="5000"/>
            </a:lvl9pPr>
          </a:lstStyle>
          <a:p>
            <a:pPr lvl="0"/>
            <a:r>
              <a:rPr lang="en-US"/>
              <a:t>Click to edit Master text styles</a:t>
            </a:r>
          </a:p>
        </p:txBody>
      </p:sp>
      <p:sp>
        <p:nvSpPr>
          <p:cNvPr id="5" name="Date Placeholder 4"/>
          <p:cNvSpPr>
            <a:spLocks noGrp="1"/>
          </p:cNvSpPr>
          <p:nvPr>
            <p:ph type="dt" sz="half" idx="10"/>
          </p:nvPr>
        </p:nvSpPr>
        <p:spPr/>
        <p:txBody>
          <a:bodyPr/>
          <a:lstStyle/>
          <a:p>
            <a:fld id="{887A4F72-FD74-C04B-80AF-CD5E0A275056}" type="datetimeFigureOut">
              <a:rPr lang="en-US" smtClean="0"/>
              <a:t>4/21/20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FC9847-12B5-6546-81C3-9F4A76C5D4CA}" type="slidenum">
              <a:rPr lang="en-US" smtClean="0"/>
              <a:t>‹#›</a:t>
            </a:fld>
            <a:endParaRPr lang="en-US"/>
          </a:p>
        </p:txBody>
      </p:sp>
    </p:spTree>
    <p:extLst>
      <p:ext uri="{BB962C8B-B14F-4D97-AF65-F5344CB8AC3E}">
        <p14:creationId xmlns:p14="http://schemas.microsoft.com/office/powerpoint/2010/main" val="3763532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537973"/>
            <a:ext cx="46085760" cy="6400800"/>
          </a:xfrm>
          <a:prstGeom prst="rect">
            <a:avLst/>
          </a:prstGeom>
        </p:spPr>
        <p:txBody>
          <a:bodyPr vert="horz" lIns="512064" tIns="256032" rIns="512064" bIns="256032" rtlCol="0" anchor="ctr">
            <a:normAutofit/>
          </a:bodyPr>
          <a:lstStyle/>
          <a:p>
            <a:r>
              <a:rPr lang="en-US"/>
              <a:t>Click to edit Master title style</a:t>
            </a:r>
          </a:p>
        </p:txBody>
      </p:sp>
      <p:sp>
        <p:nvSpPr>
          <p:cNvPr id="3" name="Text Placeholder 2"/>
          <p:cNvSpPr>
            <a:spLocks noGrp="1"/>
          </p:cNvSpPr>
          <p:nvPr>
            <p:ph type="body" idx="1"/>
          </p:nvPr>
        </p:nvSpPr>
        <p:spPr>
          <a:xfrm>
            <a:off x="2560320" y="8961123"/>
            <a:ext cx="46085760" cy="25345393"/>
          </a:xfrm>
          <a:prstGeom prst="rect">
            <a:avLst/>
          </a:prstGeom>
        </p:spPr>
        <p:txBody>
          <a:bodyPr vert="horz" lIns="512064" tIns="256032" rIns="512064" bIns="2560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5595563"/>
            <a:ext cx="11948160" cy="2044700"/>
          </a:xfrm>
          <a:prstGeom prst="rect">
            <a:avLst/>
          </a:prstGeom>
        </p:spPr>
        <p:txBody>
          <a:bodyPr vert="horz" lIns="512064" tIns="256032" rIns="512064" bIns="256032" rtlCol="0" anchor="ctr"/>
          <a:lstStyle>
            <a:lvl1pPr algn="l">
              <a:defRPr sz="6700">
                <a:solidFill>
                  <a:schemeClr val="tx1">
                    <a:tint val="75000"/>
                  </a:schemeClr>
                </a:solidFill>
              </a:defRPr>
            </a:lvl1pPr>
          </a:lstStyle>
          <a:p>
            <a:fld id="{887A4F72-FD74-C04B-80AF-CD5E0A275056}" type="datetimeFigureOut">
              <a:rPr lang="en-US" smtClean="0"/>
              <a:t>4/21/20</a:t>
            </a:fld>
            <a:endParaRPr lang="en-US"/>
          </a:p>
        </p:txBody>
      </p:sp>
      <p:sp>
        <p:nvSpPr>
          <p:cNvPr id="5" name="Footer Placeholder 4"/>
          <p:cNvSpPr>
            <a:spLocks noGrp="1"/>
          </p:cNvSpPr>
          <p:nvPr>
            <p:ph type="ftr" sz="quarter" idx="3"/>
          </p:nvPr>
        </p:nvSpPr>
        <p:spPr>
          <a:xfrm>
            <a:off x="17495520" y="35595563"/>
            <a:ext cx="16215360" cy="2044700"/>
          </a:xfrm>
          <a:prstGeom prst="rect">
            <a:avLst/>
          </a:prstGeom>
        </p:spPr>
        <p:txBody>
          <a:bodyPr vert="horz" lIns="512064" tIns="256032" rIns="512064" bIns="256032" rtlCol="0" anchor="ctr"/>
          <a:lstStyle>
            <a:lvl1pPr algn="ctr">
              <a:defRPr sz="6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5595563"/>
            <a:ext cx="11948160" cy="2044700"/>
          </a:xfrm>
          <a:prstGeom prst="rect">
            <a:avLst/>
          </a:prstGeom>
        </p:spPr>
        <p:txBody>
          <a:bodyPr vert="horz" lIns="512064" tIns="256032" rIns="512064" bIns="256032" rtlCol="0" anchor="ctr"/>
          <a:lstStyle>
            <a:lvl1pPr algn="r">
              <a:defRPr sz="6700">
                <a:solidFill>
                  <a:schemeClr val="tx1">
                    <a:tint val="75000"/>
                  </a:schemeClr>
                </a:solidFill>
              </a:defRPr>
            </a:lvl1pPr>
          </a:lstStyle>
          <a:p>
            <a:fld id="{43FC9847-12B5-6546-81C3-9F4A76C5D4CA}" type="slidenum">
              <a:rPr lang="en-US" smtClean="0"/>
              <a:t>‹#›</a:t>
            </a:fld>
            <a:endParaRPr lang="en-US"/>
          </a:p>
        </p:txBody>
      </p:sp>
    </p:spTree>
    <p:extLst>
      <p:ext uri="{BB962C8B-B14F-4D97-AF65-F5344CB8AC3E}">
        <p14:creationId xmlns:p14="http://schemas.microsoft.com/office/powerpoint/2010/main" val="3381413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560320" rtl="0" eaLnBrk="1" latinLnBrk="0" hangingPunct="1">
        <a:spcBef>
          <a:spcPct val="0"/>
        </a:spcBef>
        <a:buNone/>
        <a:defRPr sz="24600" kern="1200">
          <a:solidFill>
            <a:schemeClr val="tx1"/>
          </a:solidFill>
          <a:latin typeface="+mj-lt"/>
          <a:ea typeface="+mj-ea"/>
          <a:cs typeface="+mj-cs"/>
        </a:defRPr>
      </a:lvl1pPr>
    </p:titleStyle>
    <p:bodyStyle>
      <a:lvl1pPr marL="1920240" indent="-1920240" algn="l" defTabSz="2560320" rtl="0" eaLnBrk="1" latinLnBrk="0" hangingPunct="1">
        <a:spcBef>
          <a:spcPct val="20000"/>
        </a:spcBef>
        <a:buFont typeface="Arial"/>
        <a:buChar char="•"/>
        <a:defRPr sz="17900" kern="1200">
          <a:solidFill>
            <a:schemeClr val="tx1"/>
          </a:solidFill>
          <a:latin typeface="+mn-lt"/>
          <a:ea typeface="+mn-ea"/>
          <a:cs typeface="+mn-cs"/>
        </a:defRPr>
      </a:lvl1pPr>
      <a:lvl2pPr marL="4160520" indent="-1600200" algn="l" defTabSz="2560320" rtl="0" eaLnBrk="1" latinLnBrk="0" hangingPunct="1">
        <a:spcBef>
          <a:spcPct val="20000"/>
        </a:spcBef>
        <a:buFont typeface="Arial"/>
        <a:buChar char="–"/>
        <a:defRPr sz="15700" kern="1200">
          <a:solidFill>
            <a:schemeClr val="tx1"/>
          </a:solidFill>
          <a:latin typeface="+mn-lt"/>
          <a:ea typeface="+mn-ea"/>
          <a:cs typeface="+mn-cs"/>
        </a:defRPr>
      </a:lvl2pPr>
      <a:lvl3pPr marL="6400800" indent="-1280160" algn="l" defTabSz="2560320" rtl="0" eaLnBrk="1" latinLnBrk="0" hangingPunct="1">
        <a:spcBef>
          <a:spcPct val="20000"/>
        </a:spcBef>
        <a:buFont typeface="Arial"/>
        <a:buChar char="•"/>
        <a:defRPr sz="13400" kern="1200">
          <a:solidFill>
            <a:schemeClr val="tx1"/>
          </a:solidFill>
          <a:latin typeface="+mn-lt"/>
          <a:ea typeface="+mn-ea"/>
          <a:cs typeface="+mn-cs"/>
        </a:defRPr>
      </a:lvl3pPr>
      <a:lvl4pPr marL="8961120" indent="-1280160" algn="l" defTabSz="2560320" rtl="0" eaLnBrk="1" latinLnBrk="0" hangingPunct="1">
        <a:spcBef>
          <a:spcPct val="20000"/>
        </a:spcBef>
        <a:buFont typeface="Arial"/>
        <a:buChar char="–"/>
        <a:defRPr sz="11200" kern="1200">
          <a:solidFill>
            <a:schemeClr val="tx1"/>
          </a:solidFill>
          <a:latin typeface="+mn-lt"/>
          <a:ea typeface="+mn-ea"/>
          <a:cs typeface="+mn-cs"/>
        </a:defRPr>
      </a:lvl4pPr>
      <a:lvl5pPr marL="11521440" indent="-1280160" algn="l" defTabSz="2560320" rtl="0" eaLnBrk="1" latinLnBrk="0" hangingPunct="1">
        <a:spcBef>
          <a:spcPct val="20000"/>
        </a:spcBef>
        <a:buFont typeface="Arial"/>
        <a:buChar char="»"/>
        <a:defRPr sz="11200" kern="1200">
          <a:solidFill>
            <a:schemeClr val="tx1"/>
          </a:solidFill>
          <a:latin typeface="+mn-lt"/>
          <a:ea typeface="+mn-ea"/>
          <a:cs typeface="+mn-cs"/>
        </a:defRPr>
      </a:lvl5pPr>
      <a:lvl6pPr marL="14081760" indent="-1280160" algn="l" defTabSz="2560320" rtl="0" eaLnBrk="1" latinLnBrk="0" hangingPunct="1">
        <a:spcBef>
          <a:spcPct val="20000"/>
        </a:spcBef>
        <a:buFont typeface="Arial"/>
        <a:buChar char="•"/>
        <a:defRPr sz="11200" kern="1200">
          <a:solidFill>
            <a:schemeClr val="tx1"/>
          </a:solidFill>
          <a:latin typeface="+mn-lt"/>
          <a:ea typeface="+mn-ea"/>
          <a:cs typeface="+mn-cs"/>
        </a:defRPr>
      </a:lvl6pPr>
      <a:lvl7pPr marL="16642080" indent="-1280160" algn="l" defTabSz="2560320" rtl="0" eaLnBrk="1" latinLnBrk="0" hangingPunct="1">
        <a:spcBef>
          <a:spcPct val="20000"/>
        </a:spcBef>
        <a:buFont typeface="Arial"/>
        <a:buChar char="•"/>
        <a:defRPr sz="11200" kern="1200">
          <a:solidFill>
            <a:schemeClr val="tx1"/>
          </a:solidFill>
          <a:latin typeface="+mn-lt"/>
          <a:ea typeface="+mn-ea"/>
          <a:cs typeface="+mn-cs"/>
        </a:defRPr>
      </a:lvl7pPr>
      <a:lvl8pPr marL="19202400" indent="-1280160" algn="l" defTabSz="2560320" rtl="0" eaLnBrk="1" latinLnBrk="0" hangingPunct="1">
        <a:spcBef>
          <a:spcPct val="20000"/>
        </a:spcBef>
        <a:buFont typeface="Arial"/>
        <a:buChar char="•"/>
        <a:defRPr sz="11200" kern="1200">
          <a:solidFill>
            <a:schemeClr val="tx1"/>
          </a:solidFill>
          <a:latin typeface="+mn-lt"/>
          <a:ea typeface="+mn-ea"/>
          <a:cs typeface="+mn-cs"/>
        </a:defRPr>
      </a:lvl8pPr>
      <a:lvl9pPr marL="21762720" indent="-1280160" algn="l" defTabSz="2560320" rtl="0" eaLnBrk="1" latinLnBrk="0" hangingPunct="1">
        <a:spcBef>
          <a:spcPct val="20000"/>
        </a:spcBef>
        <a:buFont typeface="Arial"/>
        <a:buChar char="•"/>
        <a:defRPr sz="11200" kern="1200">
          <a:solidFill>
            <a:schemeClr val="tx1"/>
          </a:solidFill>
          <a:latin typeface="+mn-lt"/>
          <a:ea typeface="+mn-ea"/>
          <a:cs typeface="+mn-cs"/>
        </a:defRPr>
      </a:lvl9pPr>
    </p:bodyStyle>
    <p:otherStyle>
      <a:defPPr>
        <a:defRPr lang="en-US"/>
      </a:defPPr>
      <a:lvl1pPr marL="0" algn="l" defTabSz="2560320" rtl="0" eaLnBrk="1" latinLnBrk="0" hangingPunct="1">
        <a:defRPr sz="10100" kern="1200">
          <a:solidFill>
            <a:schemeClr val="tx1"/>
          </a:solidFill>
          <a:latin typeface="+mn-lt"/>
          <a:ea typeface="+mn-ea"/>
          <a:cs typeface="+mn-cs"/>
        </a:defRPr>
      </a:lvl1pPr>
      <a:lvl2pPr marL="2560320" algn="l" defTabSz="2560320" rtl="0" eaLnBrk="1" latinLnBrk="0" hangingPunct="1">
        <a:defRPr sz="10100" kern="1200">
          <a:solidFill>
            <a:schemeClr val="tx1"/>
          </a:solidFill>
          <a:latin typeface="+mn-lt"/>
          <a:ea typeface="+mn-ea"/>
          <a:cs typeface="+mn-cs"/>
        </a:defRPr>
      </a:lvl2pPr>
      <a:lvl3pPr marL="5120640" algn="l" defTabSz="2560320" rtl="0" eaLnBrk="1" latinLnBrk="0" hangingPunct="1">
        <a:defRPr sz="10100" kern="1200">
          <a:solidFill>
            <a:schemeClr val="tx1"/>
          </a:solidFill>
          <a:latin typeface="+mn-lt"/>
          <a:ea typeface="+mn-ea"/>
          <a:cs typeface="+mn-cs"/>
        </a:defRPr>
      </a:lvl3pPr>
      <a:lvl4pPr marL="7680960" algn="l" defTabSz="2560320" rtl="0" eaLnBrk="1" latinLnBrk="0" hangingPunct="1">
        <a:defRPr sz="10100" kern="1200">
          <a:solidFill>
            <a:schemeClr val="tx1"/>
          </a:solidFill>
          <a:latin typeface="+mn-lt"/>
          <a:ea typeface="+mn-ea"/>
          <a:cs typeface="+mn-cs"/>
        </a:defRPr>
      </a:lvl4pPr>
      <a:lvl5pPr marL="10241280" algn="l" defTabSz="2560320" rtl="0" eaLnBrk="1" latinLnBrk="0" hangingPunct="1">
        <a:defRPr sz="10100" kern="1200">
          <a:solidFill>
            <a:schemeClr val="tx1"/>
          </a:solidFill>
          <a:latin typeface="+mn-lt"/>
          <a:ea typeface="+mn-ea"/>
          <a:cs typeface="+mn-cs"/>
        </a:defRPr>
      </a:lvl5pPr>
      <a:lvl6pPr marL="12801600" algn="l" defTabSz="2560320" rtl="0" eaLnBrk="1" latinLnBrk="0" hangingPunct="1">
        <a:defRPr sz="10100" kern="1200">
          <a:solidFill>
            <a:schemeClr val="tx1"/>
          </a:solidFill>
          <a:latin typeface="+mn-lt"/>
          <a:ea typeface="+mn-ea"/>
          <a:cs typeface="+mn-cs"/>
        </a:defRPr>
      </a:lvl6pPr>
      <a:lvl7pPr marL="15361920" algn="l" defTabSz="2560320" rtl="0" eaLnBrk="1" latinLnBrk="0" hangingPunct="1">
        <a:defRPr sz="10100" kern="1200">
          <a:solidFill>
            <a:schemeClr val="tx1"/>
          </a:solidFill>
          <a:latin typeface="+mn-lt"/>
          <a:ea typeface="+mn-ea"/>
          <a:cs typeface="+mn-cs"/>
        </a:defRPr>
      </a:lvl7pPr>
      <a:lvl8pPr marL="17922240" algn="l" defTabSz="2560320" rtl="0" eaLnBrk="1" latinLnBrk="0" hangingPunct="1">
        <a:defRPr sz="10100" kern="1200">
          <a:solidFill>
            <a:schemeClr val="tx1"/>
          </a:solidFill>
          <a:latin typeface="+mn-lt"/>
          <a:ea typeface="+mn-ea"/>
          <a:cs typeface="+mn-cs"/>
        </a:defRPr>
      </a:lvl8pPr>
      <a:lvl9pPr marL="20482560" algn="l" defTabSz="2560320" rtl="0" eaLnBrk="1" latinLnBrk="0" hangingPunct="1">
        <a:defRPr sz="10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hosting.astro.cornell.edu/academics/courses/astro201/top_lss.htm" TargetMode="External"/><Relationship Id="rId13"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jpg"/><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png"/><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1" name="Group 10"/>
          <p:cNvGrpSpPr/>
          <p:nvPr/>
        </p:nvGrpSpPr>
        <p:grpSpPr>
          <a:xfrm>
            <a:off x="0" y="1901701"/>
            <a:ext cx="52207868" cy="37907633"/>
            <a:chOff x="-925268" y="-153638"/>
            <a:chExt cx="52207868" cy="37907633"/>
          </a:xfrm>
        </p:grpSpPr>
        <p:sp>
          <p:nvSpPr>
            <p:cNvPr id="10" name="Rectangle 9"/>
            <p:cNvSpPr/>
            <p:nvPr/>
          </p:nvSpPr>
          <p:spPr>
            <a:xfrm>
              <a:off x="0" y="-153638"/>
              <a:ext cx="51282600" cy="6554438"/>
            </a:xfrm>
            <a:prstGeom prst="rect">
              <a:avLst/>
            </a:prstGeom>
            <a:ln>
              <a:solidFill>
                <a:schemeClr val="bg2">
                  <a:lumMod val="9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34155273" y="4503936"/>
              <a:ext cx="17089228" cy="33250059"/>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8" name="Rectangle 7"/>
            <p:cNvSpPr/>
            <p:nvPr/>
          </p:nvSpPr>
          <p:spPr>
            <a:xfrm>
              <a:off x="17047892" y="4503936"/>
              <a:ext cx="16791709" cy="33250059"/>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baseline="-25000" dirty="0"/>
            </a:p>
          </p:txBody>
        </p:sp>
        <p:sp>
          <p:nvSpPr>
            <p:cNvPr id="5" name="Rectangle 4"/>
            <p:cNvSpPr/>
            <p:nvPr/>
          </p:nvSpPr>
          <p:spPr>
            <a:xfrm>
              <a:off x="-925268" y="4503936"/>
              <a:ext cx="17493576" cy="33250059"/>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 </a:t>
              </a:r>
            </a:p>
          </p:txBody>
        </p:sp>
      </p:grpSp>
      <p:sp>
        <p:nvSpPr>
          <p:cNvPr id="2" name="Title 1"/>
          <p:cNvSpPr>
            <a:spLocks noGrp="1"/>
          </p:cNvSpPr>
          <p:nvPr>
            <p:ph type="ctrTitle"/>
          </p:nvPr>
        </p:nvSpPr>
        <p:spPr>
          <a:xfrm>
            <a:off x="0" y="0"/>
            <a:ext cx="51206400" cy="6400800"/>
          </a:xfrm>
          <a:ln w="12700">
            <a:solidFill>
              <a:schemeClr val="bg2">
                <a:lumMod val="75000"/>
              </a:schemeClr>
            </a:solidFill>
          </a:ln>
        </p:spPr>
        <p:txBody>
          <a:bodyPr>
            <a:normAutofit fontScale="90000"/>
          </a:bodyPr>
          <a:lstStyle/>
          <a:p>
            <a:r>
              <a:rPr lang="en-US" sz="13800" b="1" dirty="0">
                <a:latin typeface="Times New Roman" panose="02020603050405020304" pitchFamily="18" charset="0"/>
                <a:cs typeface="Times New Roman" panose="02020603050405020304" pitchFamily="18" charset="0"/>
              </a:rPr>
              <a:t>Hubble’s Law Experiment</a:t>
            </a:r>
            <a:br>
              <a:rPr lang="en-US" sz="13800" dirty="0">
                <a:latin typeface="Times New Roman" panose="02020603050405020304" pitchFamily="18" charset="0"/>
                <a:cs typeface="Times New Roman" panose="02020603050405020304" pitchFamily="18" charset="0"/>
              </a:rPr>
            </a:br>
            <a:r>
              <a:rPr lang="en-US" sz="11500" dirty="0">
                <a:latin typeface="Times New Roman" panose="02020603050405020304" pitchFamily="18" charset="0"/>
                <a:cs typeface="Times New Roman" panose="02020603050405020304" pitchFamily="18" charset="0"/>
              </a:rPr>
              <a:t>William Coleman</a:t>
            </a:r>
            <a:br>
              <a:rPr lang="en-US" sz="11500" dirty="0">
                <a:latin typeface="Times New Roman" panose="02020603050405020304" pitchFamily="18" charset="0"/>
                <a:cs typeface="Times New Roman" panose="02020603050405020304" pitchFamily="18" charset="0"/>
              </a:rPr>
            </a:br>
            <a:r>
              <a:rPr lang="en-US" sz="8800" dirty="0">
                <a:latin typeface="Times New Roman" panose="02020603050405020304" pitchFamily="18" charset="0"/>
                <a:cs typeface="Times New Roman" panose="02020603050405020304" pitchFamily="18" charset="0"/>
              </a:rPr>
              <a:t>Longwood University, Farmville, VA 23909</a:t>
            </a:r>
            <a:br>
              <a:rPr lang="en-US" sz="11500" dirty="0"/>
            </a:br>
            <a:endParaRPr lang="en-US" sz="115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0561" y="278390"/>
            <a:ext cx="5844020" cy="5844020"/>
          </a:xfrm>
          <a:prstGeom prst="rect">
            <a:avLst/>
          </a:prstGeom>
        </p:spPr>
      </p:pic>
      <p:sp>
        <p:nvSpPr>
          <p:cNvPr id="12" name="TextBox 11"/>
          <p:cNvSpPr txBox="1"/>
          <p:nvPr/>
        </p:nvSpPr>
        <p:spPr>
          <a:xfrm>
            <a:off x="971240" y="7530463"/>
            <a:ext cx="14667895" cy="5832366"/>
          </a:xfrm>
          <a:prstGeom prst="rect">
            <a:avLst/>
          </a:prstGeom>
          <a:noFill/>
          <a:ln>
            <a:noFill/>
          </a:ln>
        </p:spPr>
        <p:txBody>
          <a:bodyPr wrap="square" rtlCol="0">
            <a:spAutoFit/>
          </a:bodyPr>
          <a:lstStyle/>
          <a:p>
            <a:r>
              <a:rPr lang="en-US" sz="8000" b="1" u="sng" dirty="0">
                <a:solidFill>
                  <a:schemeClr val="tx1">
                    <a:lumMod val="65000"/>
                    <a:lumOff val="35000"/>
                  </a:schemeClr>
                </a:solidFill>
              </a:rPr>
              <a:t>Objective</a:t>
            </a:r>
          </a:p>
          <a:p>
            <a:r>
              <a:rPr lang="en-US" sz="4800" dirty="0"/>
              <a:t>	The objective of this experiment was to calculate the age of the universe. This was done by using provided astronomical data to calculate an experimental Hubble’s constant to which Hubble’s law was applied.</a:t>
            </a:r>
          </a:p>
          <a:p>
            <a:endParaRPr lang="en-US" dirty="0"/>
          </a:p>
        </p:txBody>
      </p:sp>
      <mc:AlternateContent xmlns:mc="http://schemas.openxmlformats.org/markup-compatibility/2006">
        <mc:Choice xmlns:a14="http://schemas.microsoft.com/office/drawing/2010/main" Requires="a14">
          <p:sp>
            <p:nvSpPr>
              <p:cNvPr id="16" name="TextBox 15"/>
              <p:cNvSpPr txBox="1"/>
              <p:nvPr/>
            </p:nvSpPr>
            <p:spPr>
              <a:xfrm>
                <a:off x="1061906" y="13007869"/>
                <a:ext cx="14667895" cy="8787021"/>
              </a:xfrm>
              <a:prstGeom prst="rect">
                <a:avLst/>
              </a:prstGeom>
              <a:noFill/>
              <a:ln>
                <a:noFill/>
              </a:ln>
            </p:spPr>
            <p:txBody>
              <a:bodyPr wrap="square" rtlCol="0">
                <a:spAutoFit/>
              </a:bodyPr>
              <a:lstStyle/>
              <a:p>
                <a:r>
                  <a:rPr lang="en-US" sz="8000" b="1" u="sng" dirty="0">
                    <a:solidFill>
                      <a:schemeClr val="tx1">
                        <a:lumMod val="65000"/>
                        <a:lumOff val="35000"/>
                      </a:schemeClr>
                    </a:solidFill>
                  </a:rPr>
                  <a:t>History on Hubble’s Law</a:t>
                </a:r>
              </a:p>
              <a:p>
                <a:r>
                  <a:rPr lang="en-US" sz="4800" dirty="0"/>
                  <a:t>	In 1929 an astronomer named Edwin Hubble would publish a paper in which he made the discovery that there is a linear correlation between the distance and velocities of observable galaxies. This relationship can be quantified as, </a:t>
                </a:r>
                <a:endParaRPr lang="en-US" sz="4800" b="0" i="1" dirty="0">
                  <a:latin typeface="Cambria Math" panose="02040503050406030204" pitchFamily="18" charset="0"/>
                </a:endParaRPr>
              </a:p>
              <a:p>
                <a:pPr algn="ctr"/>
                <a14:m>
                  <m:oMath xmlns:m="http://schemas.openxmlformats.org/officeDocument/2006/math">
                    <m:r>
                      <a:rPr lang="en-US" sz="4800" b="1" i="1" smtClean="0">
                        <a:latin typeface="Cambria Math" panose="02040503050406030204" pitchFamily="18" charset="0"/>
                      </a:rPr>
                      <m:t>𝑽</m:t>
                    </m:r>
                    <m:r>
                      <a:rPr lang="en-US" sz="4800" b="1" i="1" smtClean="0">
                        <a:latin typeface="Cambria Math" panose="02040503050406030204" pitchFamily="18" charset="0"/>
                      </a:rPr>
                      <m:t>=</m:t>
                    </m:r>
                    <m:r>
                      <a:rPr lang="en-US" sz="4800" b="1" i="1" smtClean="0">
                        <a:latin typeface="Cambria Math" panose="02040503050406030204" pitchFamily="18" charset="0"/>
                      </a:rPr>
                      <m:t>𝑯</m:t>
                    </m:r>
                    <m:r>
                      <a:rPr lang="en-US" sz="4800" b="1" i="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𝒅</m:t>
                    </m:r>
                  </m:oMath>
                </a14:m>
                <a:r>
                  <a:rPr lang="en-US" sz="4800" baseline="-25000" dirty="0">
                    <a:ea typeface="Cambria Math" panose="02040503050406030204" pitchFamily="18" charset="0"/>
                  </a:rPr>
                  <a:t>(1.1)</a:t>
                </a:r>
                <a:endParaRPr lang="en-US" sz="4800" b="1" dirty="0">
                  <a:ea typeface="Cambria Math" panose="02040503050406030204" pitchFamily="18" charset="0"/>
                </a:endParaRPr>
              </a:p>
              <a:p>
                <a:r>
                  <a:rPr lang="en-US" sz="4800" b="0" dirty="0">
                    <a:ea typeface="Cambria Math" panose="02040503050406030204" pitchFamily="18" charset="0"/>
                  </a:rPr>
                  <a:t>where V is the recessional velocity, d is the distance from earth and H is Hubble's constant. </a:t>
                </a:r>
              </a:p>
              <a:p>
                <a:endParaRPr lang="en-US" dirty="0"/>
              </a:p>
            </p:txBody>
          </p:sp>
        </mc:Choice>
        <mc:Fallback>
          <p:sp>
            <p:nvSpPr>
              <p:cNvPr id="16" name="TextBox 15"/>
              <p:cNvSpPr txBox="1">
                <a:spLocks noRot="1" noChangeAspect="1" noMove="1" noResize="1" noEditPoints="1" noAdjustHandles="1" noChangeArrowheads="1" noChangeShapeType="1" noTextEdit="1"/>
              </p:cNvSpPr>
              <p:nvPr/>
            </p:nvSpPr>
            <p:spPr>
              <a:xfrm>
                <a:off x="1061906" y="13007869"/>
                <a:ext cx="14667895" cy="8787021"/>
              </a:xfrm>
              <a:prstGeom prst="rect">
                <a:avLst/>
              </a:prstGeom>
              <a:blipFill>
                <a:blip r:embed="rId6"/>
                <a:stretch>
                  <a:fillRect l="-3636" t="-2886" r="-2078"/>
                </a:stretch>
              </a:blipFill>
              <a:ln>
                <a:noFill/>
              </a:ln>
            </p:spPr>
            <p:txBody>
              <a:bodyPr/>
              <a:lstStyle/>
              <a:p>
                <a:r>
                  <a:rPr lang="en-US">
                    <a:noFill/>
                  </a:rPr>
                  <a:t> </a:t>
                </a:r>
              </a:p>
            </p:txBody>
          </p:sp>
        </mc:Fallback>
      </mc:AlternateContent>
      <p:sp>
        <p:nvSpPr>
          <p:cNvPr id="19" name="Rectangle 18"/>
          <p:cNvSpPr/>
          <p:nvPr/>
        </p:nvSpPr>
        <p:spPr>
          <a:xfrm>
            <a:off x="570070" y="7134664"/>
            <a:ext cx="15107168" cy="5137075"/>
          </a:xfrm>
          <a:prstGeom prst="rect">
            <a:avLst/>
          </a:prstGeom>
          <a:noFill/>
          <a:ln w="12700"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0" name="Rectangle 19"/>
          <p:cNvSpPr/>
          <p:nvPr/>
        </p:nvSpPr>
        <p:spPr>
          <a:xfrm>
            <a:off x="646270" y="12801601"/>
            <a:ext cx="15030967" cy="9084790"/>
          </a:xfrm>
          <a:prstGeom prst="rect">
            <a:avLst/>
          </a:prstGeom>
          <a:noFill/>
          <a:ln w="12700"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1" name="Rectangle 20"/>
          <p:cNvSpPr/>
          <p:nvPr/>
        </p:nvSpPr>
        <p:spPr>
          <a:xfrm>
            <a:off x="18280684" y="7076381"/>
            <a:ext cx="15030967" cy="16397970"/>
          </a:xfrm>
          <a:prstGeom prst="rect">
            <a:avLst/>
          </a:prstGeom>
          <a:noFill/>
          <a:ln w="12700"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22" name="Rectangle 21"/>
          <p:cNvSpPr/>
          <p:nvPr/>
        </p:nvSpPr>
        <p:spPr>
          <a:xfrm>
            <a:off x="570070" y="22445963"/>
            <a:ext cx="15159731" cy="3026332"/>
          </a:xfrm>
          <a:prstGeom prst="rect">
            <a:avLst/>
          </a:prstGeom>
          <a:noFill/>
          <a:ln w="12700"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3" name="TextBox 22"/>
              <p:cNvSpPr txBox="1"/>
              <p:nvPr/>
            </p:nvSpPr>
            <p:spPr>
              <a:xfrm>
                <a:off x="666671" y="22195423"/>
                <a:ext cx="14667895" cy="3207096"/>
              </a:xfrm>
              <a:prstGeom prst="rect">
                <a:avLst/>
              </a:prstGeom>
              <a:noFill/>
              <a:ln>
                <a:noFill/>
              </a:ln>
            </p:spPr>
            <p:txBody>
              <a:bodyPr wrap="square" rtlCol="0">
                <a:spAutoFit/>
              </a:bodyPr>
              <a:lstStyle/>
              <a:p>
                <a:r>
                  <a:rPr lang="en-US" sz="8000" b="1" u="sng" dirty="0">
                    <a:solidFill>
                      <a:schemeClr val="tx1">
                        <a:lumMod val="65000"/>
                        <a:lumOff val="35000"/>
                      </a:schemeClr>
                    </a:solidFill>
                  </a:rPr>
                  <a:t>Current Accepted Values</a:t>
                </a:r>
              </a:p>
              <a:p>
                <a:r>
                  <a:rPr lang="en-US" sz="4800" dirty="0"/>
                  <a:t>	Hubble’s Constant: 67.4±.5</a:t>
                </a:r>
                <a14:m>
                  <m:oMath xmlns:m="http://schemas.openxmlformats.org/officeDocument/2006/math">
                    <m:f>
                      <m:fPr>
                        <m:ctrlPr>
                          <a:rPr lang="en-US" sz="4800" i="1" smtClean="0">
                            <a:latin typeface="Cambria Math" panose="02040503050406030204" pitchFamily="18" charset="0"/>
                          </a:rPr>
                        </m:ctrlPr>
                      </m:fPr>
                      <m:num>
                        <m:r>
                          <a:rPr lang="en-US" sz="4800" b="0" i="1" smtClean="0">
                            <a:latin typeface="Cambria Math" panose="02040503050406030204" pitchFamily="18" charset="0"/>
                          </a:rPr>
                          <m:t>𝑘𝑚</m:t>
                        </m:r>
                      </m:num>
                      <m:den>
                        <m:r>
                          <a:rPr lang="en-US" sz="4800" b="0" i="1" smtClean="0">
                            <a:latin typeface="Cambria Math" panose="02040503050406030204" pitchFamily="18" charset="0"/>
                          </a:rPr>
                          <m:t>𝑠𝑀𝑝</m:t>
                        </m:r>
                      </m:den>
                    </m:f>
                    <m:r>
                      <a:rPr lang="en-US" sz="4800" b="0" i="1" smtClean="0">
                        <a:latin typeface="Cambria Math" panose="02040503050406030204" pitchFamily="18" charset="0"/>
                      </a:rPr>
                      <m:t> </m:t>
                    </m:r>
                  </m:oMath>
                </a14:m>
                <a:endParaRPr lang="en-US" dirty="0"/>
              </a:p>
              <a:p>
                <a:r>
                  <a:rPr lang="en-US" sz="4800" dirty="0"/>
                  <a:t>	Age of the universe: 13.799±.021 Billion Years</a:t>
                </a:r>
              </a:p>
            </p:txBody>
          </p:sp>
        </mc:Choice>
        <mc:Fallback>
          <p:sp>
            <p:nvSpPr>
              <p:cNvPr id="23" name="TextBox 22"/>
              <p:cNvSpPr txBox="1">
                <a:spLocks noRot="1" noChangeAspect="1" noMove="1" noResize="1" noEditPoints="1" noAdjustHandles="1" noChangeArrowheads="1" noChangeShapeType="1" noTextEdit="1"/>
              </p:cNvSpPr>
              <p:nvPr/>
            </p:nvSpPr>
            <p:spPr>
              <a:xfrm>
                <a:off x="666671" y="22195423"/>
                <a:ext cx="14667895" cy="3207096"/>
              </a:xfrm>
              <a:prstGeom prst="rect">
                <a:avLst/>
              </a:prstGeom>
              <a:blipFill>
                <a:blip r:embed="rId7"/>
                <a:stretch>
                  <a:fillRect l="-3460" t="-7905" b="-9091"/>
                </a:stretch>
              </a:blipFill>
              <a:ln>
                <a:noFill/>
              </a:ln>
            </p:spPr>
            <p:txBody>
              <a:bodyPr/>
              <a:lstStyle/>
              <a:p>
                <a:r>
                  <a:rPr lang="en-US">
                    <a:noFill/>
                  </a:rPr>
                  <a:t> </a:t>
                </a:r>
              </a:p>
            </p:txBody>
          </p:sp>
        </mc:Fallback>
      </mc:AlternateContent>
      <p:grpSp>
        <p:nvGrpSpPr>
          <p:cNvPr id="29" name="Group 28"/>
          <p:cNvGrpSpPr/>
          <p:nvPr/>
        </p:nvGrpSpPr>
        <p:grpSpPr>
          <a:xfrm>
            <a:off x="35476598" y="6813367"/>
            <a:ext cx="15729801" cy="32711592"/>
            <a:chOff x="35597582" y="6771517"/>
            <a:chExt cx="15729801" cy="15168869"/>
          </a:xfrm>
        </p:grpSpPr>
        <p:sp>
          <p:nvSpPr>
            <p:cNvPr id="25" name="Rectangle 24"/>
            <p:cNvSpPr/>
            <p:nvPr/>
          </p:nvSpPr>
          <p:spPr>
            <a:xfrm>
              <a:off x="35597582" y="6771517"/>
              <a:ext cx="15729801" cy="15097012"/>
            </a:xfrm>
            <a:prstGeom prst="rect">
              <a:avLst/>
            </a:prstGeom>
            <a:noFill/>
            <a:ln w="12700"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6" name="TextBox 25"/>
                <p:cNvSpPr txBox="1"/>
                <p:nvPr/>
              </p:nvSpPr>
              <p:spPr>
                <a:xfrm>
                  <a:off x="35992818" y="6927860"/>
                  <a:ext cx="14667895" cy="15012526"/>
                </a:xfrm>
                <a:prstGeom prst="rect">
                  <a:avLst/>
                </a:prstGeom>
                <a:noFill/>
                <a:ln>
                  <a:noFill/>
                </a:ln>
              </p:spPr>
              <p:txBody>
                <a:bodyPr wrap="square" rtlCol="0">
                  <a:spAutoFit/>
                </a:bodyPr>
                <a:lstStyle/>
                <a:p>
                  <a:r>
                    <a:rPr lang="en-US" sz="8000" b="1" u="sng" dirty="0">
                      <a:solidFill>
                        <a:schemeClr val="tx1">
                          <a:lumMod val="65000"/>
                          <a:lumOff val="35000"/>
                        </a:schemeClr>
                      </a:solidFill>
                    </a:rPr>
                    <a:t>Results</a:t>
                  </a:r>
                  <a:endParaRPr lang="en-US" sz="4800" dirty="0"/>
                </a:p>
                <a:p>
                  <a:r>
                    <a:rPr lang="en-US" sz="4800" dirty="0"/>
                    <a:t>	The calculated Hubble’s constant is found by plotting all 17 galaxies’ recessional velocity on the Y axis of a graph and the distances of the galaxies were plotted on the x axis resulting in the following graph</a:t>
                  </a:r>
                </a:p>
                <a:p>
                  <a:endParaRPr lang="en-US" sz="4800" dirty="0"/>
                </a:p>
                <a:p>
                  <a:endParaRPr lang="en-US" sz="4800" dirty="0"/>
                </a:p>
                <a:p>
                  <a:endParaRPr lang="en-US" sz="4800" dirty="0"/>
                </a:p>
                <a:p>
                  <a:endParaRPr lang="en-US" sz="4800" dirty="0"/>
                </a:p>
                <a:p>
                  <a:endParaRPr lang="en-US" sz="4800" dirty="0"/>
                </a:p>
                <a:p>
                  <a:endParaRPr lang="en-US" sz="4800" dirty="0"/>
                </a:p>
                <a:p>
                  <a:endParaRPr lang="en-US" sz="4800" dirty="0"/>
                </a:p>
                <a:p>
                  <a:endParaRPr lang="en-US" sz="4800" dirty="0"/>
                </a:p>
                <a:p>
                  <a:endParaRPr lang="en-US" sz="4800" dirty="0"/>
                </a:p>
                <a:p>
                  <a:endParaRPr lang="en-US" sz="4800" dirty="0"/>
                </a:p>
                <a:p>
                  <a:endParaRPr lang="en-US" sz="4800" dirty="0"/>
                </a:p>
                <a:p>
                  <a:endParaRPr lang="en-US" sz="4800" dirty="0"/>
                </a:p>
                <a:p>
                  <a:endParaRPr lang="en-US" sz="4800" dirty="0"/>
                </a:p>
                <a:p>
                  <a:r>
                    <a:rPr lang="en-US" sz="4800" dirty="0"/>
                    <a:t>	The slope of this graph gives our average Hubble’s constant which is </a:t>
                  </a:r>
                  <a:r>
                    <a:rPr lang="en-US" sz="4800" b="1" dirty="0"/>
                    <a:t>66.6±11.7 </a:t>
                  </a:r>
                  <a14:m>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𝒌𝒎</m:t>
                          </m:r>
                        </m:num>
                        <m:den>
                          <m:r>
                            <a:rPr lang="en-US" sz="4800" b="1" i="1">
                              <a:latin typeface="Cambria Math" panose="02040503050406030204" pitchFamily="18" charset="0"/>
                            </a:rPr>
                            <m:t>𝒔𝑴𝒑</m:t>
                          </m:r>
                        </m:den>
                      </m:f>
                    </m:oMath>
                  </a14:m>
                  <a:endParaRPr lang="en-US" sz="4800" b="1" dirty="0"/>
                </a:p>
                <a:p>
                  <a:r>
                    <a:rPr lang="en-US" sz="4800" dirty="0"/>
                    <a:t>	The Calculated age of the universe based on this constant is </a:t>
                  </a:r>
                  <a:r>
                    <a:rPr lang="en-US" sz="4800" b="1" dirty="0"/>
                    <a:t>14.7±</a:t>
                  </a:r>
                  <a14:m>
                    <m:oMath xmlns:m="http://schemas.openxmlformats.org/officeDocument/2006/math">
                      <m:r>
                        <a:rPr lang="en-US" sz="4800" b="1" i="1" smtClean="0">
                          <a:latin typeface="Cambria Math" panose="02040503050406030204" pitchFamily="18" charset="0"/>
                        </a:rPr>
                        <m:t>𝟖</m:t>
                      </m:r>
                      <m:r>
                        <a:rPr lang="en-US" sz="4800" b="1" i="1" smtClean="0">
                          <a:latin typeface="Cambria Math" panose="02040503050406030204" pitchFamily="18" charset="0"/>
                        </a:rPr>
                        <m:t>.</m:t>
                      </m:r>
                      <m:r>
                        <a:rPr lang="en-US" sz="4800" b="1" i="1" smtClean="0">
                          <a:latin typeface="Cambria Math" panose="02040503050406030204" pitchFamily="18" charset="0"/>
                        </a:rPr>
                        <m:t>𝟑</m:t>
                      </m:r>
                      <m:r>
                        <a:rPr lang="en-US" sz="4800" b="1" i="1" smtClean="0">
                          <a:latin typeface="Cambria Math" panose="02040503050406030204" pitchFamily="18" charset="0"/>
                          <a:ea typeface="Cambria Math" panose="02040503050406030204" pitchFamily="18" charset="0"/>
                        </a:rPr>
                        <m:t>∗</m:t>
                      </m:r>
                      <m:sSup>
                        <m:sSupPr>
                          <m:ctrlPr>
                            <a:rPr lang="en-US" sz="4800" b="1" i="1" smtClean="0">
                              <a:latin typeface="Cambria Math" panose="02040503050406030204" pitchFamily="18" charset="0"/>
                              <a:ea typeface="Cambria Math" panose="02040503050406030204" pitchFamily="18" charset="0"/>
                            </a:rPr>
                          </m:ctrlPr>
                        </m:sSupPr>
                        <m:e>
                          <m:r>
                            <a:rPr lang="en-US" sz="4800" b="1" i="1" smtClean="0">
                              <a:latin typeface="Cambria Math" panose="02040503050406030204" pitchFamily="18" charset="0"/>
                              <a:ea typeface="Cambria Math" panose="02040503050406030204" pitchFamily="18" charset="0"/>
                            </a:rPr>
                            <m:t>𝟏𝟎</m:t>
                          </m:r>
                        </m:e>
                        <m:sup>
                          <m:r>
                            <a:rPr lang="en-US" sz="4800" b="1" i="1" smtClean="0">
                              <a:latin typeface="Cambria Math" panose="02040503050406030204" pitchFamily="18" charset="0"/>
                              <a:ea typeface="Cambria Math" panose="02040503050406030204" pitchFamily="18" charset="0"/>
                            </a:rPr>
                            <m:t>−</m:t>
                          </m:r>
                          <m:r>
                            <a:rPr lang="en-US" sz="4800" b="1" i="1" smtClean="0">
                              <a:latin typeface="Cambria Math" panose="02040503050406030204" pitchFamily="18" charset="0"/>
                              <a:ea typeface="Cambria Math" panose="02040503050406030204" pitchFamily="18" charset="0"/>
                            </a:rPr>
                            <m:t>𝟓</m:t>
                          </m:r>
                        </m:sup>
                      </m:sSup>
                    </m:oMath>
                  </a14:m>
                  <a:r>
                    <a:rPr lang="en-US" sz="4800" b="1" dirty="0"/>
                    <a:t> Billion years</a:t>
                  </a:r>
                  <a:r>
                    <a:rPr lang="en-US" sz="4800" dirty="0"/>
                    <a:t>. </a:t>
                  </a:r>
                </a:p>
                <a:p>
                  <a:r>
                    <a:rPr lang="en-US" sz="4800" dirty="0"/>
                    <a:t>	This age is inconsistent with the common accepted age of the universe. This result is likely due to an underestimation of error and our assumption of the galaxy’s true size being 22 kpc.</a:t>
                  </a:r>
                </a:p>
                <a:p>
                  <a:br>
                    <a:rPr lang="en-US" sz="10600" u="sng" dirty="0">
                      <a:solidFill>
                        <a:schemeClr val="tx1">
                          <a:lumMod val="65000"/>
                          <a:lumOff val="35000"/>
                        </a:schemeClr>
                      </a:solidFill>
                    </a:rPr>
                  </a:br>
                  <a:r>
                    <a:rPr lang="en-US" sz="10600" u="sng" dirty="0">
                      <a:solidFill>
                        <a:schemeClr val="tx1">
                          <a:lumMod val="65000"/>
                          <a:lumOff val="35000"/>
                        </a:schemeClr>
                      </a:solidFill>
                    </a:rPr>
                    <a:t>Sources</a:t>
                  </a:r>
                </a:p>
                <a:p>
                  <a:endParaRPr lang="en-US" sz="4800" dirty="0"/>
                </a:p>
                <a:p>
                  <a:pPr marL="914400" indent="-914400">
                    <a:buAutoNum type="alphaUcPeriod"/>
                  </a:pPr>
                  <a:r>
                    <a:rPr lang="en-US" sz="4800" dirty="0"/>
                    <a:t>A. James, “</a:t>
                  </a:r>
                  <a:r>
                    <a:rPr lang="en-US" sz="4800" i="1" dirty="0"/>
                    <a:t>Infographic On Hubble Constant,” </a:t>
                  </a:r>
                  <a:r>
                    <a:rPr lang="en-US" sz="4800" dirty="0"/>
                    <a:t>NASA Hubblesite.org, January 8, 2020</a:t>
                  </a:r>
                </a:p>
                <a:p>
                  <a:pPr marL="914400" indent="-914400">
                    <a:buAutoNum type="alphaUcPeriod"/>
                  </a:pPr>
                  <a:r>
                    <a:rPr lang="en-US" sz="4800" i="1" dirty="0"/>
                    <a:t>J. Tate, “Hubble’s Law,” </a:t>
                  </a:r>
                  <a:r>
                    <a:rPr lang="en-US" sz="4800" dirty="0"/>
                    <a:t>UniverseToday.com, September 14,2009</a:t>
                  </a:r>
                </a:p>
                <a:p>
                  <a:pPr marL="914400" indent="-914400">
                    <a:buAutoNum type="alphaUcPeriod"/>
                  </a:pPr>
                  <a:r>
                    <a:rPr lang="en-US" sz="4800" i="1" dirty="0"/>
                    <a:t>“Hubble’s Law,” </a:t>
                  </a:r>
                  <a:r>
                    <a:rPr lang="en-US" sz="4800" i="1" dirty="0">
                      <a:hlinkClick r:id="rId8"/>
                    </a:rPr>
                    <a:t>http://hosting.astro.cornell.edu/academics/courses/astro201/top_lss.htm</a:t>
                  </a:r>
                  <a:endParaRPr lang="en-US" sz="4800" i="1" dirty="0"/>
                </a:p>
                <a:p>
                  <a:pPr marL="914400" indent="-914400">
                    <a:buAutoNum type="alphaUcPeriod"/>
                  </a:pPr>
                  <a:r>
                    <a:rPr lang="en-US" sz="4800" i="1" dirty="0"/>
                    <a:t>“The Hubble Law,” https://depts.washington.edu/astroed/HubbleLaw/galaxies.html</a:t>
                  </a:r>
                  <a:endParaRPr lang="en-US" sz="4800" dirty="0"/>
                </a:p>
                <a:p>
                  <a:endParaRPr lang="en-US" sz="4800" dirty="0"/>
                </a:p>
              </p:txBody>
            </p:sp>
          </mc:Choice>
          <mc:Fallback>
            <p:sp>
              <p:nvSpPr>
                <p:cNvPr id="26" name="TextBox 25"/>
                <p:cNvSpPr txBox="1">
                  <a:spLocks noRot="1" noChangeAspect="1" noMove="1" noResize="1" noEditPoints="1" noAdjustHandles="1" noChangeArrowheads="1" noChangeShapeType="1" noTextEdit="1"/>
                </p:cNvSpPr>
                <p:nvPr/>
              </p:nvSpPr>
              <p:spPr>
                <a:xfrm>
                  <a:off x="35992818" y="6927860"/>
                  <a:ext cx="14667895" cy="15012526"/>
                </a:xfrm>
                <a:prstGeom prst="rect">
                  <a:avLst/>
                </a:prstGeom>
                <a:blipFill>
                  <a:blip r:embed="rId9"/>
                  <a:stretch>
                    <a:fillRect l="-4844" t="-784" r="-2682"/>
                  </a:stretch>
                </a:blipFill>
                <a:ln>
                  <a:noFill/>
                </a:ln>
              </p:spPr>
              <p:txBody>
                <a:bodyPr/>
                <a:lstStyle/>
                <a:p>
                  <a:r>
                    <a:rPr lang="en-US">
                      <a:noFill/>
                    </a:rPr>
                    <a:t> </a:t>
                  </a:r>
                </a:p>
              </p:txBody>
            </p:sp>
          </mc:Fallback>
        </mc:AlternateContent>
      </p:grpSp>
      <p:sp>
        <p:nvSpPr>
          <p:cNvPr id="31" name="Rectangle 30"/>
          <p:cNvSpPr/>
          <p:nvPr/>
        </p:nvSpPr>
        <p:spPr>
          <a:xfrm>
            <a:off x="570070" y="25749519"/>
            <a:ext cx="15159731" cy="13620481"/>
          </a:xfrm>
          <a:prstGeom prst="rect">
            <a:avLst/>
          </a:prstGeom>
          <a:noFill/>
          <a:ln w="12700"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4" name="TextBox 33"/>
              <p:cNvSpPr txBox="1"/>
              <p:nvPr/>
            </p:nvSpPr>
            <p:spPr>
              <a:xfrm>
                <a:off x="848206" y="25749519"/>
                <a:ext cx="14667895" cy="14216649"/>
              </a:xfrm>
              <a:prstGeom prst="rect">
                <a:avLst/>
              </a:prstGeom>
              <a:noFill/>
              <a:ln>
                <a:noFill/>
              </a:ln>
            </p:spPr>
            <p:txBody>
              <a:bodyPr wrap="square" rtlCol="0">
                <a:spAutoFit/>
              </a:bodyPr>
              <a:lstStyle/>
              <a:p>
                <a:r>
                  <a:rPr lang="en-US" sz="8000" b="1" u="sng" dirty="0">
                    <a:solidFill>
                      <a:schemeClr val="tx1">
                        <a:lumMod val="65000"/>
                        <a:lumOff val="35000"/>
                      </a:schemeClr>
                    </a:solidFill>
                  </a:rPr>
                  <a:t>Theory</a:t>
                </a:r>
              </a:p>
              <a:p>
                <a:pPr marL="685800" indent="-685800">
                  <a:buFont typeface="Arial" panose="020B0604020202020204" pitchFamily="34" charset="0"/>
                  <a:buChar char="•"/>
                </a:pPr>
                <a:r>
                  <a:rPr lang="en-US" sz="4800" dirty="0"/>
                  <a:t>	To find our experimental Hubble’s constant we begin by selecting 17 galaxies and assuming their true size to be 22 kpc. </a:t>
                </a:r>
              </a:p>
              <a:p>
                <a:pPr marL="685800" indent="-685800">
                  <a:buFont typeface="Arial" panose="020B0604020202020204" pitchFamily="34" charset="0"/>
                  <a:buChar char="•"/>
                </a:pPr>
                <a:r>
                  <a:rPr lang="en-US" sz="4800" dirty="0"/>
                  <a:t>We then apply the following equation </a:t>
                </a:r>
              </a:p>
              <a:p>
                <a:pPr algn="ctr"/>
                <a:r>
                  <a:rPr lang="en-US" sz="4800" b="1" dirty="0"/>
                  <a:t> D= </a:t>
                </a:r>
                <a14:m>
                  <m:oMath xmlns:m="http://schemas.openxmlformats.org/officeDocument/2006/math">
                    <m:f>
                      <m:fPr>
                        <m:ctrlPr>
                          <a:rPr lang="en-US" sz="4800" b="1" i="1" smtClean="0">
                            <a:latin typeface="Cambria Math" panose="02040503050406030204" pitchFamily="18" charset="0"/>
                          </a:rPr>
                        </m:ctrlPr>
                      </m:fPr>
                      <m:num>
                        <m:r>
                          <a:rPr lang="en-US" sz="4800" b="1" i="1" smtClean="0">
                            <a:latin typeface="Cambria Math" panose="02040503050406030204" pitchFamily="18" charset="0"/>
                          </a:rPr>
                          <m:t>𝟐𝟐</m:t>
                        </m:r>
                        <m:r>
                          <a:rPr lang="en-US" sz="4800" b="1" i="1" smtClean="0">
                            <a:latin typeface="Cambria Math" panose="02040503050406030204" pitchFamily="18" charset="0"/>
                          </a:rPr>
                          <m:t>𝒌𝒑𝒄</m:t>
                        </m:r>
                      </m:num>
                      <m:den>
                        <m:r>
                          <a:rPr lang="en-US" sz="4800" b="1" i="1" smtClean="0">
                            <a:latin typeface="Cambria Math" panose="02040503050406030204" pitchFamily="18" charset="0"/>
                          </a:rPr>
                          <m:t>𝑨</m:t>
                        </m:r>
                      </m:den>
                    </m:f>
                  </m:oMath>
                </a14:m>
                <a:r>
                  <a:rPr lang="en-US" sz="4800" baseline="-25000" dirty="0"/>
                  <a:t>(1.2)</a:t>
                </a:r>
                <a:endParaRPr lang="en-US" sz="4800" dirty="0"/>
              </a:p>
              <a:p>
                <a:pPr marL="685800" indent="-685800">
                  <a:buFont typeface="Arial" panose="020B0604020202020204" pitchFamily="34" charset="0"/>
                  <a:buChar char="•"/>
                </a:pPr>
                <a:r>
                  <a:rPr lang="en-US" sz="4800" dirty="0"/>
                  <a:t> Where D is a galaxies distance from earth and </a:t>
                </a:r>
              </a:p>
              <a:p>
                <a:r>
                  <a:rPr lang="en-US" sz="4800" dirty="0"/>
                  <a:t>      A is the angular size of the observed galaxy. </a:t>
                </a:r>
              </a:p>
              <a:p>
                <a:pPr marL="685800" indent="-685800">
                  <a:buFont typeface="Arial" panose="020B0604020202020204" pitchFamily="34" charset="0"/>
                  <a:buChar char="•"/>
                </a:pPr>
                <a:r>
                  <a:rPr lang="en-US" sz="4800" dirty="0"/>
                  <a:t>We use the redshift of Calcium (k) and (H) absorption lines and the redshift of the Hydrogen emission spectrum to find recessional velocities of each galaxy. </a:t>
                </a:r>
              </a:p>
              <a:p>
                <a:pPr marL="685800" indent="-685800">
                  <a:buFont typeface="Arial" panose="020B0604020202020204" pitchFamily="34" charset="0"/>
                  <a:buChar char="•"/>
                </a:pPr>
                <a:r>
                  <a:rPr lang="en-US" sz="4800" dirty="0"/>
                  <a:t>Redshift if found using the following equation </a:t>
                </a:r>
              </a:p>
              <a:p>
                <a:pPr algn="ctr"/>
                <a14:m>
                  <m:oMath xmlns:m="http://schemas.openxmlformats.org/officeDocument/2006/math">
                    <m:r>
                      <a:rPr lang="en-US" sz="4800" b="1" i="1">
                        <a:latin typeface="Cambria Math" panose="02040503050406030204" pitchFamily="18" charset="0"/>
                      </a:rPr>
                      <m:t>𝒁</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ea typeface="Cambria Math" panose="02040503050406030204" pitchFamily="18" charset="0"/>
                          </a:rPr>
                          <m:t>𝝀</m:t>
                        </m:r>
                        <m:r>
                          <a:rPr lang="en-US" sz="4800" b="1" i="1">
                            <a:latin typeface="Cambria Math" panose="02040503050406030204" pitchFamily="18" charset="0"/>
                            <a:ea typeface="Cambria Math" panose="02040503050406030204" pitchFamily="18" charset="0"/>
                          </a:rPr>
                          <m:t> </m:t>
                        </m:r>
                        <m:r>
                          <a:rPr lang="en-US" sz="4800" b="1" i="1">
                            <a:latin typeface="Cambria Math" panose="02040503050406030204" pitchFamily="18" charset="0"/>
                            <a:ea typeface="Cambria Math" panose="02040503050406030204" pitchFamily="18" charset="0"/>
                          </a:rPr>
                          <m:t>𝒎𝒆𝒂𝒔𝒖𝒓𝒆𝒅</m:t>
                        </m:r>
                        <m:r>
                          <a:rPr lang="en-US" sz="4800" b="1" i="1">
                            <a:latin typeface="Cambria Math" panose="02040503050406030204" pitchFamily="18" charset="0"/>
                            <a:ea typeface="Cambria Math" panose="02040503050406030204" pitchFamily="18" charset="0"/>
                          </a:rPr>
                          <m:t> − </m:t>
                        </m:r>
                        <m:r>
                          <a:rPr lang="en-US" sz="4800" b="1" i="1">
                            <a:latin typeface="Cambria Math" panose="02040503050406030204" pitchFamily="18" charset="0"/>
                            <a:ea typeface="Cambria Math" panose="02040503050406030204" pitchFamily="18" charset="0"/>
                          </a:rPr>
                          <m:t>𝝀</m:t>
                        </m:r>
                        <m:r>
                          <a:rPr lang="en-US" sz="4800" b="1" i="1">
                            <a:latin typeface="Cambria Math" panose="02040503050406030204" pitchFamily="18" charset="0"/>
                            <a:ea typeface="Cambria Math" panose="02040503050406030204" pitchFamily="18" charset="0"/>
                          </a:rPr>
                          <m:t> </m:t>
                        </m:r>
                        <m:r>
                          <a:rPr lang="en-US" sz="4800" b="1" i="1">
                            <a:latin typeface="Cambria Math" panose="02040503050406030204" pitchFamily="18" charset="0"/>
                            <a:ea typeface="Cambria Math" panose="02040503050406030204" pitchFamily="18" charset="0"/>
                          </a:rPr>
                          <m:t>𝒕𝒓𝒖𝒆</m:t>
                        </m:r>
                      </m:num>
                      <m:den>
                        <m:r>
                          <a:rPr lang="en-US" sz="4800" b="1" i="1">
                            <a:latin typeface="Cambria Math" panose="02040503050406030204" pitchFamily="18" charset="0"/>
                            <a:ea typeface="Cambria Math" panose="02040503050406030204" pitchFamily="18" charset="0"/>
                          </a:rPr>
                          <m:t>𝝀</m:t>
                        </m:r>
                        <m:r>
                          <a:rPr lang="en-US" sz="4800" b="1" i="1">
                            <a:latin typeface="Cambria Math" panose="02040503050406030204" pitchFamily="18" charset="0"/>
                            <a:ea typeface="Cambria Math" panose="02040503050406030204" pitchFamily="18" charset="0"/>
                          </a:rPr>
                          <m:t> </m:t>
                        </m:r>
                        <m:r>
                          <a:rPr lang="en-US" sz="4800" b="1" i="1">
                            <a:latin typeface="Cambria Math" panose="02040503050406030204" pitchFamily="18" charset="0"/>
                            <a:ea typeface="Cambria Math" panose="02040503050406030204" pitchFamily="18" charset="0"/>
                          </a:rPr>
                          <m:t>𝒕𝒓𝒖𝒆</m:t>
                        </m:r>
                      </m:den>
                    </m:f>
                  </m:oMath>
                </a14:m>
                <a:r>
                  <a:rPr lang="en-US" sz="9600" b="1" dirty="0"/>
                  <a:t>  </a:t>
                </a:r>
                <a:r>
                  <a:rPr lang="en-US" sz="4600" baseline="-25000" dirty="0"/>
                  <a:t>(1.3)</a:t>
                </a:r>
                <a:endParaRPr lang="en-US" sz="4600" b="1" dirty="0"/>
              </a:p>
              <a:p>
                <a:pPr marL="685800" indent="-685800">
                  <a:buFont typeface="Arial" panose="020B0604020202020204" pitchFamily="34" charset="0"/>
                  <a:buChar char="•"/>
                </a:pPr>
                <a:r>
                  <a:rPr lang="en-US" sz="4800" dirty="0"/>
                  <a:t>Where Z is redshift, </a:t>
                </a:r>
                <a:r>
                  <a:rPr lang="el-GR" sz="4800" dirty="0"/>
                  <a:t>λ </a:t>
                </a:r>
                <a:r>
                  <a:rPr lang="en-US" sz="4800" dirty="0"/>
                  <a:t>measured is the measured emission or absorption wavelength from the galaxy, and </a:t>
                </a:r>
                <a:r>
                  <a:rPr lang="el-GR" sz="4800" dirty="0"/>
                  <a:t>λ</a:t>
                </a:r>
                <a:r>
                  <a:rPr lang="en-US" sz="4800" dirty="0"/>
                  <a:t> true is the true lab measured wavelength. </a:t>
                </a:r>
              </a:p>
              <a:p>
                <a:pPr marL="685800" indent="-685800">
                  <a:buFont typeface="Arial" panose="020B0604020202020204" pitchFamily="34" charset="0"/>
                  <a:buChar char="•"/>
                </a:pPr>
                <a:endParaRPr lang="en-US" sz="4800" dirty="0"/>
              </a:p>
            </p:txBody>
          </p:sp>
        </mc:Choice>
        <mc:Fallback>
          <p:sp>
            <p:nvSpPr>
              <p:cNvPr id="34" name="TextBox 33"/>
              <p:cNvSpPr txBox="1">
                <a:spLocks noRot="1" noChangeAspect="1" noMove="1" noResize="1" noEditPoints="1" noAdjustHandles="1" noChangeArrowheads="1" noChangeShapeType="1" noTextEdit="1"/>
              </p:cNvSpPr>
              <p:nvPr/>
            </p:nvSpPr>
            <p:spPr>
              <a:xfrm>
                <a:off x="848206" y="25749519"/>
                <a:ext cx="14667895" cy="14216649"/>
              </a:xfrm>
              <a:prstGeom prst="rect">
                <a:avLst/>
              </a:prstGeom>
              <a:blipFill>
                <a:blip r:embed="rId10"/>
                <a:stretch>
                  <a:fillRect l="-3547" t="-1966"/>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19DC4E13-66C0-8148-A37E-40A15231C5A7}"/>
                  </a:ext>
                </a:extLst>
              </p:cNvPr>
              <p:cNvSpPr txBox="1"/>
              <p:nvPr/>
            </p:nvSpPr>
            <p:spPr>
              <a:xfrm>
                <a:off x="18505265" y="7150520"/>
                <a:ext cx="13795420" cy="16505929"/>
              </a:xfrm>
              <a:prstGeom prst="rect">
                <a:avLst/>
              </a:prstGeom>
              <a:noFill/>
            </p:spPr>
            <p:txBody>
              <a:bodyPr wrap="square" rtlCol="0">
                <a:spAutoFit/>
              </a:bodyPr>
              <a:lstStyle/>
              <a:p>
                <a:r>
                  <a:rPr lang="en-US" sz="8000" b="1" u="sng" dirty="0">
                    <a:solidFill>
                      <a:schemeClr val="tx1">
                        <a:lumMod val="65000"/>
                        <a:lumOff val="35000"/>
                      </a:schemeClr>
                    </a:solidFill>
                  </a:rPr>
                  <a:t>Theory Cont.</a:t>
                </a:r>
              </a:p>
              <a:p>
                <a:pPr marL="685800" indent="-685800">
                  <a:buFont typeface="Arial" panose="020B0604020202020204" pitchFamily="34" charset="0"/>
                  <a:buChar char="•"/>
                </a:pPr>
                <a:r>
                  <a:rPr lang="en-US" sz="4800" dirty="0"/>
                  <a:t>We use the following formula to find recessional velocity </a:t>
                </a:r>
                <a:endParaRPr lang="en-US" sz="4800" i="1" dirty="0">
                  <a:latin typeface="Cambria Math" panose="02040503050406030204" pitchFamily="18" charset="0"/>
                </a:endParaRPr>
              </a:p>
              <a:p>
                <a:pPr algn="ctr"/>
                <a14:m>
                  <m:oMath xmlns:m="http://schemas.openxmlformats.org/officeDocument/2006/math">
                    <m:r>
                      <a:rPr lang="en-US" sz="4800" b="1" i="1">
                        <a:latin typeface="Cambria Math" panose="02040503050406030204" pitchFamily="18" charset="0"/>
                      </a:rPr>
                      <m:t>𝒁</m:t>
                    </m:r>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𝑽</m:t>
                        </m:r>
                      </m:num>
                      <m:den>
                        <m:r>
                          <a:rPr lang="en-US" sz="4800" b="1" i="1">
                            <a:latin typeface="Cambria Math" panose="02040503050406030204" pitchFamily="18" charset="0"/>
                          </a:rPr>
                          <m:t>𝑪</m:t>
                        </m:r>
                      </m:den>
                    </m:f>
                  </m:oMath>
                </a14:m>
                <a:r>
                  <a:rPr lang="en-US" sz="4800" dirty="0"/>
                  <a:t>  </a:t>
                </a:r>
                <a:r>
                  <a:rPr lang="en-US" sz="4800" baseline="-25000" dirty="0"/>
                  <a:t>(1.4)</a:t>
                </a:r>
                <a:endParaRPr lang="en-US" sz="4800" dirty="0"/>
              </a:p>
              <a:p>
                <a:pPr marL="685800" indent="-685800">
                  <a:buFont typeface="Arial" panose="020B0604020202020204" pitchFamily="34" charset="0"/>
                  <a:buChar char="•"/>
                </a:pPr>
                <a:r>
                  <a:rPr lang="en-US" sz="4800" dirty="0"/>
                  <a:t>Where V is recessional velocity and C is the speed of light.</a:t>
                </a:r>
              </a:p>
              <a:p>
                <a:endParaRPr lang="en-US" sz="4800" b="1" u="sng" dirty="0">
                  <a:solidFill>
                    <a:schemeClr val="tx1">
                      <a:lumMod val="65000"/>
                      <a:lumOff val="35000"/>
                    </a:schemeClr>
                  </a:solidFill>
                </a:endParaRPr>
              </a:p>
              <a:p>
                <a:pPr marL="685800" indent="-685800">
                  <a:buFont typeface="Arial" panose="020B0604020202020204" pitchFamily="34" charset="0"/>
                  <a:buChar char="•"/>
                </a:pPr>
                <a:r>
                  <a:rPr lang="en-US" sz="4800" dirty="0"/>
                  <a:t>	We apply Hubble’s law to our data to get our Hubble’s constant. </a:t>
                </a:r>
              </a:p>
              <a:p>
                <a:pPr marL="685800" indent="-685800">
                  <a:buFont typeface="Arial" panose="020B0604020202020204" pitchFamily="34" charset="0"/>
                  <a:buChar char="•"/>
                </a:pPr>
                <a:r>
                  <a:rPr lang="en-US" sz="4700" dirty="0"/>
                  <a:t>We know that the age of the universe is calculated by</a:t>
                </a:r>
              </a:p>
              <a:p>
                <a:pPr marL="685800" indent="-685800" algn="ctr">
                  <a:buFont typeface="Arial" panose="020B0604020202020204" pitchFamily="34" charset="0"/>
                  <a:buChar char="•"/>
                </a:pPr>
                <a:r>
                  <a:rPr lang="en-US" sz="4800" dirty="0"/>
                  <a:t> </a:t>
                </a:r>
                <a:r>
                  <a:rPr lang="en-US" sz="4800" b="1" dirty="0"/>
                  <a:t>seconds = </a:t>
                </a:r>
                <a14:m>
                  <m:oMath xmlns:m="http://schemas.openxmlformats.org/officeDocument/2006/math">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sSub>
                          <m:sSubPr>
                            <m:ctrlPr>
                              <a:rPr lang="en-US" sz="4800" b="1" i="1">
                                <a:latin typeface="Cambria Math" panose="02040503050406030204" pitchFamily="18" charset="0"/>
                              </a:rPr>
                            </m:ctrlPr>
                          </m:sSubPr>
                          <m:e>
                            <m:r>
                              <a:rPr lang="en-US" sz="4800" b="1" i="1">
                                <a:latin typeface="Cambria Math" panose="02040503050406030204" pitchFamily="18" charset="0"/>
                              </a:rPr>
                              <m:t>𝑯</m:t>
                            </m:r>
                          </m:e>
                          <m:sub>
                            <m:r>
                              <a:rPr lang="en-US" sz="4800" b="1" i="1">
                                <a:latin typeface="Cambria Math" panose="02040503050406030204" pitchFamily="18" charset="0"/>
                              </a:rPr>
                              <m:t>𝟎</m:t>
                            </m:r>
                          </m:sub>
                        </m:sSub>
                      </m:den>
                    </m:f>
                    <m:r>
                      <a:rPr lang="en-US" sz="4800" b="0" i="0" smtClean="0">
                        <a:latin typeface="Cambria Math" panose="02040503050406030204" pitchFamily="18" charset="0"/>
                      </a:rPr>
                      <m:t> </m:t>
                    </m:r>
                  </m:oMath>
                </a14:m>
                <a:r>
                  <a:rPr lang="en-US" sz="4800" dirty="0"/>
                  <a:t> </a:t>
                </a:r>
                <a:r>
                  <a:rPr lang="en-US" sz="4800" baseline="-25000" dirty="0"/>
                  <a:t>(1.5)</a:t>
                </a:r>
                <a:endParaRPr lang="en-US" sz="4800" dirty="0"/>
              </a:p>
              <a:p>
                <a:pPr marL="685800" indent="-685800" algn="ctr">
                  <a:buFont typeface="Arial" panose="020B0604020202020204" pitchFamily="34" charset="0"/>
                  <a:buChar char="•"/>
                </a:pPr>
                <a:r>
                  <a:rPr lang="en-US" sz="4800" dirty="0"/>
                  <a:t>where H</a:t>
                </a:r>
                <a:r>
                  <a:rPr lang="en-US" sz="4800" baseline="-25000" dirty="0"/>
                  <a:t>0</a:t>
                </a:r>
                <a:r>
                  <a:rPr lang="en-US" sz="4800" dirty="0"/>
                  <a:t> is our calculated Hubble’s constant</a:t>
                </a:r>
              </a:p>
              <a:p>
                <a:pPr marL="685800" indent="-685800">
                  <a:buFont typeface="Arial" panose="020B0604020202020204" pitchFamily="34" charset="0"/>
                  <a:buChar char="•"/>
                </a:pPr>
                <a:r>
                  <a:rPr lang="en-US" sz="4800" dirty="0"/>
                  <a:t>Error was found using statistical analysis with the aid of the LINEST function in excel. </a:t>
                </a:r>
              </a:p>
              <a:p>
                <a:pPr marL="685800" indent="-685800">
                  <a:buFont typeface="Arial" panose="020B0604020202020204" pitchFamily="34" charset="0"/>
                  <a:buChar char="•"/>
                </a:pPr>
                <a:r>
                  <a:rPr lang="en-US" sz="4800" dirty="0"/>
                  <a:t>Error was propagated using standard methods and the following equation,</a:t>
                </a:r>
              </a:p>
              <a:p>
                <a:pPr marL="685800" indent="-685800" algn="ctr">
                  <a:buFont typeface="Arial" panose="020B0604020202020204" pitchFamily="34" charset="0"/>
                  <a:buChar char="•"/>
                </a:pPr>
                <a14:m>
                  <m:oMath xmlns:m="http://schemas.openxmlformats.org/officeDocument/2006/math">
                    <m:sSup>
                      <m:sSupPr>
                        <m:ctrlPr>
                          <a:rPr lang="en-US" sz="4800" b="1" i="1" smtClean="0">
                            <a:latin typeface="Cambria Math" panose="02040503050406030204" pitchFamily="18" charset="0"/>
                          </a:rPr>
                        </m:ctrlPr>
                      </m:sSupPr>
                      <m:e>
                        <m:r>
                          <a:rPr lang="en-US" sz="4800" b="1" i="1" smtClean="0">
                            <a:latin typeface="Cambria Math" panose="02040503050406030204" pitchFamily="18" charset="0"/>
                          </a:rPr>
                          <m:t>𝑺𝑬</m:t>
                        </m:r>
                        <m:r>
                          <a:rPr lang="en-US" sz="4800" b="1" i="1" smtClean="0">
                            <a:latin typeface="Cambria Math" panose="02040503050406030204" pitchFamily="18" charset="0"/>
                          </a:rPr>
                          <m:t>(</m:t>
                        </m:r>
                        <m:r>
                          <a:rPr lang="en-US" sz="4800" b="1" i="1" smtClean="0">
                            <a:latin typeface="Cambria Math" panose="02040503050406030204" pitchFamily="18" charset="0"/>
                          </a:rPr>
                          <m:t>𝑼</m:t>
                        </m:r>
                        <m:r>
                          <a:rPr lang="en-US" sz="4800" b="1" i="1" smtClean="0">
                            <a:latin typeface="Cambria Math" panose="02040503050406030204" pitchFamily="18" charset="0"/>
                          </a:rPr>
                          <m:t>)</m:t>
                        </m:r>
                      </m:e>
                      <m:sup>
                        <m:r>
                          <a:rPr lang="en-US" sz="4800" b="1" i="1" smtClean="0">
                            <a:latin typeface="Cambria Math" panose="02040503050406030204" pitchFamily="18" charset="0"/>
                          </a:rPr>
                          <m:t>𝟐</m:t>
                        </m:r>
                      </m:sup>
                    </m:sSup>
                    <m:r>
                      <a:rPr lang="en-US" sz="4800" b="1" i="1" smtClean="0">
                        <a:latin typeface="Cambria Math" panose="02040503050406030204" pitchFamily="18" charset="0"/>
                      </a:rPr>
                      <m:t>=</m:t>
                    </m:r>
                  </m:oMath>
                </a14:m>
                <a:r>
                  <a:rPr lang="en-US" sz="4800" b="1" dirty="0"/>
                  <a:t> </a:t>
                </a:r>
                <a14:m>
                  <m:oMath xmlns:m="http://schemas.openxmlformats.org/officeDocument/2006/math">
                    <m:sSup>
                      <m:sSupPr>
                        <m:ctrlPr>
                          <a:rPr lang="en-US" sz="4800" b="1" i="1">
                            <a:latin typeface="Cambria Math" panose="02040503050406030204" pitchFamily="18" charset="0"/>
                          </a:rPr>
                        </m:ctrlPr>
                      </m:sSupPr>
                      <m:e>
                        <m:r>
                          <a:rPr lang="en-US" sz="4800" b="1" i="1">
                            <a:latin typeface="Cambria Math" panose="02040503050406030204" pitchFamily="18" charset="0"/>
                          </a:rPr>
                          <m:t>(</m:t>
                        </m:r>
                        <m:f>
                          <m:fPr>
                            <m:ctrlPr>
                              <a:rPr lang="en-US" sz="4800" b="1" i="1">
                                <a:latin typeface="Cambria Math" panose="02040503050406030204" pitchFamily="18" charset="0"/>
                              </a:rPr>
                            </m:ctrlPr>
                          </m:fPr>
                          <m:num>
                            <m:r>
                              <a:rPr lang="en-US" sz="4800" b="1" i="1">
                                <a:latin typeface="Cambria Math" panose="02040503050406030204" pitchFamily="18" charset="0"/>
                              </a:rPr>
                              <m:t>𝟏</m:t>
                            </m:r>
                          </m:num>
                          <m:den>
                            <m:r>
                              <a:rPr lang="en-US" sz="4800" b="1" i="1">
                                <a:latin typeface="Cambria Math" panose="02040503050406030204" pitchFamily="18" charset="0"/>
                                <a:ea typeface="Cambria Math" panose="02040503050406030204" pitchFamily="18" charset="0"/>
                              </a:rPr>
                              <m:t>𝝏</m:t>
                            </m:r>
                            <m:sSub>
                              <m:sSubPr>
                                <m:ctrlPr>
                                  <a:rPr lang="en-US" sz="4800" b="1" i="1">
                                    <a:latin typeface="Cambria Math" panose="02040503050406030204" pitchFamily="18" charset="0"/>
                                    <a:ea typeface="Cambria Math" panose="02040503050406030204" pitchFamily="18" charset="0"/>
                                  </a:rPr>
                                </m:ctrlPr>
                              </m:sSubPr>
                              <m:e>
                                <m:r>
                                  <a:rPr lang="en-US" sz="4800" b="1" i="1">
                                    <a:latin typeface="Cambria Math" panose="02040503050406030204" pitchFamily="18" charset="0"/>
                                    <a:ea typeface="Cambria Math" panose="02040503050406030204" pitchFamily="18" charset="0"/>
                                  </a:rPr>
                                  <m:t>𝑯</m:t>
                                </m:r>
                              </m:e>
                              <m:sub>
                                <m:r>
                                  <a:rPr lang="en-US" sz="4800" b="1" i="1">
                                    <a:latin typeface="Cambria Math" panose="02040503050406030204" pitchFamily="18" charset="0"/>
                                    <a:ea typeface="Cambria Math" panose="02040503050406030204" pitchFamily="18" charset="0"/>
                                  </a:rPr>
                                  <m:t>𝟎</m:t>
                                </m:r>
                              </m:sub>
                            </m:sSub>
                          </m:den>
                        </m:f>
                        <m:r>
                          <a:rPr lang="en-US" sz="4800" b="1" i="1">
                            <a:latin typeface="Cambria Math" panose="02040503050406030204" pitchFamily="18" charset="0"/>
                          </a:rPr>
                          <m:t>)</m:t>
                        </m:r>
                      </m:e>
                      <m:sup>
                        <m:r>
                          <a:rPr lang="en-US" sz="4800" b="1" i="1">
                            <a:latin typeface="Cambria Math" panose="02040503050406030204" pitchFamily="18" charset="0"/>
                          </a:rPr>
                          <m:t>𝟐</m:t>
                        </m:r>
                      </m:sup>
                    </m:sSup>
                    <m:r>
                      <a:rPr lang="en-US" sz="4800" b="1" i="1">
                        <a:latin typeface="Cambria Math" panose="02040503050406030204" pitchFamily="18" charset="0"/>
                        <a:ea typeface="Cambria Math" panose="02040503050406030204" pitchFamily="18" charset="0"/>
                      </a:rPr>
                      <m:t>∗</m:t>
                    </m:r>
                    <m:sSup>
                      <m:sSupPr>
                        <m:ctrlPr>
                          <a:rPr lang="en-US" sz="4800" b="1" i="1">
                            <a:latin typeface="Cambria Math" panose="02040503050406030204" pitchFamily="18" charset="0"/>
                            <a:ea typeface="Cambria Math" panose="02040503050406030204" pitchFamily="18" charset="0"/>
                          </a:rPr>
                        </m:ctrlPr>
                      </m:sSupPr>
                      <m:e>
                        <m:r>
                          <a:rPr lang="en-US" sz="4800" b="1" i="1">
                            <a:latin typeface="Cambria Math" panose="02040503050406030204" pitchFamily="18" charset="0"/>
                            <a:ea typeface="Cambria Math" panose="02040503050406030204" pitchFamily="18" charset="0"/>
                          </a:rPr>
                          <m:t>𝑺𝑬</m:t>
                        </m:r>
                        <m:r>
                          <a:rPr lang="en-US" sz="4800" b="1" i="1">
                            <a:latin typeface="Cambria Math" panose="02040503050406030204" pitchFamily="18" charset="0"/>
                            <a:ea typeface="Cambria Math" panose="02040503050406030204" pitchFamily="18" charset="0"/>
                          </a:rPr>
                          <m:t>(</m:t>
                        </m:r>
                        <m:sSub>
                          <m:sSubPr>
                            <m:ctrlPr>
                              <a:rPr lang="en-US" sz="4800" b="1" i="1">
                                <a:latin typeface="Cambria Math" panose="02040503050406030204" pitchFamily="18" charset="0"/>
                                <a:ea typeface="Cambria Math" panose="02040503050406030204" pitchFamily="18" charset="0"/>
                              </a:rPr>
                            </m:ctrlPr>
                          </m:sSubPr>
                          <m:e>
                            <m:r>
                              <a:rPr lang="en-US" sz="4800" b="1" i="1">
                                <a:latin typeface="Cambria Math" panose="02040503050406030204" pitchFamily="18" charset="0"/>
                                <a:ea typeface="Cambria Math" panose="02040503050406030204" pitchFamily="18" charset="0"/>
                              </a:rPr>
                              <m:t>𝑯</m:t>
                            </m:r>
                          </m:e>
                          <m:sub>
                            <m:r>
                              <a:rPr lang="en-US" sz="4800" b="1" i="1">
                                <a:latin typeface="Cambria Math" panose="02040503050406030204" pitchFamily="18" charset="0"/>
                                <a:ea typeface="Cambria Math" panose="02040503050406030204" pitchFamily="18" charset="0"/>
                              </a:rPr>
                              <m:t>𝟎</m:t>
                            </m:r>
                          </m:sub>
                        </m:sSub>
                        <m:r>
                          <a:rPr lang="en-US" sz="4800" b="1" i="1">
                            <a:latin typeface="Cambria Math" panose="02040503050406030204" pitchFamily="18" charset="0"/>
                            <a:ea typeface="Cambria Math" panose="02040503050406030204" pitchFamily="18" charset="0"/>
                          </a:rPr>
                          <m:t>)</m:t>
                        </m:r>
                      </m:e>
                      <m:sup>
                        <m:r>
                          <a:rPr lang="en-US" sz="4800" b="1" i="1">
                            <a:latin typeface="Cambria Math" panose="02040503050406030204" pitchFamily="18" charset="0"/>
                            <a:ea typeface="Cambria Math" panose="02040503050406030204" pitchFamily="18" charset="0"/>
                          </a:rPr>
                          <m:t>𝟐</m:t>
                        </m:r>
                      </m:sup>
                    </m:sSup>
                  </m:oMath>
                </a14:m>
                <a:r>
                  <a:rPr lang="en-US" sz="4800" baseline="-25000" dirty="0"/>
                  <a:t>(1.6)</a:t>
                </a:r>
              </a:p>
              <a:p>
                <a:pPr marL="685800" indent="-685800">
                  <a:buFont typeface="Arial" panose="020B0604020202020204" pitchFamily="34" charset="0"/>
                  <a:buChar char="•"/>
                </a:pPr>
                <a:r>
                  <a:rPr lang="en-US" sz="4800" dirty="0"/>
                  <a:t>Where SE(U) is error in the calculated age of the universe, H</a:t>
                </a:r>
                <a:r>
                  <a:rPr lang="en-US" sz="4800" baseline="-25000" dirty="0"/>
                  <a:t>0</a:t>
                </a:r>
                <a:r>
                  <a:rPr lang="en-US" sz="4800" dirty="0"/>
                  <a:t> is Hubble’s law, and SE(H</a:t>
                </a:r>
                <a:r>
                  <a:rPr lang="en-US" sz="4800" baseline="-25000" dirty="0"/>
                  <a:t>0</a:t>
                </a:r>
                <a:r>
                  <a:rPr lang="en-US" sz="4800" dirty="0"/>
                  <a:t>) is Hubble’s constant error.</a:t>
                </a:r>
              </a:p>
            </p:txBody>
          </p:sp>
        </mc:Choice>
        <mc:Fallback>
          <p:sp>
            <p:nvSpPr>
              <p:cNvPr id="7" name="TextBox 6">
                <a:extLst>
                  <a:ext uri="{FF2B5EF4-FFF2-40B4-BE49-F238E27FC236}">
                    <a16:creationId xmlns:a16="http://schemas.microsoft.com/office/drawing/2014/main" id="{19DC4E13-66C0-8148-A37E-40A15231C5A7}"/>
                  </a:ext>
                </a:extLst>
              </p:cNvPr>
              <p:cNvSpPr txBox="1">
                <a:spLocks noRot="1" noChangeAspect="1" noMove="1" noResize="1" noEditPoints="1" noAdjustHandles="1" noChangeArrowheads="1" noChangeShapeType="1" noTextEdit="1"/>
              </p:cNvSpPr>
              <p:nvPr/>
            </p:nvSpPr>
            <p:spPr>
              <a:xfrm>
                <a:off x="18505265" y="7150520"/>
                <a:ext cx="13795420" cy="16505929"/>
              </a:xfrm>
              <a:prstGeom prst="rect">
                <a:avLst/>
              </a:prstGeom>
              <a:blipFill>
                <a:blip r:embed="rId11"/>
                <a:stretch>
                  <a:fillRect l="-3680" t="-1537" r="-2852" b="-922"/>
                </a:stretch>
              </a:blipFill>
            </p:spPr>
            <p:txBody>
              <a:bodyPr/>
              <a:lstStyle/>
              <a:p>
                <a:r>
                  <a:rPr lang="en-US">
                    <a:noFill/>
                  </a:rPr>
                  <a:t> </a:t>
                </a:r>
              </a:p>
            </p:txBody>
          </p:sp>
        </mc:Fallback>
      </mc:AlternateContent>
      <p:sp>
        <p:nvSpPr>
          <p:cNvPr id="27" name="Rectangle 26">
            <a:extLst>
              <a:ext uri="{FF2B5EF4-FFF2-40B4-BE49-F238E27FC236}">
                <a16:creationId xmlns:a16="http://schemas.microsoft.com/office/drawing/2014/main" id="{59BF2C7B-29A1-E04C-ACB8-F11FDE9B3888}"/>
              </a:ext>
            </a:extLst>
          </p:cNvPr>
          <p:cNvSpPr/>
          <p:nvPr/>
        </p:nvSpPr>
        <p:spPr>
          <a:xfrm>
            <a:off x="18280684" y="24130000"/>
            <a:ext cx="15030967" cy="15240000"/>
          </a:xfrm>
          <a:prstGeom prst="rect">
            <a:avLst/>
          </a:prstGeom>
          <a:noFill/>
          <a:ln w="12700" cap="flat" cmpd="sng" algn="ctr">
            <a:solidFill>
              <a:schemeClr val="bg2">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sp>
        <p:nvSpPr>
          <p:cNvPr id="13" name="TextBox 12">
            <a:extLst>
              <a:ext uri="{FF2B5EF4-FFF2-40B4-BE49-F238E27FC236}">
                <a16:creationId xmlns:a16="http://schemas.microsoft.com/office/drawing/2014/main" id="{D41288C3-7F37-D043-A78B-3C0D1A0956B6}"/>
              </a:ext>
            </a:extLst>
          </p:cNvPr>
          <p:cNvSpPr txBox="1"/>
          <p:nvPr/>
        </p:nvSpPr>
        <p:spPr>
          <a:xfrm>
            <a:off x="18469837" y="24566655"/>
            <a:ext cx="14414745" cy="4862870"/>
          </a:xfrm>
          <a:prstGeom prst="rect">
            <a:avLst/>
          </a:prstGeom>
          <a:noFill/>
        </p:spPr>
        <p:txBody>
          <a:bodyPr wrap="square" rtlCol="0">
            <a:spAutoFit/>
          </a:bodyPr>
          <a:lstStyle/>
          <a:p>
            <a:r>
              <a:rPr lang="en-US" sz="8000" b="1" u="sng" dirty="0">
                <a:solidFill>
                  <a:schemeClr val="tx1">
                    <a:lumMod val="65000"/>
                    <a:lumOff val="35000"/>
                  </a:schemeClr>
                </a:solidFill>
              </a:rPr>
              <a:t>Experimental Design</a:t>
            </a:r>
          </a:p>
          <a:p>
            <a:r>
              <a:rPr lang="en-US" sz="4600" dirty="0"/>
              <a:t>Galaxy images and spectral emission/absorption lines were selected from </a:t>
            </a:r>
            <a:r>
              <a:rPr lang="en-US" sz="4600" i="1" dirty="0"/>
              <a:t>depts.Washington.edu/astroed/hubblelaw/galaxies.html</a:t>
            </a:r>
          </a:p>
          <a:p>
            <a:r>
              <a:rPr lang="en-US" sz="4600" dirty="0"/>
              <a:t>The images were as follows,  </a:t>
            </a:r>
          </a:p>
          <a:p>
            <a:endParaRPr lang="en-US" sz="4600" dirty="0"/>
          </a:p>
        </p:txBody>
      </p:sp>
      <p:pic>
        <p:nvPicPr>
          <p:cNvPr id="15" name="Picture 14" descr="A picture containing bird, outdoor, snow, flying&#10;&#10;Description automatically generated">
            <a:extLst>
              <a:ext uri="{FF2B5EF4-FFF2-40B4-BE49-F238E27FC236}">
                <a16:creationId xmlns:a16="http://schemas.microsoft.com/office/drawing/2014/main" id="{7B538362-A13B-0E45-BE59-7B7DE5CA56B5}"/>
              </a:ext>
            </a:extLst>
          </p:cNvPr>
          <p:cNvPicPr>
            <a:picLocks noChangeAspect="1"/>
          </p:cNvPicPr>
          <p:nvPr/>
        </p:nvPicPr>
        <p:blipFill>
          <a:blip r:embed="rId12"/>
          <a:stretch>
            <a:fillRect/>
          </a:stretch>
        </p:blipFill>
        <p:spPr>
          <a:xfrm>
            <a:off x="18505265" y="28720329"/>
            <a:ext cx="6362700" cy="7678860"/>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D9DEC8C4-06F5-AE43-A570-D2889A5D14E8}"/>
              </a:ext>
            </a:extLst>
          </p:cNvPr>
          <p:cNvPicPr>
            <a:picLocks noChangeAspect="1"/>
          </p:cNvPicPr>
          <p:nvPr/>
        </p:nvPicPr>
        <p:blipFill>
          <a:blip r:embed="rId13"/>
          <a:stretch>
            <a:fillRect/>
          </a:stretch>
        </p:blipFill>
        <p:spPr>
          <a:xfrm>
            <a:off x="25264022" y="28720329"/>
            <a:ext cx="7884021" cy="7678861"/>
          </a:xfrm>
          <a:prstGeom prst="rect">
            <a:avLst/>
          </a:prstGeom>
        </p:spPr>
      </p:pic>
      <p:pic>
        <p:nvPicPr>
          <p:cNvPr id="30" name="Picture 29" descr="A close up of a map&#10;&#10;Description automatically generated">
            <a:extLst>
              <a:ext uri="{FF2B5EF4-FFF2-40B4-BE49-F238E27FC236}">
                <a16:creationId xmlns:a16="http://schemas.microsoft.com/office/drawing/2014/main" id="{D1AA0E46-ADBE-4947-BB9B-6221D940B755}"/>
              </a:ext>
            </a:extLst>
          </p:cNvPr>
          <p:cNvPicPr>
            <a:picLocks noChangeAspect="1"/>
          </p:cNvPicPr>
          <p:nvPr/>
        </p:nvPicPr>
        <p:blipFill>
          <a:blip r:embed="rId14"/>
          <a:stretch>
            <a:fillRect/>
          </a:stretch>
        </p:blipFill>
        <p:spPr>
          <a:xfrm>
            <a:off x="36026600" y="11507729"/>
            <a:ext cx="14629795" cy="8915031"/>
          </a:xfrm>
          <a:prstGeom prst="rect">
            <a:avLst/>
          </a:prstGeom>
        </p:spPr>
      </p:pic>
      <p:sp>
        <p:nvSpPr>
          <p:cNvPr id="32" name="TextBox 31">
            <a:extLst>
              <a:ext uri="{FF2B5EF4-FFF2-40B4-BE49-F238E27FC236}">
                <a16:creationId xmlns:a16="http://schemas.microsoft.com/office/drawing/2014/main" id="{2C4BEE19-C8B0-4145-B7C3-BA80FB36C4B0}"/>
              </a:ext>
            </a:extLst>
          </p:cNvPr>
          <p:cNvSpPr txBox="1"/>
          <p:nvPr/>
        </p:nvSpPr>
        <p:spPr>
          <a:xfrm>
            <a:off x="18505265" y="36830000"/>
            <a:ext cx="14379317" cy="1569660"/>
          </a:xfrm>
          <a:prstGeom prst="rect">
            <a:avLst/>
          </a:prstGeom>
          <a:noFill/>
        </p:spPr>
        <p:txBody>
          <a:bodyPr wrap="square" rtlCol="0">
            <a:spAutoFit/>
          </a:bodyPr>
          <a:lstStyle/>
          <a:p>
            <a:r>
              <a:rPr lang="en-US" sz="4800" dirty="0"/>
              <a:t>Image of galaxy used to       Image of hydrogen emission     find angular size </a:t>
            </a:r>
          </a:p>
        </p:txBody>
      </p:sp>
      <p:pic>
        <p:nvPicPr>
          <p:cNvPr id="33" name="Hubble poster" descr="Hubble poster">
            <a:hlinkClick r:id="" action="ppaction://media"/>
            <a:extLst>
              <a:ext uri="{FF2B5EF4-FFF2-40B4-BE49-F238E27FC236}">
                <a16:creationId xmlns:a16="http://schemas.microsoft.com/office/drawing/2014/main" id="{8C7D081C-AA69-5F4E-B48A-AD955B457F61}"/>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25196800" y="18796000"/>
            <a:ext cx="812800" cy="812800"/>
          </a:xfrm>
          <a:prstGeom prst="rect">
            <a:avLst/>
          </a:prstGeom>
        </p:spPr>
      </p:pic>
    </p:spTree>
    <p:extLst>
      <p:ext uri="{BB962C8B-B14F-4D97-AF65-F5344CB8AC3E}">
        <p14:creationId xmlns:p14="http://schemas.microsoft.com/office/powerpoint/2010/main" val="31425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386"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1827</TotalTime>
  <Words>649</Words>
  <Application>Microsoft Macintosh PowerPoint</Application>
  <PresentationFormat>Custom</PresentationFormat>
  <Paragraphs>63</Paragraphs>
  <Slides>1</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 Math</vt:lpstr>
      <vt:lpstr>Times New Roman</vt:lpstr>
      <vt:lpstr>Office Theme</vt:lpstr>
      <vt:lpstr>Hubble’s Law Experiment William Coleman Longwood University, Farmville, VA 23909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dc:creator>
  <cp:lastModifiedBy>William Coleman</cp:lastModifiedBy>
  <cp:revision>96</cp:revision>
  <dcterms:created xsi:type="dcterms:W3CDTF">2016-06-30T18:25:13Z</dcterms:created>
  <dcterms:modified xsi:type="dcterms:W3CDTF">2020-04-21T16:38:25Z</dcterms:modified>
</cp:coreProperties>
</file>