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36576000" cy="2926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Burghaus" initials="AB" lastIdx="1" clrIdx="0">
    <p:extLst>
      <p:ext uri="{19B8F6BF-5375-455C-9EA6-DF929625EA0E}">
        <p15:presenceInfo xmlns:p15="http://schemas.microsoft.com/office/powerpoint/2012/main" userId="S::Andrew.Burghaus@live.longwood.edu::d5f0f695-77e2-4a69-a113-e6057f8494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2" autoAdjust="0"/>
    <p:restoredTop sz="94660"/>
  </p:normalViewPr>
  <p:slideViewPr>
    <p:cSldViewPr snapToGrid="0">
      <p:cViewPr>
        <p:scale>
          <a:sx n="20" d="100"/>
          <a:sy n="20" d="100"/>
        </p:scale>
        <p:origin x="40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87D82-FE8D-4121-A809-60165F99023C}" type="datetimeFigureOut">
              <a:rPr lang="en-US" smtClean="0"/>
              <a:t>4/18/2020</a:t>
            </a:fld>
            <a:endParaRPr lang="en-US" dirty="0"/>
          </a:p>
        </p:txBody>
      </p:sp>
      <p:sp>
        <p:nvSpPr>
          <p:cNvPr id="4" name="Slide Image Placeholder 3"/>
          <p:cNvSpPr>
            <a:spLocks noGrp="1" noRot="1" noChangeAspect="1"/>
          </p:cNvSpPr>
          <p:nvPr>
            <p:ph type="sldImg" idx="2"/>
          </p:nvPr>
        </p:nvSpPr>
        <p:spPr>
          <a:xfrm>
            <a:off x="1500188" y="1143000"/>
            <a:ext cx="38576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93C32-8B13-406A-8F59-6C52957B65AB}" type="slidenum">
              <a:rPr lang="en-US" smtClean="0"/>
              <a:t>‹#›</a:t>
            </a:fld>
            <a:endParaRPr lang="en-US" dirty="0"/>
          </a:p>
        </p:txBody>
      </p:sp>
    </p:spTree>
    <p:extLst>
      <p:ext uri="{BB962C8B-B14F-4D97-AF65-F5344CB8AC3E}">
        <p14:creationId xmlns:p14="http://schemas.microsoft.com/office/powerpoint/2010/main" val="208204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788749"/>
            <a:ext cx="31089600" cy="10187093"/>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5368695"/>
            <a:ext cx="27432000" cy="7064585"/>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CC1399-795A-4E31-81F1-6C347629EAFB}" type="datetimeFigureOut">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CBCCF-8BF3-4BB3-8CB2-29DCF1B4F7AE}" type="slidenum">
              <a:rPr lang="en-US" smtClean="0"/>
              <a:t>‹#›</a:t>
            </a:fld>
            <a:endParaRPr lang="en-US" dirty="0"/>
          </a:p>
        </p:txBody>
      </p:sp>
    </p:spTree>
    <p:extLst>
      <p:ext uri="{BB962C8B-B14F-4D97-AF65-F5344CB8AC3E}">
        <p14:creationId xmlns:p14="http://schemas.microsoft.com/office/powerpoint/2010/main" val="94185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C1399-795A-4E31-81F1-6C347629EAFB}" type="datetimeFigureOut">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CBCCF-8BF3-4BB3-8CB2-29DCF1B4F7AE}" type="slidenum">
              <a:rPr lang="en-US" smtClean="0"/>
              <a:t>‹#›</a:t>
            </a:fld>
            <a:endParaRPr lang="en-US" dirty="0"/>
          </a:p>
        </p:txBody>
      </p:sp>
    </p:spTree>
    <p:extLst>
      <p:ext uri="{BB962C8B-B14F-4D97-AF65-F5344CB8AC3E}">
        <p14:creationId xmlns:p14="http://schemas.microsoft.com/office/powerpoint/2010/main" val="1996438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557867"/>
            <a:ext cx="7886700" cy="247971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557867"/>
            <a:ext cx="23202900" cy="2479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C1399-795A-4E31-81F1-6C347629EAFB}" type="datetimeFigureOut">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CBCCF-8BF3-4BB3-8CB2-29DCF1B4F7AE}" type="slidenum">
              <a:rPr lang="en-US" smtClean="0"/>
              <a:t>‹#›</a:t>
            </a:fld>
            <a:endParaRPr lang="en-US" dirty="0"/>
          </a:p>
        </p:txBody>
      </p:sp>
    </p:spTree>
    <p:extLst>
      <p:ext uri="{BB962C8B-B14F-4D97-AF65-F5344CB8AC3E}">
        <p14:creationId xmlns:p14="http://schemas.microsoft.com/office/powerpoint/2010/main" val="19433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C1399-795A-4E31-81F1-6C347629EAFB}" type="datetimeFigureOut">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CBCCF-8BF3-4BB3-8CB2-29DCF1B4F7AE}" type="slidenum">
              <a:rPr lang="en-US" smtClean="0"/>
              <a:t>‹#›</a:t>
            </a:fld>
            <a:endParaRPr lang="en-US" dirty="0"/>
          </a:p>
        </p:txBody>
      </p:sp>
    </p:spTree>
    <p:extLst>
      <p:ext uri="{BB962C8B-B14F-4D97-AF65-F5344CB8AC3E}">
        <p14:creationId xmlns:p14="http://schemas.microsoft.com/office/powerpoint/2010/main" val="211161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7294888"/>
            <a:ext cx="31546800" cy="1217167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9581715"/>
            <a:ext cx="31546800" cy="640079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CC1399-795A-4E31-81F1-6C347629EAFB}" type="datetimeFigureOut">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CBCCF-8BF3-4BB3-8CB2-29DCF1B4F7AE}" type="slidenum">
              <a:rPr lang="en-US" smtClean="0"/>
              <a:t>‹#›</a:t>
            </a:fld>
            <a:endParaRPr lang="en-US" dirty="0"/>
          </a:p>
        </p:txBody>
      </p:sp>
    </p:spTree>
    <p:extLst>
      <p:ext uri="{BB962C8B-B14F-4D97-AF65-F5344CB8AC3E}">
        <p14:creationId xmlns:p14="http://schemas.microsoft.com/office/powerpoint/2010/main" val="223739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789333"/>
            <a:ext cx="15544800" cy="18565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789333"/>
            <a:ext cx="15544800" cy="18565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CC1399-795A-4E31-81F1-6C347629EAFB}" type="datetimeFigureOut">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8CBCCF-8BF3-4BB3-8CB2-29DCF1B4F7AE}" type="slidenum">
              <a:rPr lang="en-US" smtClean="0"/>
              <a:t>‹#›</a:t>
            </a:fld>
            <a:endParaRPr lang="en-US" dirty="0"/>
          </a:p>
        </p:txBody>
      </p:sp>
    </p:spTree>
    <p:extLst>
      <p:ext uri="{BB962C8B-B14F-4D97-AF65-F5344CB8AC3E}">
        <p14:creationId xmlns:p14="http://schemas.microsoft.com/office/powerpoint/2010/main" val="47529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557873"/>
            <a:ext cx="31546800" cy="565573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7172962"/>
            <a:ext cx="15473360" cy="351535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4" name="Content Placeholder 3"/>
          <p:cNvSpPr>
            <a:spLocks noGrp="1"/>
          </p:cNvSpPr>
          <p:nvPr>
            <p:ph sz="half" idx="2"/>
          </p:nvPr>
        </p:nvSpPr>
        <p:spPr>
          <a:xfrm>
            <a:off x="2519368" y="10688320"/>
            <a:ext cx="15473360" cy="15720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7172962"/>
            <a:ext cx="15549564" cy="351535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6" name="Content Placeholder 5"/>
          <p:cNvSpPr>
            <a:spLocks noGrp="1"/>
          </p:cNvSpPr>
          <p:nvPr>
            <p:ph sz="quarter" idx="4"/>
          </p:nvPr>
        </p:nvSpPr>
        <p:spPr>
          <a:xfrm>
            <a:off x="18516602" y="10688320"/>
            <a:ext cx="15549564" cy="15720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CC1399-795A-4E31-81F1-6C347629EAFB}" type="datetimeFigureOut">
              <a:rPr lang="en-US" smtClean="0"/>
              <a:t>4/18/2020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8CBCCF-8BF3-4BB3-8CB2-29DCF1B4F7AE}" type="slidenum">
              <a:rPr lang="en-US" smtClean="0"/>
              <a:t>‹#›</a:t>
            </a:fld>
            <a:endParaRPr lang="en-US" dirty="0"/>
          </a:p>
        </p:txBody>
      </p:sp>
    </p:spTree>
    <p:extLst>
      <p:ext uri="{BB962C8B-B14F-4D97-AF65-F5344CB8AC3E}">
        <p14:creationId xmlns:p14="http://schemas.microsoft.com/office/powerpoint/2010/main" val="323574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CC1399-795A-4E31-81F1-6C347629EAFB}" type="datetimeFigureOut">
              <a:rPr lang="en-US" smtClean="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8CBCCF-8BF3-4BB3-8CB2-29DCF1B4F7AE}" type="slidenum">
              <a:rPr lang="en-US" smtClean="0"/>
              <a:t>‹#›</a:t>
            </a:fld>
            <a:endParaRPr lang="en-US" dirty="0"/>
          </a:p>
        </p:txBody>
      </p:sp>
    </p:spTree>
    <p:extLst>
      <p:ext uri="{BB962C8B-B14F-4D97-AF65-F5344CB8AC3E}">
        <p14:creationId xmlns:p14="http://schemas.microsoft.com/office/powerpoint/2010/main" val="121973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C1399-795A-4E31-81F1-6C347629EAFB}" type="datetimeFigureOut">
              <a:rPr lang="en-US" smtClean="0"/>
              <a:t>4/18/2020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8CBCCF-8BF3-4BB3-8CB2-29DCF1B4F7AE}" type="slidenum">
              <a:rPr lang="en-US" smtClean="0"/>
              <a:t>‹#›</a:t>
            </a:fld>
            <a:endParaRPr lang="en-US" dirty="0"/>
          </a:p>
        </p:txBody>
      </p:sp>
    </p:spTree>
    <p:extLst>
      <p:ext uri="{BB962C8B-B14F-4D97-AF65-F5344CB8AC3E}">
        <p14:creationId xmlns:p14="http://schemas.microsoft.com/office/powerpoint/2010/main" val="338124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4213020"/>
            <a:ext cx="18516600" cy="2079413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778240"/>
            <a:ext cx="11796712" cy="16262775"/>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1ACC1399-795A-4E31-81F1-6C347629EAFB}" type="datetimeFigureOut">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8CBCCF-8BF3-4BB3-8CB2-29DCF1B4F7AE}" type="slidenum">
              <a:rPr lang="en-US" smtClean="0"/>
              <a:t>‹#›</a:t>
            </a:fld>
            <a:endParaRPr lang="en-US" dirty="0"/>
          </a:p>
        </p:txBody>
      </p:sp>
    </p:spTree>
    <p:extLst>
      <p:ext uri="{BB962C8B-B14F-4D97-AF65-F5344CB8AC3E}">
        <p14:creationId xmlns:p14="http://schemas.microsoft.com/office/powerpoint/2010/main" val="348459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4213020"/>
            <a:ext cx="18516600" cy="20794133"/>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dirty="0"/>
              <a:t>Click icon to add picture</a:t>
            </a:r>
          </a:p>
        </p:txBody>
      </p:sp>
      <p:sp>
        <p:nvSpPr>
          <p:cNvPr id="4" name="Text Placeholder 3"/>
          <p:cNvSpPr>
            <a:spLocks noGrp="1"/>
          </p:cNvSpPr>
          <p:nvPr>
            <p:ph type="body" sz="half" idx="2"/>
          </p:nvPr>
        </p:nvSpPr>
        <p:spPr>
          <a:xfrm>
            <a:off x="2519364" y="8778240"/>
            <a:ext cx="11796712" cy="16262775"/>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1ACC1399-795A-4E31-81F1-6C347629EAFB}" type="datetimeFigureOut">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8CBCCF-8BF3-4BB3-8CB2-29DCF1B4F7AE}" type="slidenum">
              <a:rPr lang="en-US" smtClean="0"/>
              <a:t>‹#›</a:t>
            </a:fld>
            <a:endParaRPr lang="en-US" dirty="0"/>
          </a:p>
        </p:txBody>
      </p:sp>
    </p:spTree>
    <p:extLst>
      <p:ext uri="{BB962C8B-B14F-4D97-AF65-F5344CB8AC3E}">
        <p14:creationId xmlns:p14="http://schemas.microsoft.com/office/powerpoint/2010/main" val="160843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557873"/>
            <a:ext cx="31546800" cy="56557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789333"/>
            <a:ext cx="31546800" cy="185657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7120433"/>
            <a:ext cx="8229600" cy="1557867"/>
          </a:xfrm>
          <a:prstGeom prst="rect">
            <a:avLst/>
          </a:prstGeom>
        </p:spPr>
        <p:txBody>
          <a:bodyPr vert="horz" lIns="91440" tIns="45720" rIns="91440" bIns="45720" rtlCol="0" anchor="ctr"/>
          <a:lstStyle>
            <a:lvl1pPr algn="l">
              <a:defRPr sz="4800">
                <a:solidFill>
                  <a:schemeClr val="tx1">
                    <a:tint val="75000"/>
                  </a:schemeClr>
                </a:solidFill>
              </a:defRPr>
            </a:lvl1pPr>
          </a:lstStyle>
          <a:p>
            <a:fld id="{1ACC1399-795A-4E31-81F1-6C347629EAFB}" type="datetimeFigureOut">
              <a:rPr lang="en-US" smtClean="0"/>
              <a:t>4/18/2020</a:t>
            </a:fld>
            <a:endParaRPr lang="en-US" dirty="0"/>
          </a:p>
        </p:txBody>
      </p:sp>
      <p:sp>
        <p:nvSpPr>
          <p:cNvPr id="5" name="Footer Placeholder 4"/>
          <p:cNvSpPr>
            <a:spLocks noGrp="1"/>
          </p:cNvSpPr>
          <p:nvPr>
            <p:ph type="ftr" sz="quarter" idx="3"/>
          </p:nvPr>
        </p:nvSpPr>
        <p:spPr>
          <a:xfrm>
            <a:off x="12115800" y="27120433"/>
            <a:ext cx="12344400" cy="1557867"/>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5831800" y="27120433"/>
            <a:ext cx="8229600" cy="1557867"/>
          </a:xfrm>
          <a:prstGeom prst="rect">
            <a:avLst/>
          </a:prstGeom>
        </p:spPr>
        <p:txBody>
          <a:bodyPr vert="horz" lIns="91440" tIns="45720" rIns="91440" bIns="45720" rtlCol="0" anchor="ctr"/>
          <a:lstStyle>
            <a:lvl1pPr algn="r">
              <a:defRPr sz="4800">
                <a:solidFill>
                  <a:schemeClr val="tx1">
                    <a:tint val="75000"/>
                  </a:schemeClr>
                </a:solidFill>
              </a:defRPr>
            </a:lvl1pPr>
          </a:lstStyle>
          <a:p>
            <a:fld id="{E18CBCCF-8BF3-4BB3-8CB2-29DCF1B4F7AE}" type="slidenum">
              <a:rPr lang="en-US" smtClean="0"/>
              <a:t>‹#›</a:t>
            </a:fld>
            <a:endParaRPr lang="en-US" dirty="0"/>
          </a:p>
        </p:txBody>
      </p:sp>
    </p:spTree>
    <p:extLst>
      <p:ext uri="{BB962C8B-B14F-4D97-AF65-F5344CB8AC3E}">
        <p14:creationId xmlns:p14="http://schemas.microsoft.com/office/powerpoint/2010/main" val="3361169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E3AFFC2-BA38-4AD2-B0FE-5240A1079414}"/>
              </a:ext>
            </a:extLst>
          </p:cNvPr>
          <p:cNvSpPr/>
          <p:nvPr/>
        </p:nvSpPr>
        <p:spPr>
          <a:xfrm>
            <a:off x="25439914" y="27164741"/>
            <a:ext cx="11136086" cy="1549071"/>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cs typeface="Times New Roman" panose="02020603050405020304" pitchFamily="18" charset="0"/>
            </a:endParaRPr>
          </a:p>
          <a:p>
            <a:pPr algn="ctr"/>
            <a:endParaRPr lang="en-US" b="1" dirty="0">
              <a:cs typeface="Times New Roman" panose="02020603050405020304" pitchFamily="18" charset="0"/>
            </a:endParaRPr>
          </a:p>
          <a:p>
            <a:pPr algn="ctr"/>
            <a:r>
              <a:rPr lang="en-US" b="1" dirty="0">
                <a:cs typeface="Times New Roman" panose="02020603050405020304" pitchFamily="18" charset="0"/>
              </a:rPr>
              <a:t>CONTACT</a:t>
            </a:r>
            <a:r>
              <a:rPr lang="en-US" dirty="0">
                <a:cs typeface="Times New Roman" panose="02020603050405020304" pitchFamily="18" charset="0"/>
              </a:rPr>
              <a:t>:</a:t>
            </a:r>
          </a:p>
          <a:p>
            <a:pPr algn="ctr"/>
            <a:r>
              <a:rPr lang="en-US" dirty="0">
                <a:cs typeface="Times New Roman" panose="02020603050405020304" pitchFamily="18" charset="0"/>
              </a:rPr>
              <a:t>Andrew Burghaus</a:t>
            </a:r>
          </a:p>
          <a:p>
            <a:pPr algn="ctr"/>
            <a:r>
              <a:rPr lang="en-US" dirty="0">
                <a:cs typeface="Times New Roman" panose="02020603050405020304" pitchFamily="18" charset="0"/>
              </a:rPr>
              <a:t>Physics Major, Math and German Minor, 2020</a:t>
            </a:r>
          </a:p>
          <a:p>
            <a:pPr algn="ctr"/>
            <a:r>
              <a:rPr lang="en-US" dirty="0">
                <a:cs typeface="Times New Roman" panose="02020603050405020304" pitchFamily="18" charset="0"/>
              </a:rPr>
              <a:t>Andrew.Burghaus@live.longwood.edu </a:t>
            </a:r>
            <a:br>
              <a:rPr lang="en-US" dirty="0">
                <a:cs typeface="Times New Roman" panose="02020603050405020304" pitchFamily="18" charset="0"/>
              </a:rPr>
            </a:br>
            <a:endParaRPr lang="en-US" dirty="0">
              <a:cs typeface="Times New Roman" panose="02020603050405020304" pitchFamily="18" charset="0"/>
            </a:endParaRPr>
          </a:p>
          <a:p>
            <a:pPr algn="ctr"/>
            <a:endParaRPr lang="en-US" dirty="0">
              <a:cs typeface="Times New Roman" panose="02020603050405020304" pitchFamily="18" charset="0"/>
            </a:endParaRPr>
          </a:p>
        </p:txBody>
      </p:sp>
      <p:sp>
        <p:nvSpPr>
          <p:cNvPr id="27" name="Rectangle 26">
            <a:extLst>
              <a:ext uri="{FF2B5EF4-FFF2-40B4-BE49-F238E27FC236}">
                <a16:creationId xmlns:a16="http://schemas.microsoft.com/office/drawing/2014/main" id="{DB3E930C-CF18-4F0C-B540-AFA2B0C55197}"/>
              </a:ext>
            </a:extLst>
          </p:cNvPr>
          <p:cNvSpPr/>
          <p:nvPr/>
        </p:nvSpPr>
        <p:spPr>
          <a:xfrm>
            <a:off x="24646980" y="4917183"/>
            <a:ext cx="11162565" cy="21937301"/>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cs typeface="Arial" panose="020B0604020202020204" pitchFamily="34" charset="0"/>
              </a:rPr>
              <a:t>Results</a:t>
            </a:r>
          </a:p>
          <a:p>
            <a:pPr algn="ctr"/>
            <a:r>
              <a:rPr lang="en-US" sz="2800" dirty="0">
                <a:cs typeface="Arial" panose="020B0604020202020204" pitchFamily="34" charset="0"/>
              </a:rPr>
              <a:t>Graphing the respective velocity and distance for each galaxy yielded the following results. </a:t>
            </a:r>
          </a:p>
          <a:p>
            <a:pPr algn="ctr"/>
            <a:endParaRPr lang="en-US" sz="2800" dirty="0">
              <a:cs typeface="Arial" panose="020B0604020202020204" pitchFamily="34" charset="0"/>
            </a:endParaRPr>
          </a:p>
          <a:p>
            <a:pPr algn="ctr"/>
            <a:endParaRPr lang="en-US" sz="2800" dirty="0">
              <a:cs typeface="Arial" panose="020B0604020202020204" pitchFamily="34" charset="0"/>
            </a:endParaRPr>
          </a:p>
          <a:p>
            <a:pPr algn="ctr"/>
            <a:endParaRPr lang="en-US" sz="2800" dirty="0">
              <a:cs typeface="Arial" panose="020B0604020202020204" pitchFamily="34" charset="0"/>
            </a:endParaRPr>
          </a:p>
          <a:p>
            <a:pPr algn="ctr"/>
            <a:endParaRPr lang="en-US" sz="2800" dirty="0">
              <a:cs typeface="Arial" panose="020B0604020202020204" pitchFamily="34" charset="0"/>
            </a:endParaRPr>
          </a:p>
          <a:p>
            <a:pPr algn="ctr"/>
            <a:endParaRPr lang="en-US" sz="2800" dirty="0">
              <a:cs typeface="Arial" panose="020B0604020202020204" pitchFamily="34" charset="0"/>
            </a:endParaRPr>
          </a:p>
          <a:p>
            <a:pPr algn="ctr"/>
            <a:endParaRPr lang="en-US" sz="2800" dirty="0">
              <a:cs typeface="Arial" panose="020B0604020202020204" pitchFamily="34" charset="0"/>
            </a:endParaRPr>
          </a:p>
          <a:p>
            <a:pPr algn="ctr"/>
            <a:endParaRPr lang="en-US" sz="2800" dirty="0">
              <a:cs typeface="Arial" panose="020B0604020202020204" pitchFamily="34" charset="0"/>
            </a:endParaRPr>
          </a:p>
          <a:p>
            <a:pPr algn="ctr"/>
            <a:endParaRPr lang="en-US" sz="2800" dirty="0">
              <a:cs typeface="Arial" panose="020B0604020202020204" pitchFamily="34" charset="0"/>
            </a:endParaRPr>
          </a:p>
          <a:p>
            <a:pPr algn="ctr"/>
            <a:endParaRPr lang="en-US" sz="2800" dirty="0">
              <a:cs typeface="Arial" panose="020B0604020202020204" pitchFamily="34" charset="0"/>
            </a:endParaRPr>
          </a:p>
          <a:p>
            <a:pPr algn="ctr"/>
            <a:endParaRPr lang="en-US" sz="2800" dirty="0">
              <a:cs typeface="Arial" panose="020B0604020202020204" pitchFamily="34" charset="0"/>
            </a:endParaRPr>
          </a:p>
          <a:p>
            <a:endParaRPr lang="en-US" sz="2800" b="1" u="sng" dirty="0">
              <a:cs typeface="Arial" panose="020B0604020202020204" pitchFamily="34" charset="0"/>
            </a:endParaRPr>
          </a:p>
          <a:p>
            <a:r>
              <a:rPr lang="en-US" sz="2800" b="1" u="sng" dirty="0">
                <a:cs typeface="Arial" panose="020B0604020202020204" pitchFamily="34" charset="0"/>
              </a:rPr>
              <a:t>Conclusion</a:t>
            </a:r>
            <a:r>
              <a:rPr lang="en-US" sz="2800" dirty="0">
                <a:cs typeface="Arial" panose="020B0604020202020204" pitchFamily="34" charset="0"/>
              </a:rPr>
              <a:t>:</a:t>
            </a:r>
          </a:p>
          <a:p>
            <a:pPr marL="457200" indent="-457200">
              <a:buFont typeface="Arial" panose="020B0604020202020204" pitchFamily="34" charset="0"/>
              <a:buChar char="•"/>
            </a:pPr>
            <a:r>
              <a:rPr lang="en-US" sz="2800" dirty="0">
                <a:cs typeface="Arial" panose="020B0604020202020204" pitchFamily="34" charset="0"/>
              </a:rPr>
              <a:t>There is a definite relationship between the distance a galaxy is to us and the speed at which it recedes from the milky way, from this graph the age of the universe can then be calculated. </a:t>
            </a:r>
          </a:p>
          <a:p>
            <a:pPr marL="457200" indent="-457200">
              <a:buFont typeface="Arial" panose="020B0604020202020204" pitchFamily="34" charset="0"/>
              <a:buChar char="•"/>
            </a:pPr>
            <a:r>
              <a:rPr lang="en-US" sz="2800" dirty="0">
                <a:cs typeface="Arial" panose="020B0604020202020204" pitchFamily="34" charset="0"/>
              </a:rPr>
              <a:t>This value shown below is fairly off from values taken from Nasa’s “Tests of the big bang” webpage.</a:t>
            </a:r>
            <a:r>
              <a:rPr lang="en-US" sz="2800" baseline="30000" dirty="0">
                <a:cs typeface="Arial" panose="020B0604020202020204" pitchFamily="34" charset="0"/>
              </a:rPr>
              <a:t>5</a:t>
            </a:r>
            <a:r>
              <a:rPr lang="en-US" sz="2800" dirty="0">
                <a:cs typeface="Arial" panose="020B0604020202020204" pitchFamily="34" charset="0"/>
              </a:rPr>
              <a:t>  This is likely due to the way in which the angular size of the galaxies was measure. As discussed under procedure and data section a significant portion of each galaxy was removed so that a more consistent measurement could be made.</a:t>
            </a:r>
          </a:p>
          <a:p>
            <a:pPr marL="457200" indent="-457200">
              <a:buFont typeface="Arial" panose="020B0604020202020204" pitchFamily="34" charset="0"/>
              <a:buChar char="•"/>
            </a:pPr>
            <a:r>
              <a:rPr lang="en-US" sz="2800" dirty="0">
                <a:cs typeface="Arial" panose="020B0604020202020204" pitchFamily="34" charset="0"/>
              </a:rPr>
              <a:t> This likely reduced the Hubble constant which in turn meant a greater age than should be expected. </a:t>
            </a: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b="1" u="sng" dirty="0">
              <a:cs typeface="Arial" panose="020B0604020202020204" pitchFamily="34" charset="0"/>
            </a:endParaRPr>
          </a:p>
          <a:p>
            <a:endParaRPr lang="en-US" sz="2800" b="1" u="sng" dirty="0">
              <a:cs typeface="Arial" panose="020B0604020202020204" pitchFamily="34" charset="0"/>
            </a:endParaRPr>
          </a:p>
          <a:p>
            <a:r>
              <a:rPr lang="en-US" sz="2800" b="1" u="sng" dirty="0">
                <a:cs typeface="Arial" panose="020B0604020202020204" pitchFamily="34" charset="0"/>
              </a:rPr>
              <a:t>Error analysis</a:t>
            </a:r>
            <a:r>
              <a:rPr lang="en-US" sz="2800" dirty="0">
                <a:cs typeface="Arial" panose="020B0604020202020204" pitchFamily="34" charset="0"/>
              </a:rPr>
              <a:t>:</a:t>
            </a:r>
          </a:p>
          <a:p>
            <a:r>
              <a:rPr lang="en-US" sz="2800" dirty="0">
                <a:cs typeface="Arial" panose="020B0604020202020204" pitchFamily="34" charset="0"/>
              </a:rPr>
              <a:t>There were two sources of error that were accounted for in the experiment the error in Hubble’s constant was calculated using a </a:t>
            </a:r>
            <a:r>
              <a:rPr lang="en-US" sz="2800" dirty="0" err="1">
                <a:cs typeface="Arial" panose="020B0604020202020204" pitchFamily="34" charset="0"/>
              </a:rPr>
              <a:t>linest</a:t>
            </a:r>
            <a:r>
              <a:rPr lang="en-US" sz="2800" dirty="0">
                <a:cs typeface="Arial" panose="020B0604020202020204" pitchFamily="34" charset="0"/>
              </a:rPr>
              <a:t> function which was preformed on the recessional velocity vs distance data. The error in the age of the universe was then calculated using a partial derivates method preformed on equation. This resulted in the error bars that can be seen in the “Results, experimental” figure above. </a:t>
            </a:r>
          </a:p>
          <a:p>
            <a:r>
              <a:rPr lang="en-US" sz="2800" b="1" u="sng" dirty="0">
                <a:cs typeface="Arial" panose="020B0604020202020204" pitchFamily="34" charset="0"/>
              </a:rPr>
              <a:t>Experimental improvements</a:t>
            </a:r>
            <a:r>
              <a:rPr lang="en-US" sz="2800" dirty="0">
                <a:cs typeface="Arial" panose="020B0604020202020204" pitchFamily="34" charset="0"/>
              </a:rPr>
              <a:t>: </a:t>
            </a:r>
          </a:p>
          <a:p>
            <a:pPr marL="457200" indent="-457200">
              <a:buFont typeface="Arial" panose="020B0604020202020204" pitchFamily="34" charset="0"/>
              <a:buChar char="•"/>
            </a:pPr>
            <a:r>
              <a:rPr lang="en-US" sz="2800" dirty="0">
                <a:cs typeface="Arial" panose="020B0604020202020204" pitchFamily="34" charset="0"/>
              </a:rPr>
              <a:t>Better measuring technique</a:t>
            </a:r>
          </a:p>
          <a:p>
            <a:pPr marL="457200" indent="-457200">
              <a:buFont typeface="Arial" panose="020B0604020202020204" pitchFamily="34" charset="0"/>
              <a:buChar char="•"/>
            </a:pPr>
            <a:r>
              <a:rPr lang="en-US" sz="2800" dirty="0">
                <a:cs typeface="Arial" panose="020B0604020202020204" pitchFamily="34" charset="0"/>
              </a:rPr>
              <a:t>Less approximating, finding definite values will likely reduce total error present in experiment</a:t>
            </a:r>
          </a:p>
          <a:p>
            <a:pPr marL="457200" indent="-457200">
              <a:buFont typeface="Arial" panose="020B0604020202020204" pitchFamily="34" charset="0"/>
              <a:buChar char="•"/>
            </a:pPr>
            <a:r>
              <a:rPr lang="en-US" sz="2800" dirty="0">
                <a:cs typeface="Arial" panose="020B0604020202020204" pitchFamily="34" charset="0"/>
              </a:rPr>
              <a:t>Larger range of data set. This experiment only contains some 18 galaxies, there is a vast quantity more that could be included.</a:t>
            </a:r>
          </a:p>
          <a:p>
            <a:r>
              <a:rPr lang="en-US" sz="2800" b="1" u="sng" dirty="0">
                <a:cs typeface="Arial" panose="020B0604020202020204" pitchFamily="34" charset="0"/>
              </a:rPr>
              <a:t>Future </a:t>
            </a:r>
            <a:r>
              <a:rPr lang="en-US" sz="2800" b="1" u="sng" dirty="0" err="1">
                <a:cs typeface="Arial" panose="020B0604020202020204" pitchFamily="34" charset="0"/>
              </a:rPr>
              <a:t>experiemtns</a:t>
            </a:r>
            <a:r>
              <a:rPr lang="en-US" sz="2800" dirty="0">
                <a:cs typeface="Arial" panose="020B0604020202020204" pitchFamily="34" charset="0"/>
              </a:rPr>
              <a:t>:</a:t>
            </a:r>
          </a:p>
          <a:p>
            <a:r>
              <a:rPr lang="en-US" sz="2800" dirty="0">
                <a:cs typeface="Arial" panose="020B0604020202020204" pitchFamily="34" charset="0"/>
              </a:rPr>
              <a:t>The implications of Hubble's discovery of an ever-expanding universe lead to many questions. The most popular and likely well known of these is the force causing this expansion sometimes called “dark matter”</a:t>
            </a:r>
            <a:r>
              <a:rPr lang="en-US" sz="2800" baseline="30000" dirty="0">
                <a:cs typeface="Arial" panose="020B0604020202020204" pitchFamily="34" charset="0"/>
              </a:rPr>
              <a:t>6</a:t>
            </a:r>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p:txBody>
      </p:sp>
      <p:sp>
        <p:nvSpPr>
          <p:cNvPr id="28" name="Rectangle 27">
            <a:extLst>
              <a:ext uri="{FF2B5EF4-FFF2-40B4-BE49-F238E27FC236}">
                <a16:creationId xmlns:a16="http://schemas.microsoft.com/office/drawing/2014/main" id="{6C6E97C1-D68E-4F6A-A360-2575F95FDAFF}"/>
              </a:ext>
            </a:extLst>
          </p:cNvPr>
          <p:cNvSpPr/>
          <p:nvPr/>
        </p:nvSpPr>
        <p:spPr>
          <a:xfrm>
            <a:off x="11909415" y="26974887"/>
            <a:ext cx="12688954" cy="2256018"/>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b="1" dirty="0">
                <a:cs typeface="Times New Roman" panose="02020603050405020304" pitchFamily="18" charset="0"/>
              </a:rPr>
              <a:t>Sources &amp; Photo Credits</a:t>
            </a:r>
          </a:p>
          <a:p>
            <a:pPr marL="342900" indent="-342900" algn="ctr">
              <a:buAutoNum type="arabicParenBoth"/>
            </a:pPr>
            <a:r>
              <a:rPr lang="en-US" dirty="0">
                <a:cs typeface="Times New Roman" panose="02020603050405020304" pitchFamily="18" charset="0"/>
              </a:rPr>
              <a:t>Hubble finds proof universe is expanding , People and discoveries, PBS.org</a:t>
            </a:r>
          </a:p>
          <a:p>
            <a:pPr marL="342900" indent="-342900" algn="ctr">
              <a:buFontTx/>
              <a:buAutoNum type="arabicParenBoth"/>
            </a:pPr>
            <a:r>
              <a:rPr lang="en-US" dirty="0">
                <a:cs typeface="Times New Roman" panose="02020603050405020304" pitchFamily="18" charset="0"/>
              </a:rPr>
              <a:t>School physics, doppler effect.</a:t>
            </a:r>
          </a:p>
          <a:p>
            <a:pPr algn="ctr"/>
            <a:r>
              <a:rPr lang="en-US" dirty="0">
                <a:latin typeface="Calibri" panose="020F0502020204030204" pitchFamily="34" charset="0"/>
                <a:ea typeface="Calibri" panose="020F0502020204030204" pitchFamily="34" charset="0"/>
                <a:cs typeface="Times New Roman" panose="02020603050405020304" pitchFamily="18" charset="0"/>
              </a:rPr>
              <a:t>(3) </a:t>
            </a:r>
            <a:r>
              <a:rPr lang="en-US" dirty="0">
                <a:cs typeface="Times New Roman" panose="02020603050405020304" pitchFamily="18" charset="0"/>
              </a:rPr>
              <a:t>Physics-formulas-Hubble’s law, astronomyonline.org</a:t>
            </a:r>
          </a:p>
          <a:p>
            <a:pPr algn="ctr"/>
            <a:r>
              <a:rPr lang="en-US" dirty="0">
                <a:latin typeface="Calibri" panose="020F0502020204030204" pitchFamily="34" charset="0"/>
                <a:ea typeface="Calibri" panose="020F0502020204030204" pitchFamily="34" charset="0"/>
                <a:cs typeface="Times New Roman" panose="02020603050405020304" pitchFamily="18" charset="0"/>
              </a:rPr>
              <a:t>(4) </a:t>
            </a:r>
            <a:r>
              <a:rPr lang="en-US" dirty="0">
                <a:cs typeface="Times New Roman" panose="02020603050405020304" pitchFamily="18" charset="0"/>
              </a:rPr>
              <a:t>Hubble Law, Washington.edu. Depts.Washington.edu/</a:t>
            </a:r>
            <a:r>
              <a:rPr lang="en-US" dirty="0" err="1">
                <a:cs typeface="Times New Roman" panose="02020603050405020304" pitchFamily="18" charset="0"/>
              </a:rPr>
              <a:t>asttro.ed</a:t>
            </a:r>
            <a:r>
              <a:rPr lang="en-US" dirty="0">
                <a:cs typeface="Times New Roman" panose="02020603050405020304" pitchFamily="18" charset="0"/>
              </a:rPr>
              <a:t>/</a:t>
            </a:r>
            <a:r>
              <a:rPr lang="en-US" dirty="0" err="1">
                <a:cs typeface="Times New Roman" panose="02020603050405020304" pitchFamily="18" charset="0"/>
              </a:rPr>
              <a:t>hubblelaw</a:t>
            </a:r>
            <a:r>
              <a:rPr lang="en-US" dirty="0">
                <a:cs typeface="Times New Roman" panose="02020603050405020304" pitchFamily="18" charset="0"/>
              </a:rPr>
              <a:t>/galaxies.html</a:t>
            </a:r>
          </a:p>
          <a:p>
            <a:pPr algn="ctr"/>
            <a:r>
              <a:rPr lang="en-US" dirty="0">
                <a:latin typeface="Calibri" panose="020F0502020204030204" pitchFamily="34" charset="0"/>
                <a:ea typeface="Calibri" panose="020F0502020204030204" pitchFamily="34" charset="0"/>
                <a:cs typeface="Times New Roman" panose="02020603050405020304" pitchFamily="18" charset="0"/>
              </a:rPr>
              <a:t>(5) </a:t>
            </a:r>
            <a:r>
              <a:rPr lang="en-US" dirty="0">
                <a:cs typeface="Times New Roman" panose="02020603050405020304" pitchFamily="18" charset="0"/>
              </a:rPr>
              <a:t>Tests of big bang: The CMB.NASA.gov</a:t>
            </a:r>
          </a:p>
          <a:p>
            <a:pPr algn="ctr"/>
            <a:r>
              <a:rPr lang="en-US" dirty="0">
                <a:latin typeface="Calibri" panose="020F0502020204030204" pitchFamily="34" charset="0"/>
                <a:ea typeface="Calibri" panose="020F0502020204030204" pitchFamily="34" charset="0"/>
                <a:cs typeface="Times New Roman" panose="02020603050405020304" pitchFamily="18" charset="0"/>
              </a:rPr>
              <a:t>(6) </a:t>
            </a:r>
            <a:r>
              <a:rPr lang="en-US" dirty="0" err="1">
                <a:cs typeface="Times New Roman" panose="02020603050405020304" pitchFamily="18" charset="0"/>
              </a:rPr>
              <a:t>Bryner</a:t>
            </a:r>
            <a:r>
              <a:rPr lang="en-US" dirty="0">
                <a:cs typeface="Times New Roman" panose="02020603050405020304" pitchFamily="18" charset="0"/>
              </a:rPr>
              <a:t>, Jeanna. Mysteries of Dark energy confirmed by new method. Space.com</a:t>
            </a:r>
          </a:p>
        </p:txBody>
      </p:sp>
      <p:sp>
        <p:nvSpPr>
          <p:cNvPr id="4" name="TextBox 3">
            <a:extLst>
              <a:ext uri="{FF2B5EF4-FFF2-40B4-BE49-F238E27FC236}">
                <a16:creationId xmlns:a16="http://schemas.microsoft.com/office/drawing/2014/main" id="{14FA2D88-109E-4E6D-AC47-AFA27DFB11E3}"/>
              </a:ext>
            </a:extLst>
          </p:cNvPr>
          <p:cNvSpPr txBox="1"/>
          <p:nvPr/>
        </p:nvSpPr>
        <p:spPr>
          <a:xfrm>
            <a:off x="413657" y="446313"/>
            <a:ext cx="35794876" cy="4393832"/>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14000"/>
              </a:lnSpc>
            </a:pPr>
            <a:r>
              <a:rPr lang="en-US" sz="7200" b="1" dirty="0">
                <a:effectLst>
                  <a:outerShdw blurRad="38100" dist="38100" dir="2700000" algn="tl">
                    <a:srgbClr val="000000">
                      <a:alpha val="43137"/>
                    </a:srgbClr>
                  </a:outerShdw>
                </a:effectLst>
                <a:cs typeface="Arial" panose="020B0604020202020204" pitchFamily="34" charset="0"/>
              </a:rPr>
              <a:t>Hubble’s constant and the age of the Universe</a:t>
            </a:r>
          </a:p>
          <a:p>
            <a:pPr algn="ctr">
              <a:lnSpc>
                <a:spcPct val="114000"/>
              </a:lnSpc>
            </a:pPr>
            <a:r>
              <a:rPr lang="en-US" sz="4800" dirty="0">
                <a:effectLst>
                  <a:outerShdw blurRad="38100" dist="38100" dir="2700000" algn="tl">
                    <a:srgbClr val="000000">
                      <a:alpha val="43137"/>
                    </a:srgbClr>
                  </a:outerShdw>
                </a:effectLst>
                <a:cs typeface="Arial" panose="020B0604020202020204" pitchFamily="34" charset="0"/>
              </a:rPr>
              <a:t>Comparing distance and recessional velocity of distant Galaxies.</a:t>
            </a:r>
          </a:p>
          <a:p>
            <a:pPr algn="ctr">
              <a:lnSpc>
                <a:spcPct val="114000"/>
              </a:lnSpc>
            </a:pPr>
            <a:r>
              <a:rPr lang="en-US" sz="4800" dirty="0">
                <a:effectLst>
                  <a:outerShdw blurRad="38100" dist="38100" dir="2700000" algn="tl">
                    <a:srgbClr val="000000">
                      <a:alpha val="43137"/>
                    </a:srgbClr>
                  </a:outerShdw>
                </a:effectLst>
                <a:cs typeface="Arial" panose="020B0604020202020204" pitchFamily="34" charset="0"/>
              </a:rPr>
              <a:t>Andrew Burghaus </a:t>
            </a:r>
            <a:endParaRPr lang="en-US" sz="4800" dirty="0">
              <a:cs typeface="Arial" panose="020B0604020202020204" pitchFamily="34" charset="0"/>
            </a:endParaRPr>
          </a:p>
          <a:p>
            <a:pPr algn="ctr"/>
            <a:r>
              <a:rPr lang="en-US" sz="4800" dirty="0">
                <a:cs typeface="Arial" panose="020B0604020202020204" pitchFamily="34" charset="0"/>
              </a:rPr>
              <a:t>Longwood University | Physics 223</a:t>
            </a:r>
          </a:p>
          <a:p>
            <a:pPr algn="ctr"/>
            <a:r>
              <a:rPr lang="en-US" sz="3600" dirty="0">
                <a:cs typeface="Arial" panose="020B0604020202020204" pitchFamily="34" charset="0"/>
              </a:rPr>
              <a:t>Faculty Member: Dr. Kenneth A </a:t>
            </a:r>
            <a:r>
              <a:rPr lang="en-US" sz="3600" dirty="0" err="1">
                <a:cs typeface="Arial" panose="020B0604020202020204" pitchFamily="34" charset="0"/>
              </a:rPr>
              <a:t>Pestka</a:t>
            </a:r>
            <a:r>
              <a:rPr lang="en-US" sz="3600" dirty="0">
                <a:cs typeface="Arial" panose="020B0604020202020204" pitchFamily="34" charset="0"/>
              </a:rPr>
              <a:t> II Physics Department</a:t>
            </a:r>
          </a:p>
        </p:txBody>
      </p:sp>
      <p:sp>
        <p:nvSpPr>
          <p:cNvPr id="7" name="Rectangle 6">
            <a:extLst>
              <a:ext uri="{FF2B5EF4-FFF2-40B4-BE49-F238E27FC236}">
                <a16:creationId xmlns:a16="http://schemas.microsoft.com/office/drawing/2014/main" id="{A14AE2C9-BD53-461C-B562-A8BA99A6E718}"/>
              </a:ext>
            </a:extLst>
          </p:cNvPr>
          <p:cNvSpPr/>
          <p:nvPr/>
        </p:nvSpPr>
        <p:spPr>
          <a:xfrm>
            <a:off x="11909415" y="4882563"/>
            <a:ext cx="12658971" cy="21971922"/>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cs typeface="Arial" panose="020B0604020202020204" pitchFamily="34" charset="0"/>
              </a:rPr>
              <a:t>Procedure and Data</a:t>
            </a:r>
          </a:p>
          <a:p>
            <a:r>
              <a:rPr lang="en-US" sz="2800" dirty="0">
                <a:cs typeface="Arial" panose="020B0604020202020204" pitchFamily="34" charset="0"/>
              </a:rPr>
              <a:t>This lab was completed using </a:t>
            </a:r>
            <a:r>
              <a:rPr lang="en-US" sz="2800" dirty="0" err="1">
                <a:cs typeface="Arial" panose="020B0604020202020204" pitchFamily="34" charset="0"/>
              </a:rPr>
              <a:t>Washington.edu's</a:t>
            </a:r>
            <a:r>
              <a:rPr lang="en-US" sz="2800" dirty="0">
                <a:cs typeface="Arial" panose="020B0604020202020204" pitchFamily="34" charset="0"/>
              </a:rPr>
              <a:t> Hubble law web page</a:t>
            </a:r>
            <a:r>
              <a:rPr lang="en-US" sz="2800" baseline="30000" dirty="0">
                <a:cs typeface="Arial" panose="020B0604020202020204" pitchFamily="34" charset="0"/>
              </a:rPr>
              <a:t>4</a:t>
            </a:r>
            <a:r>
              <a:rPr lang="en-US" sz="2800" dirty="0">
                <a:cs typeface="Arial" panose="020B0604020202020204" pitchFamily="34" charset="0"/>
              </a:rPr>
              <a:t> which contains both the necessary images of the galaxies but also their respective red shift values. </a:t>
            </a:r>
          </a:p>
          <a:p>
            <a:endParaRPr lang="en-US" sz="2800" dirty="0">
              <a:cs typeface="Arial" panose="020B0604020202020204" pitchFamily="34" charset="0"/>
            </a:endParaRPr>
          </a:p>
          <a:p>
            <a:r>
              <a:rPr lang="en-US" sz="2800" b="1" u="sng" dirty="0">
                <a:cs typeface="Arial" panose="020B0604020202020204" pitchFamily="34" charset="0"/>
              </a:rPr>
              <a:t>Distance of  galaxy</a:t>
            </a:r>
            <a:r>
              <a:rPr lang="en-US" sz="2800" dirty="0">
                <a:cs typeface="Arial" panose="020B0604020202020204" pitchFamily="34" charset="0"/>
              </a:rPr>
              <a:t>: </a:t>
            </a:r>
          </a:p>
          <a:p>
            <a:r>
              <a:rPr lang="en-US" sz="2800" dirty="0">
                <a:cs typeface="Arial" panose="020B0604020202020204" pitchFamily="34" charset="0"/>
              </a:rPr>
              <a:t>The following Image shows the webpage utilized to find the angular size. </a:t>
            </a: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r>
              <a:rPr lang="en-US" sz="2800" dirty="0">
                <a:cs typeface="Arial" panose="020B0604020202020204" pitchFamily="34" charset="0"/>
              </a:rPr>
              <a:t>This is done by first identifying the long axis then by selecting the furthest point on that axis. The webpage then generates the necessary angular size measurement. It is important to note that while doing this the area of sharpest contrast was chosen. Looking at the figure below it is clear to see that there is a point of sharp contrast where the grey region meets the light gray region. For the purposes of consistency it was decided that the angular distance would be measured from the furthest reaching grey region. This exclude any area of the galaxy the light grey region occupies. </a:t>
            </a: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b="1" u="sng" dirty="0">
              <a:cs typeface="Arial" panose="020B0604020202020204" pitchFamily="34" charset="0"/>
            </a:endParaRPr>
          </a:p>
          <a:p>
            <a:r>
              <a:rPr lang="en-US" sz="2800" b="1" u="sng" dirty="0">
                <a:cs typeface="Arial" panose="020B0604020202020204" pitchFamily="34" charset="0"/>
              </a:rPr>
              <a:t>Finding the redshift value</a:t>
            </a:r>
            <a:r>
              <a:rPr lang="en-US" sz="2800" dirty="0">
                <a:cs typeface="Arial" panose="020B0604020202020204" pitchFamily="34" charset="0"/>
              </a:rPr>
              <a:t>:</a:t>
            </a:r>
          </a:p>
          <a:p>
            <a:r>
              <a:rPr lang="en-US" sz="2800" dirty="0">
                <a:cs typeface="Arial" panose="020B0604020202020204" pitchFamily="34" charset="0"/>
              </a:rPr>
              <a:t>The following figures show the wavelengths of the galaxy selected from the list the webpage provides. </a:t>
            </a: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r>
              <a:rPr lang="en-US" sz="2800" dirty="0">
                <a:cs typeface="Arial" panose="020B0604020202020204" pitchFamily="34" charset="0"/>
              </a:rPr>
              <a:t>In the top can be seen the observed values here on earth. The troughs of the first image and the peak of the second image represent the redshifted values. With this data it was possible to then graph the distance and velocities and observe a linear trend. </a:t>
            </a:r>
          </a:p>
        </p:txBody>
      </p:sp>
      <mc:AlternateContent xmlns:mc="http://schemas.openxmlformats.org/markup-compatibility/2006">
        <mc:Choice xmlns:a14="http://schemas.microsoft.com/office/drawing/2010/main" Requires="a14">
          <p:sp>
            <p:nvSpPr>
              <p:cNvPr id="23" name="Text Box 2">
                <a:extLst>
                  <a:ext uri="{FF2B5EF4-FFF2-40B4-BE49-F238E27FC236}">
                    <a16:creationId xmlns:a16="http://schemas.microsoft.com/office/drawing/2014/main" id="{B7178207-14AC-4764-A09A-6A3FC2C7F1F9}"/>
                  </a:ext>
                </a:extLst>
              </p:cNvPr>
              <p:cNvSpPr txBox="1">
                <a:spLocks noChangeArrowheads="1"/>
              </p:cNvSpPr>
              <p:nvPr/>
            </p:nvSpPr>
            <p:spPr bwMode="auto">
              <a:xfrm>
                <a:off x="345591" y="4999023"/>
                <a:ext cx="11471501" cy="226146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182880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Objective: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Objective of this experiment was to determine The Hubble constant.</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Hubble constant is a ratio of the recessional velocity of distant galaxies to the distance that galaxy is from the Milky way. The constant can then be used to calculate the age of the universe. Doing this will allow us to compare our results with a more accepted quantity. </a:t>
                </a:r>
              </a:p>
              <a:p>
                <a:pPr marL="0" marR="1828800">
                  <a:lnSpc>
                    <a:spcPct val="107000"/>
                  </a:lnSpc>
                  <a:spcBef>
                    <a:spcPts val="0"/>
                  </a:spcBef>
                  <a:spcAft>
                    <a:spcPts val="800"/>
                  </a:spcAft>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Theory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1828800">
                  <a:lnSpc>
                    <a:spcPct val="107000"/>
                  </a:lnSpc>
                  <a:spcBef>
                    <a:spcPts val="0"/>
                  </a:spcBef>
                  <a:spcAft>
                    <a:spcPts val="800"/>
                  </a:spcAft>
                </a:pPr>
                <a:r>
                  <a:rPr lang="en-US" sz="2800" u="sng" dirty="0">
                    <a:effectLst/>
                    <a:latin typeface="Calibri" panose="020F0502020204030204" pitchFamily="34" charset="0"/>
                    <a:ea typeface="Calibri" panose="020F0502020204030204" pitchFamily="34" charset="0"/>
                    <a:cs typeface="Times New Roman" panose="02020603050405020304" pitchFamily="18" charset="0"/>
                  </a:rPr>
                  <a:t>Recessional Velocity</a:t>
                </a:r>
                <a:r>
                  <a:rPr lang="en-US" sz="2800" dirty="0">
                    <a:effectLst/>
                    <a:latin typeface="Calibri" panose="020F0502020204030204" pitchFamily="34" charset="0"/>
                    <a:ea typeface="Calibri" panose="020F0502020204030204" pitchFamily="34" charset="0"/>
                    <a:cs typeface="Times New Roman" panose="02020603050405020304" pitchFamily="18" charset="0"/>
                  </a:rPr>
                  <a:t>: This is the component of velocity of a galaxy directed away from us. This is not the overall velocity of the galaxy only the speed of the galaxy antiparallel to us (the milky way)</a:t>
                </a:r>
              </a:p>
              <a:p>
                <a:pPr marL="0" marR="182880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We can calculate this from the following expression </a:t>
                </a:r>
              </a:p>
              <a:p>
                <a:pPr marL="0" marR="1828800" algn="ctr">
                  <a:lnSpc>
                    <a:spcPct val="107000"/>
                  </a:lnSpc>
                  <a:spcBef>
                    <a:spcPts val="0"/>
                  </a:spcBef>
                  <a:spcAft>
                    <a:spcPts val="800"/>
                  </a:spcAft>
                </a:pPr>
                <a14:m>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𝑎𝑣𝑔</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oMath>
                </a14:m>
                <a:r>
                  <a:rPr lang="en-US" sz="2800" dirty="0">
                    <a:effectLst/>
                    <a:latin typeface="Calibri" panose="020F0502020204030204" pitchFamily="34" charset="0"/>
                    <a:ea typeface="Calibri" panose="020F0502020204030204" pitchFamily="34" charset="0"/>
                    <a:cs typeface="Times New Roman" panose="02020603050405020304" pitchFamily="18" charset="0"/>
                  </a:rPr>
                  <a:t>  equation 8.1</a:t>
                </a:r>
              </a:p>
              <a:p>
                <a:pPr marL="0" marR="182880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alibri" panose="020F0502020204030204" pitchFamily="34" charset="0"/>
                    <a:ea typeface="Times New Roman" panose="02020603050405020304" pitchFamily="18" charset="0"/>
                    <a:cs typeface="Times New Roman" panose="02020603050405020304" pitchFamily="18" charset="0"/>
                  </a:rPr>
                  <a:t>RedShift: Redshift is the alteration of a wavelength of light caused by the doppler effect.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alibri" panose="020F0502020204030204" pitchFamily="34" charset="0"/>
                    <a:ea typeface="Times New Roman" panose="02020603050405020304" pitchFamily="18"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alibri" panose="020F0502020204030204" pitchFamily="34" charset="0"/>
                    <a:ea typeface="Times New Roman" panose="02020603050405020304" pitchFamily="18" charset="0"/>
                    <a:cs typeface="Times New Roman" panose="02020603050405020304" pitchFamily="18" charset="0"/>
                  </a:rPr>
                  <a:t>The expression for redshift is,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𝑍</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𝜆</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cs typeface="Times New Roman" panose="02020603050405020304" pitchFamily="18" charset="0"/>
                              </a:rPr>
                              <m:t>𝜆</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0</m:t>
                            </m:r>
                          </m:sub>
                        </m:sSub>
                      </m:num>
                      <m:den>
                        <m:sSub>
                          <m:sSub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cs typeface="Times New Roman" panose="02020603050405020304" pitchFamily="18" charset="0"/>
                              </a:rPr>
                              <m:t>𝜆</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0</m:t>
                            </m:r>
                          </m:sub>
                        </m:sSub>
                      </m:den>
                    </m:f>
                  </m:oMath>
                </a14:m>
                <a:r>
                  <a:rPr lang="en-US" sz="2800" dirty="0">
                    <a:latin typeface="Calibri" panose="020F0502020204030204" pitchFamily="34" charset="0"/>
                    <a:ea typeface="Calibri" panose="020F0502020204030204" pitchFamily="34" charset="0"/>
                    <a:cs typeface="Times New Roman" panose="02020603050405020304" pitchFamily="18" charset="0"/>
                  </a:rPr>
                  <a:t> equation 8.2</a:t>
                </a:r>
                <a:r>
                  <a:rPr lang="en-US" sz="2800" baseline="30000" dirty="0">
                    <a:latin typeface="Calibri" panose="020F0502020204030204" pitchFamily="34" charset="0"/>
                    <a:ea typeface="Calibri" panose="020F0502020204030204" pitchFamily="34" charset="0"/>
                    <a:cs typeface="Times New Roman" panose="02020603050405020304" pitchFamily="18" charset="0"/>
                  </a:rPr>
                  <a:t>3</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alibri" panose="020F0502020204030204" pitchFamily="34" charset="0"/>
                    <a:ea typeface="Times New Roman" panose="02020603050405020304" pitchFamily="18" charset="0"/>
                    <a:cs typeface="Times New Roman" panose="02020603050405020304" pitchFamily="18" charset="0"/>
                  </a:rPr>
                  <a:t>Where Z is the redshift </a:t>
                </a:r>
                <a14:m>
                  <m:oMath xmlns:m="http://schemas.openxmlformats.org/officeDocument/2006/math">
                    <m:sSub>
                      <m:sSub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cs typeface="Times New Roman" panose="02020603050405020304" pitchFamily="18" charset="0"/>
                          </a:rPr>
                          <m:t>𝜆</m:t>
                        </m:r>
                      </m:e>
                      <m:sub/>
                    </m:sSub>
                  </m:oMath>
                </a14:m>
                <a:r>
                  <a:rPr lang="en-US" sz="2800" dirty="0">
                    <a:latin typeface="Calibri" panose="020F0502020204030204" pitchFamily="34" charset="0"/>
                    <a:ea typeface="Times New Roman" panose="02020603050405020304" pitchFamily="18" charset="0"/>
                    <a:cs typeface="Times New Roman" panose="02020603050405020304" pitchFamily="18" charset="0"/>
                  </a:rPr>
                  <a:t>is the wavelength from the galaxy and  </a:t>
                </a:r>
                <a14:m>
                  <m:oMath xmlns:m="http://schemas.openxmlformats.org/officeDocument/2006/math">
                    <m:sSub>
                      <m:sSub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cs typeface="Times New Roman" panose="02020603050405020304" pitchFamily="18" charset="0"/>
                          </a:rPr>
                          <m:t>𝜆</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US" sz="2800" dirty="0">
                    <a:latin typeface="Calibri" panose="020F0502020204030204" pitchFamily="34" charset="0"/>
                    <a:ea typeface="Times New Roman" panose="02020603050405020304" pitchFamily="18" charset="0"/>
                    <a:cs typeface="Times New Roman" panose="02020603050405020304" pitchFamily="18" charset="0"/>
                  </a:rPr>
                  <a:t> is the wavelength as seen from an earth-based source. </a:t>
                </a:r>
              </a:p>
              <a:p>
                <a:pPr>
                  <a:lnSpc>
                    <a:spcPct val="107000"/>
                  </a:lnSpc>
                  <a:spcAft>
                    <a:spcPts val="800"/>
                  </a:spcAft>
                </a:pPr>
                <a:r>
                  <a:rPr lang="en-US" sz="2800" dirty="0">
                    <a:latin typeface="Calibri" panose="020F0502020204030204" pitchFamily="34" charset="0"/>
                    <a:ea typeface="Times New Roman" panose="02020603050405020304" pitchFamily="18" charset="0"/>
                    <a:cs typeface="Times New Roman" panose="02020603050405020304" pitchFamily="18" charset="0"/>
                  </a:rPr>
                  <a:t>In order to calculate the distance to a galaxy we must first make a few assumptions and approximations.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u="sng" dirty="0">
                    <a:latin typeface="Calibri" panose="020F0502020204030204" pitchFamily="34" charset="0"/>
                    <a:ea typeface="Times New Roman" panose="02020603050405020304" pitchFamily="18" charset="0"/>
                    <a:cs typeface="Times New Roman" panose="02020603050405020304" pitchFamily="18" charset="0"/>
                  </a:rPr>
                  <a:t>Small angle approximation</a:t>
                </a:r>
                <a:r>
                  <a:rPr lang="en-US" sz="2800" dirty="0">
                    <a:latin typeface="Calibri" panose="020F0502020204030204" pitchFamily="34" charset="0"/>
                    <a:ea typeface="Times New Roman" panose="02020603050405020304" pitchFamily="18" charset="0"/>
                    <a:cs typeface="Times New Roman" panose="02020603050405020304" pitchFamily="18" charset="0"/>
                  </a:rPr>
                  <a:t>: For sufficiently small angles we can use an expression that relates the angular size and diameter of an object to yield the distance to the object.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alibri" panose="020F0502020204030204" pitchFamily="34" charset="0"/>
                    <a:ea typeface="Times New Roman" panose="02020603050405020304" pitchFamily="18" charset="0"/>
                    <a:cs typeface="Times New Roman" panose="02020603050405020304" pitchFamily="18" charset="0"/>
                  </a:rPr>
                  <a:t>The angular size can be readily calculated from any sufficiently accurate photograph of a distant galaxy. </a:t>
                </a:r>
              </a:p>
              <a:p>
                <a:pPr>
                  <a:lnSpc>
                    <a:spcPct val="107000"/>
                  </a:lnSpc>
                  <a:spcAft>
                    <a:spcPts val="800"/>
                  </a:spcAft>
                </a:pPr>
                <a:r>
                  <a:rPr lang="en-US" sz="2800" u="sng" dirty="0">
                    <a:latin typeface="Calibri" panose="020F0502020204030204" pitchFamily="34" charset="0"/>
                    <a:ea typeface="Times New Roman" panose="02020603050405020304" pitchFamily="18" charset="0"/>
                    <a:cs typeface="Times New Roman" panose="02020603050405020304" pitchFamily="18" charset="0"/>
                  </a:rPr>
                  <a:t>Standard Rod assumption</a:t>
                </a:r>
                <a:r>
                  <a:rPr lang="en-US" sz="2800" dirty="0">
                    <a:latin typeface="Calibri" panose="020F0502020204030204" pitchFamily="34" charset="0"/>
                    <a:ea typeface="Times New Roman" panose="02020603050405020304" pitchFamily="18" charset="0"/>
                    <a:cs typeface="Times New Roman" panose="02020603050405020304" pitchFamily="18" charset="0"/>
                  </a:rPr>
                  <a:t>: We assume an approximate </a:t>
                </a:r>
              </a:p>
              <a:p>
                <a:pPr>
                  <a:lnSpc>
                    <a:spcPct val="107000"/>
                  </a:lnSpc>
                  <a:spcAft>
                    <a:spcPts val="800"/>
                  </a:spcAft>
                </a:pPr>
                <a:r>
                  <a:rPr lang="en-US" sz="2800" dirty="0">
                    <a:latin typeface="Calibri" panose="020F0502020204030204" pitchFamily="34" charset="0"/>
                    <a:ea typeface="Times New Roman" panose="02020603050405020304" pitchFamily="18" charset="0"/>
                    <a:cs typeface="Times New Roman" panose="02020603050405020304" pitchFamily="18" charset="0"/>
                  </a:rPr>
                  <a:t>diameter of each galaxy we observe. This value is taken</a:t>
                </a:r>
              </a:p>
              <a:p>
                <a:pPr>
                  <a:lnSpc>
                    <a:spcPct val="107000"/>
                  </a:lnSpc>
                  <a:spcAft>
                    <a:spcPts val="800"/>
                  </a:spcAft>
                </a:pPr>
                <a:r>
                  <a:rPr lang="en-US" sz="2800" dirty="0">
                    <a:latin typeface="Calibri" panose="020F0502020204030204" pitchFamily="34" charset="0"/>
                    <a:ea typeface="Times New Roman" panose="02020603050405020304" pitchFamily="18" charset="0"/>
                    <a:cs typeface="Times New Roman" panose="02020603050405020304" pitchFamily="18" charset="0"/>
                  </a:rPr>
                  <a:t>To be 22 Kpc across. This works well enough for galaxies </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of a similar type. We can then use the following </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expression to find the distance to various galaxies.</a:t>
                </a:r>
              </a:p>
              <a:p>
                <a:pPr algn="ctr">
                  <a:lnSpc>
                    <a:spcPct val="107000"/>
                  </a:lnSpc>
                  <a:spcAft>
                    <a:spcPts val="800"/>
                  </a:spcAft>
                </a:pPr>
                <a14:m>
                  <m:oMath xmlns:m="http://schemas.openxmlformats.org/officeDocument/2006/math">
                    <m:r>
                      <a:rPr lang="en-US" sz="2800" b="0" i="1" smtClean="0">
                        <a:latin typeface="Cambria Math" panose="02040503050406030204" pitchFamily="18" charset="0"/>
                        <a:ea typeface="Calibri" panose="020F0502020204030204" pitchFamily="34" charset="0"/>
                        <a:cs typeface="Times New Roman" panose="02020603050405020304" pitchFamily="18" charset="0"/>
                      </a:rPr>
                      <m:t>𝑑</m:t>
                    </m:r>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𝑎</m:t>
                        </m:r>
                      </m:num>
                      <m:den>
                        <m:r>
                          <a:rPr lang="en-US" sz="2800" b="0" i="1" smtClean="0">
                            <a:latin typeface="Cambria Math" panose="02040503050406030204" pitchFamily="18" charset="0"/>
                            <a:cs typeface="Times New Roman" panose="02020603050405020304" pitchFamily="18" charset="0"/>
                          </a:rPr>
                          <m:t>𝐷</m:t>
                        </m:r>
                      </m:den>
                    </m:f>
                  </m:oMath>
                </a14:m>
                <a:r>
                  <a:rPr lang="en-US" sz="2800" dirty="0">
                    <a:latin typeface="Calibri" panose="020F0502020204030204" pitchFamily="34" charset="0"/>
                    <a:ea typeface="Calibri" panose="020F0502020204030204" pitchFamily="34" charset="0"/>
                    <a:cs typeface="Times New Roman" panose="02020603050405020304" pitchFamily="18" charset="0"/>
                  </a:rPr>
                  <a:t>  equation 8.3</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Where d is the distance in Megaparsec (</a:t>
                </a:r>
                <a:r>
                  <a:rPr lang="en-US" sz="2800" dirty="0" err="1">
                    <a:latin typeface="Calibri" panose="020F0502020204030204" pitchFamily="34" charset="0"/>
                    <a:ea typeface="Calibri" panose="020F0502020204030204" pitchFamily="34" charset="0"/>
                    <a:cs typeface="Times New Roman" panose="02020603050405020304" pitchFamily="18" charset="0"/>
                  </a:rPr>
                  <a:t>Mpc</a:t>
                </a:r>
                <a:r>
                  <a:rPr lang="en-US" sz="2800" dirty="0">
                    <a:latin typeface="Calibri" panose="020F0502020204030204" pitchFamily="34" charset="0"/>
                    <a:ea typeface="Calibri" panose="020F0502020204030204" pitchFamily="34" charset="0"/>
                    <a:cs typeface="Times New Roman" panose="02020603050405020304" pitchFamily="18" charset="0"/>
                  </a:rPr>
                  <a:t>) a is the angular size in mili-radians and D is the diameter in Kiloparsec (Kpc).</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Hubble's constant: Hubble's constant is the linear relationship between the distance a galaxy is from our own and the speed it is moving away from us. We expect to find that there is a direct and liner relationship between these two quantities just as Hubble did. Using this constant we can then find the age of the universe using the below expression.</a:t>
                </a:r>
              </a:p>
              <a:p>
                <a:pPr algn="ctr">
                  <a:lnSpc>
                    <a:spcPct val="107000"/>
                  </a:lnSpc>
                  <a:spcAft>
                    <a:spcPts val="800"/>
                  </a:spcAft>
                </a:pPr>
                <a14:m>
                  <m:oMath xmlns:m="http://schemas.openxmlformats.org/officeDocument/2006/math">
                    <m:r>
                      <a:rPr lang="en-US" sz="2800" b="0" i="1" smtClean="0">
                        <a:latin typeface="Cambria Math" panose="02040503050406030204" pitchFamily="18" charset="0"/>
                        <a:ea typeface="Calibri" panose="020F0502020204030204" pitchFamily="34" charset="0"/>
                        <a:cs typeface="Times New Roman" panose="02020603050405020304" pitchFamily="18" charset="0"/>
                      </a:rPr>
                      <m:t>𝐴</m:t>
                    </m:r>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𝐻</m:t>
                            </m:r>
                          </m:e>
                          <m:sub>
                            <m:r>
                              <a:rPr lang="en-US" sz="2800" b="0" i="1" smtClean="0">
                                <a:latin typeface="Cambria Math" panose="02040503050406030204" pitchFamily="18" charset="0"/>
                                <a:cs typeface="Times New Roman" panose="02020603050405020304" pitchFamily="18" charset="0"/>
                              </a:rPr>
                              <m:t>0</m:t>
                            </m:r>
                          </m:sub>
                        </m:sSub>
                      </m:den>
                    </m:f>
                  </m:oMath>
                </a14:m>
                <a:r>
                  <a:rPr lang="en-US" sz="2800" dirty="0">
                    <a:latin typeface="Calibri" panose="020F0502020204030204" pitchFamily="34" charset="0"/>
                    <a:ea typeface="Calibri" panose="020F0502020204030204" pitchFamily="34" charset="0"/>
                    <a:cs typeface="Times New Roman" panose="02020603050405020304" pitchFamily="18" charset="0"/>
                  </a:rPr>
                  <a:t>  equation 8.4</a:t>
                </a:r>
                <a:r>
                  <a:rPr lang="en-US" sz="2800" baseline="30000" dirty="0">
                    <a:latin typeface="Calibri" panose="020F0502020204030204" pitchFamily="34" charset="0"/>
                    <a:ea typeface="Calibri" panose="020F0502020204030204" pitchFamily="34" charset="0"/>
                    <a:cs typeface="Times New Roman" panose="02020603050405020304" pitchFamily="18" charset="0"/>
                  </a:rPr>
                  <a:t>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100584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p:sp>
            <p:nvSpPr>
              <p:cNvPr id="23" name="Text Box 2">
                <a:extLst>
                  <a:ext uri="{FF2B5EF4-FFF2-40B4-BE49-F238E27FC236}">
                    <a16:creationId xmlns:a16="http://schemas.microsoft.com/office/drawing/2014/main" id="{B7178207-14AC-4764-A09A-6A3FC2C7F1F9}"/>
                  </a:ext>
                </a:extLst>
              </p:cNvPr>
              <p:cNvSpPr txBox="1">
                <a:spLocks noRot="1" noChangeAspect="1" noMove="1" noResize="1" noEditPoints="1" noAdjustHandles="1" noChangeArrowheads="1" noChangeShapeType="1" noTextEdit="1"/>
              </p:cNvSpPr>
              <p:nvPr/>
            </p:nvSpPr>
            <p:spPr bwMode="auto">
              <a:xfrm>
                <a:off x="345591" y="4999023"/>
                <a:ext cx="11471501" cy="22614652"/>
              </a:xfrm>
              <a:prstGeom prst="rect">
                <a:avLst/>
              </a:prstGeom>
              <a:blipFill>
                <a:blip r:embed="rId2"/>
                <a:stretch>
                  <a:fillRect l="-1062" t="-189" r="-478"/>
                </a:stretch>
              </a:blipFill>
              <a:ln w="9525">
                <a:solidFill>
                  <a:srgbClr val="000000"/>
                </a:solidFill>
                <a:miter lim="800000"/>
                <a:headEnd/>
                <a:tailEnd/>
              </a:ln>
            </p:spPr>
            <p:txBody>
              <a:bodyPr/>
              <a:lstStyle/>
              <a:p>
                <a:r>
                  <a:rPr lang="en-US">
                    <a:noFill/>
                  </a:rPr>
                  <a:t> </a:t>
                </a:r>
              </a:p>
            </p:txBody>
          </p:sp>
        </mc:Fallback>
      </mc:AlternateContent>
      <p:pic>
        <p:nvPicPr>
          <p:cNvPr id="19" name="Picture 18">
            <a:extLst>
              <a:ext uri="{FF2B5EF4-FFF2-40B4-BE49-F238E27FC236}">
                <a16:creationId xmlns:a16="http://schemas.microsoft.com/office/drawing/2014/main" id="{BC0C1026-A00D-43BA-B619-AAF05B73CA67}"/>
              </a:ext>
            </a:extLst>
          </p:cNvPr>
          <p:cNvPicPr>
            <a:picLocks noChangeAspect="1"/>
          </p:cNvPicPr>
          <p:nvPr/>
        </p:nvPicPr>
        <p:blipFill rotWithShape="1">
          <a:blip r:embed="rId3"/>
          <a:srcRect l="43032" t="45638" r="24425" b="31900"/>
          <a:stretch/>
        </p:blipFill>
        <p:spPr>
          <a:xfrm>
            <a:off x="8318034" y="10146334"/>
            <a:ext cx="3279627" cy="1697735"/>
          </a:xfrm>
          <a:prstGeom prst="rect">
            <a:avLst/>
          </a:prstGeom>
        </p:spPr>
      </p:pic>
      <p:sp>
        <p:nvSpPr>
          <p:cNvPr id="8" name="AutoShape 2" descr="schoolphysics ::Welcome::">
            <a:extLst>
              <a:ext uri="{FF2B5EF4-FFF2-40B4-BE49-F238E27FC236}">
                <a16:creationId xmlns:a16="http://schemas.microsoft.com/office/drawing/2014/main" id="{0B366522-F30D-449F-8C47-497CBC7E6377}"/>
              </a:ext>
            </a:extLst>
          </p:cNvPr>
          <p:cNvSpPr>
            <a:spLocks noChangeAspect="1" noChangeArrowheads="1"/>
          </p:cNvSpPr>
          <p:nvPr/>
        </p:nvSpPr>
        <p:spPr bwMode="auto">
          <a:xfrm>
            <a:off x="17873822" y="14955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20C3EDEA-7BBF-4141-A028-866AFDB63FAA}"/>
              </a:ext>
            </a:extLst>
          </p:cNvPr>
          <p:cNvPicPr>
            <a:picLocks noChangeAspect="1"/>
          </p:cNvPicPr>
          <p:nvPr/>
        </p:nvPicPr>
        <p:blipFill rotWithShape="1">
          <a:blip r:embed="rId4"/>
          <a:srcRect l="1" r="-316"/>
          <a:stretch/>
        </p:blipFill>
        <p:spPr>
          <a:xfrm>
            <a:off x="8442104" y="12456920"/>
            <a:ext cx="2818191" cy="2498605"/>
          </a:xfrm>
          <a:prstGeom prst="rect">
            <a:avLst/>
          </a:prstGeom>
        </p:spPr>
      </p:pic>
      <p:pic>
        <p:nvPicPr>
          <p:cNvPr id="29" name="Picture 28">
            <a:extLst>
              <a:ext uri="{FF2B5EF4-FFF2-40B4-BE49-F238E27FC236}">
                <a16:creationId xmlns:a16="http://schemas.microsoft.com/office/drawing/2014/main" id="{DB36B774-75C7-4092-B4E1-51386D861FB9}"/>
              </a:ext>
            </a:extLst>
          </p:cNvPr>
          <p:cNvPicPr/>
          <p:nvPr/>
        </p:nvPicPr>
        <p:blipFill rotWithShape="1">
          <a:blip r:embed="rId5" cstate="print">
            <a:extLst>
              <a:ext uri="{28A0092B-C50C-407E-A947-70E740481C1C}">
                <a14:useLocalDpi xmlns:a14="http://schemas.microsoft.com/office/drawing/2010/main" val="0"/>
              </a:ext>
            </a:extLst>
          </a:blip>
          <a:srcRect t="39027" r="22888" b="10876"/>
          <a:stretch/>
        </p:blipFill>
        <p:spPr bwMode="auto">
          <a:xfrm>
            <a:off x="12147222" y="8048427"/>
            <a:ext cx="8024559" cy="4843276"/>
          </a:xfrm>
          <a:prstGeom prst="rect">
            <a:avLst/>
          </a:prstGeom>
          <a:noFill/>
          <a:ln>
            <a:noFill/>
          </a:ln>
        </p:spPr>
      </p:pic>
      <p:pic>
        <p:nvPicPr>
          <p:cNvPr id="14" name="Picture 13">
            <a:extLst>
              <a:ext uri="{FF2B5EF4-FFF2-40B4-BE49-F238E27FC236}">
                <a16:creationId xmlns:a16="http://schemas.microsoft.com/office/drawing/2014/main" id="{77C11B53-4704-463F-9BD7-5130A5E5CC8B}"/>
              </a:ext>
            </a:extLst>
          </p:cNvPr>
          <p:cNvPicPr>
            <a:picLocks noChangeAspect="1"/>
          </p:cNvPicPr>
          <p:nvPr/>
        </p:nvPicPr>
        <p:blipFill>
          <a:blip r:embed="rId6"/>
          <a:stretch>
            <a:fillRect/>
          </a:stretch>
        </p:blipFill>
        <p:spPr>
          <a:xfrm>
            <a:off x="12080684" y="21034898"/>
            <a:ext cx="4877223" cy="3810330"/>
          </a:xfrm>
          <a:prstGeom prst="rect">
            <a:avLst/>
          </a:prstGeom>
        </p:spPr>
      </p:pic>
      <p:pic>
        <p:nvPicPr>
          <p:cNvPr id="38" name="Picture 37">
            <a:extLst>
              <a:ext uri="{FF2B5EF4-FFF2-40B4-BE49-F238E27FC236}">
                <a16:creationId xmlns:a16="http://schemas.microsoft.com/office/drawing/2014/main" id="{C2819321-F374-450A-8B7E-CFBB040D8003}"/>
              </a:ext>
            </a:extLst>
          </p:cNvPr>
          <p:cNvPicPr/>
          <p:nvPr/>
        </p:nvPicPr>
        <p:blipFill>
          <a:blip r:embed="rId7"/>
          <a:stretch>
            <a:fillRect/>
          </a:stretch>
        </p:blipFill>
        <p:spPr>
          <a:xfrm>
            <a:off x="17056982" y="21034898"/>
            <a:ext cx="4876800" cy="3810000"/>
          </a:xfrm>
          <a:prstGeom prst="rect">
            <a:avLst/>
          </a:prstGeom>
        </p:spPr>
      </p:pic>
      <p:pic>
        <p:nvPicPr>
          <p:cNvPr id="39" name="Picture 38">
            <a:extLst>
              <a:ext uri="{FF2B5EF4-FFF2-40B4-BE49-F238E27FC236}">
                <a16:creationId xmlns:a16="http://schemas.microsoft.com/office/drawing/2014/main" id="{DEA90AC2-0F02-4096-B51F-469F460C274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0006150" y="6627425"/>
            <a:ext cx="6093897" cy="4452444"/>
          </a:xfrm>
          <a:prstGeom prst="rect">
            <a:avLst/>
          </a:prstGeom>
          <a:noFill/>
        </p:spPr>
      </p:pic>
      <p:pic>
        <p:nvPicPr>
          <p:cNvPr id="41" name="Picture 40">
            <a:extLst>
              <a:ext uri="{FF2B5EF4-FFF2-40B4-BE49-F238E27FC236}">
                <a16:creationId xmlns:a16="http://schemas.microsoft.com/office/drawing/2014/main" id="{45ECD5B5-62D8-4E6F-8510-59B4947D0FD5}"/>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7625028" y="16088741"/>
            <a:ext cx="5359169" cy="3073205"/>
          </a:xfrm>
          <a:prstGeom prst="rect">
            <a:avLst/>
          </a:prstGeom>
          <a:noFill/>
        </p:spPr>
      </p:pic>
      <p:pic>
        <p:nvPicPr>
          <p:cNvPr id="15" name="Picture 14">
            <a:extLst>
              <a:ext uri="{FF2B5EF4-FFF2-40B4-BE49-F238E27FC236}">
                <a16:creationId xmlns:a16="http://schemas.microsoft.com/office/drawing/2014/main" id="{4382B359-6559-4635-BADE-895A8A1594AA}"/>
              </a:ext>
            </a:extLst>
          </p:cNvPr>
          <p:cNvPicPr>
            <a:picLocks noChangeAspect="1"/>
          </p:cNvPicPr>
          <p:nvPr/>
        </p:nvPicPr>
        <p:blipFill>
          <a:blip r:embed="rId10"/>
          <a:stretch>
            <a:fillRect/>
          </a:stretch>
        </p:blipFill>
        <p:spPr>
          <a:xfrm>
            <a:off x="1786689" y="1268264"/>
            <a:ext cx="2908808" cy="2908808"/>
          </a:xfrm>
          <a:prstGeom prst="rect">
            <a:avLst/>
          </a:prstGeom>
        </p:spPr>
      </p:pic>
      <p:pic>
        <p:nvPicPr>
          <p:cNvPr id="24" name="Picture 23">
            <a:extLst>
              <a:ext uri="{FF2B5EF4-FFF2-40B4-BE49-F238E27FC236}">
                <a16:creationId xmlns:a16="http://schemas.microsoft.com/office/drawing/2014/main" id="{20B103B7-8459-48E5-B5B9-B82C1A7185EF}"/>
              </a:ext>
            </a:extLst>
          </p:cNvPr>
          <p:cNvPicPr>
            <a:picLocks noChangeAspect="1"/>
          </p:cNvPicPr>
          <p:nvPr/>
        </p:nvPicPr>
        <p:blipFill>
          <a:blip r:embed="rId11"/>
          <a:stretch>
            <a:fillRect/>
          </a:stretch>
        </p:blipFill>
        <p:spPr>
          <a:xfrm>
            <a:off x="30709895" y="1508896"/>
            <a:ext cx="2908044" cy="2908044"/>
          </a:xfrm>
          <a:prstGeom prst="rect">
            <a:avLst/>
          </a:prstGeom>
        </p:spPr>
      </p:pic>
      <p:pic>
        <p:nvPicPr>
          <p:cNvPr id="25" name="Picture 24">
            <a:extLst>
              <a:ext uri="{FF2B5EF4-FFF2-40B4-BE49-F238E27FC236}">
                <a16:creationId xmlns:a16="http://schemas.microsoft.com/office/drawing/2014/main" id="{48D91242-2896-4781-BEEF-0D3A590BD5D4}"/>
              </a:ext>
            </a:extLst>
          </p:cNvPr>
          <p:cNvPicPr>
            <a:picLocks noChangeAspect="1"/>
          </p:cNvPicPr>
          <p:nvPr/>
        </p:nvPicPr>
        <p:blipFill rotWithShape="1">
          <a:blip r:embed="rId12"/>
          <a:srcRect t="17294"/>
          <a:stretch/>
        </p:blipFill>
        <p:spPr>
          <a:xfrm>
            <a:off x="16963016" y="16512221"/>
            <a:ext cx="7299202" cy="3067590"/>
          </a:xfrm>
          <a:prstGeom prst="rect">
            <a:avLst/>
          </a:prstGeom>
          <a:solidFill>
            <a:schemeClr val="bg2"/>
          </a:solidFill>
          <a:ln w="88900" cap="sq" cmpd="thickThin">
            <a:solidFill>
              <a:srgbClr val="000000"/>
            </a:solidFill>
            <a:prstDash val="solid"/>
            <a:miter lim="800000"/>
          </a:ln>
          <a:effectLst/>
        </p:spPr>
      </p:pic>
      <p:pic>
        <p:nvPicPr>
          <p:cNvPr id="43" name="Picture 42">
            <a:extLst>
              <a:ext uri="{FF2B5EF4-FFF2-40B4-BE49-F238E27FC236}">
                <a16:creationId xmlns:a16="http://schemas.microsoft.com/office/drawing/2014/main" id="{C9D54043-5A61-4D37-921C-68FE49EEBF12}"/>
              </a:ext>
            </a:extLst>
          </p:cNvPr>
          <p:cNvPicPr>
            <a:picLocks noChangeAspect="1"/>
          </p:cNvPicPr>
          <p:nvPr/>
        </p:nvPicPr>
        <p:blipFill>
          <a:blip r:embed="rId13"/>
          <a:stretch>
            <a:fillRect/>
          </a:stretch>
        </p:blipFill>
        <p:spPr>
          <a:xfrm>
            <a:off x="12031804" y="16512221"/>
            <a:ext cx="4395055" cy="2563782"/>
          </a:xfrm>
          <a:prstGeom prst="rect">
            <a:avLst/>
          </a:prstGeom>
        </p:spPr>
      </p:pic>
      <p:sp>
        <p:nvSpPr>
          <p:cNvPr id="44" name="TextBox 43">
            <a:extLst>
              <a:ext uri="{FF2B5EF4-FFF2-40B4-BE49-F238E27FC236}">
                <a16:creationId xmlns:a16="http://schemas.microsoft.com/office/drawing/2014/main" id="{A92FD712-1DCC-4354-8415-AF84A7E185CE}"/>
              </a:ext>
            </a:extLst>
          </p:cNvPr>
          <p:cNvSpPr txBox="1"/>
          <p:nvPr/>
        </p:nvSpPr>
        <p:spPr>
          <a:xfrm>
            <a:off x="14519295" y="16725795"/>
            <a:ext cx="1815241" cy="369332"/>
          </a:xfrm>
          <a:prstGeom prst="rect">
            <a:avLst/>
          </a:prstGeom>
          <a:noFill/>
        </p:spPr>
        <p:txBody>
          <a:bodyPr wrap="none" rtlCol="0">
            <a:spAutoFit/>
          </a:bodyPr>
          <a:lstStyle/>
          <a:p>
            <a:r>
              <a:rPr lang="en-US" dirty="0"/>
              <a:t>Galactic rim, grey</a:t>
            </a:r>
          </a:p>
        </p:txBody>
      </p:sp>
      <p:sp>
        <p:nvSpPr>
          <p:cNvPr id="45" name="TextBox 44">
            <a:extLst>
              <a:ext uri="{FF2B5EF4-FFF2-40B4-BE49-F238E27FC236}">
                <a16:creationId xmlns:a16="http://schemas.microsoft.com/office/drawing/2014/main" id="{794A6907-BE27-48AF-AD77-3F3E5EF81148}"/>
              </a:ext>
            </a:extLst>
          </p:cNvPr>
          <p:cNvSpPr txBox="1"/>
          <p:nvPr/>
        </p:nvSpPr>
        <p:spPr>
          <a:xfrm>
            <a:off x="11782288" y="16713585"/>
            <a:ext cx="2421945" cy="369332"/>
          </a:xfrm>
          <a:prstGeom prst="rect">
            <a:avLst/>
          </a:prstGeom>
          <a:noFill/>
        </p:spPr>
        <p:txBody>
          <a:bodyPr wrap="none" rtlCol="0">
            <a:spAutoFit/>
          </a:bodyPr>
          <a:lstStyle/>
          <a:p>
            <a:r>
              <a:rPr lang="en-US" dirty="0"/>
              <a:t>Galactic edge, light grey</a:t>
            </a:r>
          </a:p>
        </p:txBody>
      </p:sp>
      <p:sp>
        <p:nvSpPr>
          <p:cNvPr id="46" name="TextBox 45">
            <a:extLst>
              <a:ext uri="{FF2B5EF4-FFF2-40B4-BE49-F238E27FC236}">
                <a16:creationId xmlns:a16="http://schemas.microsoft.com/office/drawing/2014/main" id="{0FECFC36-591A-4873-B2F6-0C8252B4F887}"/>
              </a:ext>
            </a:extLst>
          </p:cNvPr>
          <p:cNvSpPr txBox="1"/>
          <p:nvPr/>
        </p:nvSpPr>
        <p:spPr>
          <a:xfrm>
            <a:off x="14624636" y="18352212"/>
            <a:ext cx="2163990" cy="369332"/>
          </a:xfrm>
          <a:prstGeom prst="rect">
            <a:avLst/>
          </a:prstGeom>
          <a:noFill/>
        </p:spPr>
        <p:txBody>
          <a:bodyPr wrap="none" rtlCol="0">
            <a:spAutoFit/>
          </a:bodyPr>
          <a:lstStyle/>
          <a:p>
            <a:r>
              <a:rPr lang="en-US" dirty="0"/>
              <a:t>Galactic center, black</a:t>
            </a:r>
          </a:p>
        </p:txBody>
      </p:sp>
      <p:sp>
        <p:nvSpPr>
          <p:cNvPr id="48" name="TextBox 47">
            <a:extLst>
              <a:ext uri="{FF2B5EF4-FFF2-40B4-BE49-F238E27FC236}">
                <a16:creationId xmlns:a16="http://schemas.microsoft.com/office/drawing/2014/main" id="{11E79491-FF92-47A7-9271-7304B392E1C6}"/>
              </a:ext>
            </a:extLst>
          </p:cNvPr>
          <p:cNvSpPr txBox="1"/>
          <p:nvPr/>
        </p:nvSpPr>
        <p:spPr>
          <a:xfrm>
            <a:off x="12049693" y="18144696"/>
            <a:ext cx="1627177" cy="646331"/>
          </a:xfrm>
          <a:prstGeom prst="rect">
            <a:avLst/>
          </a:prstGeom>
          <a:noFill/>
        </p:spPr>
        <p:txBody>
          <a:bodyPr wrap="none" rtlCol="0">
            <a:spAutoFit/>
          </a:bodyPr>
          <a:lstStyle/>
          <a:p>
            <a:r>
              <a:rPr lang="en-US" dirty="0"/>
              <a:t>Close proximity</a:t>
            </a:r>
          </a:p>
          <a:p>
            <a:r>
              <a:rPr lang="en-US" dirty="0"/>
              <a:t>abnormality</a:t>
            </a:r>
          </a:p>
        </p:txBody>
      </p:sp>
      <p:sp>
        <p:nvSpPr>
          <p:cNvPr id="49" name="TextBox 48">
            <a:extLst>
              <a:ext uri="{FF2B5EF4-FFF2-40B4-BE49-F238E27FC236}">
                <a16:creationId xmlns:a16="http://schemas.microsoft.com/office/drawing/2014/main" id="{433D6683-F57B-437B-A9ED-F3CF915BF5CA}"/>
              </a:ext>
            </a:extLst>
          </p:cNvPr>
          <p:cNvSpPr txBox="1"/>
          <p:nvPr/>
        </p:nvSpPr>
        <p:spPr>
          <a:xfrm>
            <a:off x="8019147" y="12540282"/>
            <a:ext cx="359394" cy="369332"/>
          </a:xfrm>
          <a:prstGeom prst="rect">
            <a:avLst/>
          </a:prstGeom>
          <a:noFill/>
        </p:spPr>
        <p:txBody>
          <a:bodyPr wrap="none" rtlCol="0">
            <a:spAutoFit/>
          </a:bodyPr>
          <a:lstStyle/>
          <a:p>
            <a:r>
              <a:rPr lang="en-US" dirty="0"/>
              <a:t>2.</a:t>
            </a:r>
          </a:p>
        </p:txBody>
      </p:sp>
      <p:sp>
        <p:nvSpPr>
          <p:cNvPr id="50" name="TextBox 49">
            <a:extLst>
              <a:ext uri="{FF2B5EF4-FFF2-40B4-BE49-F238E27FC236}">
                <a16:creationId xmlns:a16="http://schemas.microsoft.com/office/drawing/2014/main" id="{B80CDF8B-783E-413B-99D1-6FB819BF8928}"/>
              </a:ext>
            </a:extLst>
          </p:cNvPr>
          <p:cNvSpPr txBox="1"/>
          <p:nvPr/>
        </p:nvSpPr>
        <p:spPr>
          <a:xfrm>
            <a:off x="18763722" y="16142889"/>
            <a:ext cx="5433475" cy="369332"/>
          </a:xfrm>
          <a:prstGeom prst="rect">
            <a:avLst/>
          </a:prstGeom>
          <a:noFill/>
        </p:spPr>
        <p:txBody>
          <a:bodyPr wrap="none" rtlCol="0">
            <a:spAutoFit/>
          </a:bodyPr>
          <a:lstStyle/>
          <a:p>
            <a:r>
              <a:rPr lang="en-US" dirty="0"/>
              <a:t>Here is an example of the data taken for the experiment </a:t>
            </a:r>
          </a:p>
        </p:txBody>
      </p:sp>
      <p:pic>
        <p:nvPicPr>
          <p:cNvPr id="53" name="Picture 52">
            <a:extLst>
              <a:ext uri="{FF2B5EF4-FFF2-40B4-BE49-F238E27FC236}">
                <a16:creationId xmlns:a16="http://schemas.microsoft.com/office/drawing/2014/main" id="{45B7D6C4-BC50-4140-A21A-4FBC20193666}"/>
              </a:ext>
            </a:extLst>
          </p:cNvPr>
          <p:cNvPicPr>
            <a:picLocks noChangeAspect="1"/>
          </p:cNvPicPr>
          <p:nvPr/>
        </p:nvPicPr>
        <p:blipFill rotWithShape="1">
          <a:blip r:embed="rId14"/>
          <a:srcRect l="33019" t="16399" r="32264" b="16083"/>
          <a:stretch/>
        </p:blipFill>
        <p:spPr>
          <a:xfrm>
            <a:off x="9225898" y="19216325"/>
            <a:ext cx="1870166" cy="3637146"/>
          </a:xfrm>
          <a:prstGeom prst="rect">
            <a:avLst/>
          </a:prstGeom>
        </p:spPr>
      </p:pic>
      <p:pic>
        <p:nvPicPr>
          <p:cNvPr id="54" name="Picture 53">
            <a:extLst>
              <a:ext uri="{FF2B5EF4-FFF2-40B4-BE49-F238E27FC236}">
                <a16:creationId xmlns:a16="http://schemas.microsoft.com/office/drawing/2014/main" id="{E8D6895A-8FD0-4C5E-94C5-C3A98E0796AE}"/>
              </a:ext>
            </a:extLst>
          </p:cNvPr>
          <p:cNvPicPr>
            <a:picLocks noChangeAspect="1"/>
          </p:cNvPicPr>
          <p:nvPr/>
        </p:nvPicPr>
        <p:blipFill rotWithShape="1">
          <a:blip r:embed="rId15"/>
          <a:srcRect t="3040" b="38890"/>
          <a:stretch/>
        </p:blipFill>
        <p:spPr>
          <a:xfrm>
            <a:off x="24660709" y="7007467"/>
            <a:ext cx="5359170" cy="4149440"/>
          </a:xfrm>
          <a:prstGeom prst="rect">
            <a:avLst/>
          </a:prstGeom>
        </p:spPr>
      </p:pic>
      <p:sp>
        <p:nvSpPr>
          <p:cNvPr id="55" name="TextBox 54">
            <a:extLst>
              <a:ext uri="{FF2B5EF4-FFF2-40B4-BE49-F238E27FC236}">
                <a16:creationId xmlns:a16="http://schemas.microsoft.com/office/drawing/2014/main" id="{2D9E1938-E50A-48C8-86C5-BF4CCE26C6E1}"/>
              </a:ext>
            </a:extLst>
          </p:cNvPr>
          <p:cNvSpPr txBox="1"/>
          <p:nvPr/>
        </p:nvSpPr>
        <p:spPr>
          <a:xfrm>
            <a:off x="24646980" y="6494281"/>
            <a:ext cx="5006820" cy="646331"/>
          </a:xfrm>
          <a:prstGeom prst="rect">
            <a:avLst/>
          </a:prstGeom>
          <a:noFill/>
        </p:spPr>
        <p:txBody>
          <a:bodyPr wrap="none" rtlCol="0">
            <a:spAutoFit/>
          </a:bodyPr>
          <a:lstStyle/>
          <a:p>
            <a:r>
              <a:rPr lang="en-US" dirty="0"/>
              <a:t>A sample calculation of recessional velocity and the</a:t>
            </a:r>
          </a:p>
          <a:p>
            <a:r>
              <a:rPr lang="en-US" dirty="0"/>
              <a:t> Hubble constant</a:t>
            </a:r>
          </a:p>
        </p:txBody>
      </p:sp>
    </p:spTree>
    <p:extLst>
      <p:ext uri="{BB962C8B-B14F-4D97-AF65-F5344CB8AC3E}">
        <p14:creationId xmlns:p14="http://schemas.microsoft.com/office/powerpoint/2010/main" val="2759856791"/>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75587D6208EB4087154A1195A978E1" ma:contentTypeVersion="4" ma:contentTypeDescription="Create a new document." ma:contentTypeScope="" ma:versionID="9e01e0f6072454524d8f425fa4b7df74">
  <xsd:schema xmlns:xsd="http://www.w3.org/2001/XMLSchema" xmlns:xs="http://www.w3.org/2001/XMLSchema" xmlns:p="http://schemas.microsoft.com/office/2006/metadata/properties" xmlns:ns3="1cd2e228-c8f5-4c00-a8ab-ebb86c9fa35d" targetNamespace="http://schemas.microsoft.com/office/2006/metadata/properties" ma:root="true" ma:fieldsID="77d4f8ea8361ab389fdb8f19b4391b7f" ns3:_="">
    <xsd:import namespace="1cd2e228-c8f5-4c00-a8ab-ebb86c9fa35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2e228-c8f5-4c00-a8ab-ebb86c9fa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7145D3-C94F-48BF-A3BD-66482AAE3E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2e228-c8f5-4c00-a8ab-ebb86c9fa3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CA7EA4-CDD4-4DF1-845E-460C5A60334A}">
  <ds:schemaRefs>
    <ds:schemaRef ds:uri="http://schemas.microsoft.com/sharepoint/v3/contenttype/forms"/>
  </ds:schemaRefs>
</ds:datastoreItem>
</file>

<file path=customXml/itemProps3.xml><?xml version="1.0" encoding="utf-8"?>
<ds:datastoreItem xmlns:ds="http://schemas.openxmlformats.org/officeDocument/2006/customXml" ds:itemID="{FF30F12A-B189-441E-9EAA-2360370CB86F}">
  <ds:schemaRefs>
    <ds:schemaRef ds:uri="http://purl.org/dc/elements/1.1/"/>
    <ds:schemaRef ds:uri="http://schemas.microsoft.com/office/2006/metadata/properties"/>
    <ds:schemaRef ds:uri="http://purl.org/dc/terms/"/>
    <ds:schemaRef ds:uri="1cd2e228-c8f5-4c00-a8ab-ebb86c9fa35d"/>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6657</TotalTime>
  <Words>1118</Words>
  <Application>Microsoft Office PowerPoint</Application>
  <PresentationFormat>Custom</PresentationFormat>
  <Paragraphs>121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Zell Galen</dc:creator>
  <cp:lastModifiedBy>Andrew Burghaus</cp:lastModifiedBy>
  <cp:revision>81</cp:revision>
  <dcterms:created xsi:type="dcterms:W3CDTF">2017-10-28T19:43:23Z</dcterms:created>
  <dcterms:modified xsi:type="dcterms:W3CDTF">2020-04-21T17:25:18Z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0x010100B275587D6208EB4087154A1195A978E1</vt:lpwstr>
  </property>
</Properties>
</file>