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27432000" cy="36576000"/>
  <p:notesSz cx="6858000" cy="9144000"/>
  <p:defaultTextStyle>
    <a:defPPr>
      <a:defRPr lang="en-US"/>
    </a:defPPr>
    <a:lvl1pPr marL="0" algn="l" defTabSz="2984602" rtl="0" eaLnBrk="1" latinLnBrk="0" hangingPunct="1">
      <a:defRPr sz="5875" kern="1200">
        <a:solidFill>
          <a:schemeClr val="tx1"/>
        </a:solidFill>
        <a:latin typeface="+mn-lt"/>
        <a:ea typeface="+mn-ea"/>
        <a:cs typeface="+mn-cs"/>
      </a:defRPr>
    </a:lvl1pPr>
    <a:lvl2pPr marL="1492301" algn="l" defTabSz="2984602" rtl="0" eaLnBrk="1" latinLnBrk="0" hangingPunct="1">
      <a:defRPr sz="5875" kern="1200">
        <a:solidFill>
          <a:schemeClr val="tx1"/>
        </a:solidFill>
        <a:latin typeface="+mn-lt"/>
        <a:ea typeface="+mn-ea"/>
        <a:cs typeface="+mn-cs"/>
      </a:defRPr>
    </a:lvl2pPr>
    <a:lvl3pPr marL="2984602" algn="l" defTabSz="2984602" rtl="0" eaLnBrk="1" latinLnBrk="0" hangingPunct="1">
      <a:defRPr sz="5875" kern="1200">
        <a:solidFill>
          <a:schemeClr val="tx1"/>
        </a:solidFill>
        <a:latin typeface="+mn-lt"/>
        <a:ea typeface="+mn-ea"/>
        <a:cs typeface="+mn-cs"/>
      </a:defRPr>
    </a:lvl3pPr>
    <a:lvl4pPr marL="4476902" algn="l" defTabSz="2984602" rtl="0" eaLnBrk="1" latinLnBrk="0" hangingPunct="1">
      <a:defRPr sz="5875" kern="1200">
        <a:solidFill>
          <a:schemeClr val="tx1"/>
        </a:solidFill>
        <a:latin typeface="+mn-lt"/>
        <a:ea typeface="+mn-ea"/>
        <a:cs typeface="+mn-cs"/>
      </a:defRPr>
    </a:lvl4pPr>
    <a:lvl5pPr marL="5969203" algn="l" defTabSz="2984602" rtl="0" eaLnBrk="1" latinLnBrk="0" hangingPunct="1">
      <a:defRPr sz="5875" kern="1200">
        <a:solidFill>
          <a:schemeClr val="tx1"/>
        </a:solidFill>
        <a:latin typeface="+mn-lt"/>
        <a:ea typeface="+mn-ea"/>
        <a:cs typeface="+mn-cs"/>
      </a:defRPr>
    </a:lvl5pPr>
    <a:lvl6pPr marL="7461504" algn="l" defTabSz="2984602" rtl="0" eaLnBrk="1" latinLnBrk="0" hangingPunct="1">
      <a:defRPr sz="5875" kern="1200">
        <a:solidFill>
          <a:schemeClr val="tx1"/>
        </a:solidFill>
        <a:latin typeface="+mn-lt"/>
        <a:ea typeface="+mn-ea"/>
        <a:cs typeface="+mn-cs"/>
      </a:defRPr>
    </a:lvl6pPr>
    <a:lvl7pPr marL="8953805" algn="l" defTabSz="2984602" rtl="0" eaLnBrk="1" latinLnBrk="0" hangingPunct="1">
      <a:defRPr sz="5875" kern="1200">
        <a:solidFill>
          <a:schemeClr val="tx1"/>
        </a:solidFill>
        <a:latin typeface="+mn-lt"/>
        <a:ea typeface="+mn-ea"/>
        <a:cs typeface="+mn-cs"/>
      </a:defRPr>
    </a:lvl7pPr>
    <a:lvl8pPr marL="10446106" algn="l" defTabSz="2984602" rtl="0" eaLnBrk="1" latinLnBrk="0" hangingPunct="1">
      <a:defRPr sz="5875" kern="1200">
        <a:solidFill>
          <a:schemeClr val="tx1"/>
        </a:solidFill>
        <a:latin typeface="+mn-lt"/>
        <a:ea typeface="+mn-ea"/>
        <a:cs typeface="+mn-cs"/>
      </a:defRPr>
    </a:lvl8pPr>
    <a:lvl9pPr marL="11938406" algn="l" defTabSz="2984602" rtl="0" eaLnBrk="1" latinLnBrk="0" hangingPunct="1">
      <a:defRPr sz="587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B60"/>
    <a:srgbClr val="EF9862"/>
    <a:srgbClr val="D19871"/>
    <a:srgbClr val="CC87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0"/>
  </p:normalViewPr>
  <p:slideViewPr>
    <p:cSldViewPr snapToGrid="0" snapToObjects="1">
      <p:cViewPr varScale="1">
        <p:scale>
          <a:sx n="21" d="100"/>
          <a:sy n="21" d="100"/>
        </p:scale>
        <p:origin x="299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7B485D-23A0-5F48-AC0D-D53FC0701D6B}" type="datetimeFigureOut">
              <a:rPr lang="en-US" smtClean="0"/>
              <a:t>4/21/2020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E5F9CB-420B-2249-82D0-A67C8183F8D1}" type="slidenum">
              <a:rPr lang="en-US" smtClean="0"/>
              <a:t>‹#›</a:t>
            </a:fld>
            <a:endParaRPr lang="en-US"/>
          </a:p>
        </p:txBody>
      </p:sp>
    </p:spTree>
    <p:extLst>
      <p:ext uri="{BB962C8B-B14F-4D97-AF65-F5344CB8AC3E}">
        <p14:creationId xmlns:p14="http://schemas.microsoft.com/office/powerpoint/2010/main" val="4125467796"/>
      </p:ext>
    </p:extLst>
  </p:cSld>
  <p:clrMap bg1="lt1" tx1="dk1" bg2="lt2" tx2="dk2" accent1="accent1" accent2="accent2" accent3="accent3" accent4="accent4" accent5="accent5" accent6="accent6" hlink="hlink" folHlink="folHlink"/>
  <p:notesStyle>
    <a:lvl1pPr marL="0" algn="l" defTabSz="2984602" rtl="0" eaLnBrk="1" latinLnBrk="0" hangingPunct="1">
      <a:defRPr sz="3917" kern="1200">
        <a:solidFill>
          <a:schemeClr val="tx1"/>
        </a:solidFill>
        <a:latin typeface="+mn-lt"/>
        <a:ea typeface="+mn-ea"/>
        <a:cs typeface="+mn-cs"/>
      </a:defRPr>
    </a:lvl1pPr>
    <a:lvl2pPr marL="1492301" algn="l" defTabSz="2984602" rtl="0" eaLnBrk="1" latinLnBrk="0" hangingPunct="1">
      <a:defRPr sz="3917" kern="1200">
        <a:solidFill>
          <a:schemeClr val="tx1"/>
        </a:solidFill>
        <a:latin typeface="+mn-lt"/>
        <a:ea typeface="+mn-ea"/>
        <a:cs typeface="+mn-cs"/>
      </a:defRPr>
    </a:lvl2pPr>
    <a:lvl3pPr marL="2984602" algn="l" defTabSz="2984602" rtl="0" eaLnBrk="1" latinLnBrk="0" hangingPunct="1">
      <a:defRPr sz="3917" kern="1200">
        <a:solidFill>
          <a:schemeClr val="tx1"/>
        </a:solidFill>
        <a:latin typeface="+mn-lt"/>
        <a:ea typeface="+mn-ea"/>
        <a:cs typeface="+mn-cs"/>
      </a:defRPr>
    </a:lvl3pPr>
    <a:lvl4pPr marL="4476902" algn="l" defTabSz="2984602" rtl="0" eaLnBrk="1" latinLnBrk="0" hangingPunct="1">
      <a:defRPr sz="3917" kern="1200">
        <a:solidFill>
          <a:schemeClr val="tx1"/>
        </a:solidFill>
        <a:latin typeface="+mn-lt"/>
        <a:ea typeface="+mn-ea"/>
        <a:cs typeface="+mn-cs"/>
      </a:defRPr>
    </a:lvl4pPr>
    <a:lvl5pPr marL="5969203" algn="l" defTabSz="2984602" rtl="0" eaLnBrk="1" latinLnBrk="0" hangingPunct="1">
      <a:defRPr sz="3917" kern="1200">
        <a:solidFill>
          <a:schemeClr val="tx1"/>
        </a:solidFill>
        <a:latin typeface="+mn-lt"/>
        <a:ea typeface="+mn-ea"/>
        <a:cs typeface="+mn-cs"/>
      </a:defRPr>
    </a:lvl5pPr>
    <a:lvl6pPr marL="7461504" algn="l" defTabSz="2984602" rtl="0" eaLnBrk="1" latinLnBrk="0" hangingPunct="1">
      <a:defRPr sz="3917" kern="1200">
        <a:solidFill>
          <a:schemeClr val="tx1"/>
        </a:solidFill>
        <a:latin typeface="+mn-lt"/>
        <a:ea typeface="+mn-ea"/>
        <a:cs typeface="+mn-cs"/>
      </a:defRPr>
    </a:lvl6pPr>
    <a:lvl7pPr marL="8953805" algn="l" defTabSz="2984602" rtl="0" eaLnBrk="1" latinLnBrk="0" hangingPunct="1">
      <a:defRPr sz="3917" kern="1200">
        <a:solidFill>
          <a:schemeClr val="tx1"/>
        </a:solidFill>
        <a:latin typeface="+mn-lt"/>
        <a:ea typeface="+mn-ea"/>
        <a:cs typeface="+mn-cs"/>
      </a:defRPr>
    </a:lvl7pPr>
    <a:lvl8pPr marL="10446106" algn="l" defTabSz="2984602" rtl="0" eaLnBrk="1" latinLnBrk="0" hangingPunct="1">
      <a:defRPr sz="3917" kern="1200">
        <a:solidFill>
          <a:schemeClr val="tx1"/>
        </a:solidFill>
        <a:latin typeface="+mn-lt"/>
        <a:ea typeface="+mn-ea"/>
        <a:cs typeface="+mn-cs"/>
      </a:defRPr>
    </a:lvl8pPr>
    <a:lvl9pPr marL="11938406" algn="l" defTabSz="2984602" rtl="0" eaLnBrk="1" latinLnBrk="0" hangingPunct="1">
      <a:defRPr sz="391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E5F9CB-420B-2249-82D0-A67C8183F8D1}" type="slidenum">
              <a:rPr lang="en-US" smtClean="0"/>
              <a:t>1</a:t>
            </a:fld>
            <a:endParaRPr lang="en-US"/>
          </a:p>
        </p:txBody>
      </p:sp>
    </p:spTree>
    <p:extLst>
      <p:ext uri="{BB962C8B-B14F-4D97-AF65-F5344CB8AC3E}">
        <p14:creationId xmlns:p14="http://schemas.microsoft.com/office/powerpoint/2010/main" val="2532841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83B52-6314-934C-BDDA-368CE05AD1D7}"/>
              </a:ext>
            </a:extLst>
          </p:cNvPr>
          <p:cNvSpPr>
            <a:spLocks noGrp="1"/>
          </p:cNvSpPr>
          <p:nvPr>
            <p:ph type="ctrTitle"/>
          </p:nvPr>
        </p:nvSpPr>
        <p:spPr>
          <a:xfrm>
            <a:off x="3429000" y="5985937"/>
            <a:ext cx="20574000" cy="12733867"/>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01359A-AA30-2A4E-A222-219C72760F4A}"/>
              </a:ext>
            </a:extLst>
          </p:cNvPr>
          <p:cNvSpPr>
            <a:spLocks noGrp="1"/>
          </p:cNvSpPr>
          <p:nvPr>
            <p:ph type="subTitle" idx="1"/>
          </p:nvPr>
        </p:nvSpPr>
        <p:spPr>
          <a:xfrm>
            <a:off x="3429000" y="19210870"/>
            <a:ext cx="20574000" cy="883073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E565CB-EAA6-F046-B9B7-024721E84D59}"/>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5" name="Footer Placeholder 4">
            <a:extLst>
              <a:ext uri="{FF2B5EF4-FFF2-40B4-BE49-F238E27FC236}">
                <a16:creationId xmlns:a16="http://schemas.microsoft.com/office/drawing/2014/main" id="{5F4FCBDE-2E79-634A-8181-0D36CCBE6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0DD00D-EE35-1843-B397-B9BD68FAD8A8}"/>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2764937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BFC43-D3F9-794B-AD20-57A07A7CD7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AC8EED-3C93-FA40-9072-A2B9F34020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EDD684-DB21-2B48-975D-677F2A8E46D0}"/>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5" name="Footer Placeholder 4">
            <a:extLst>
              <a:ext uri="{FF2B5EF4-FFF2-40B4-BE49-F238E27FC236}">
                <a16:creationId xmlns:a16="http://schemas.microsoft.com/office/drawing/2014/main" id="{2F74BF1E-9864-7C4F-A988-23C4CCB2D9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4B248D-2C8E-0A44-A1F7-7AEE68A16395}"/>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563449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05CE4-3DE0-AD49-A165-32A9D42E26FB}"/>
              </a:ext>
            </a:extLst>
          </p:cNvPr>
          <p:cNvSpPr>
            <a:spLocks noGrp="1"/>
          </p:cNvSpPr>
          <p:nvPr>
            <p:ph type="title" orient="vert"/>
          </p:nvPr>
        </p:nvSpPr>
        <p:spPr>
          <a:xfrm>
            <a:off x="19631025" y="1947335"/>
            <a:ext cx="5915025" cy="3099646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D099A4-DB21-884F-A1D8-7A0F36C99D3A}"/>
              </a:ext>
            </a:extLst>
          </p:cNvPr>
          <p:cNvSpPr>
            <a:spLocks noGrp="1"/>
          </p:cNvSpPr>
          <p:nvPr>
            <p:ph type="body" orient="vert" idx="1"/>
          </p:nvPr>
        </p:nvSpPr>
        <p:spPr>
          <a:xfrm>
            <a:off x="1885950" y="1947335"/>
            <a:ext cx="17402175" cy="309964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51AF2B-A20E-3D4C-9ECD-3CEB1A9FA98B}"/>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5" name="Footer Placeholder 4">
            <a:extLst>
              <a:ext uri="{FF2B5EF4-FFF2-40B4-BE49-F238E27FC236}">
                <a16:creationId xmlns:a16="http://schemas.microsoft.com/office/drawing/2014/main" id="{85B3EE5D-FDD4-C946-BC09-3C6A3F2097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A84266-09A4-FD46-B42B-E0B883CE5342}"/>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525999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1CC1D-8C49-5D40-B1FD-B573A29144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0CB98D-EBC6-1E4D-B8F1-B9C6477050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4BCB8A-7626-3240-B3CB-D4ACA1A9B88C}"/>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5" name="Footer Placeholder 4">
            <a:extLst>
              <a:ext uri="{FF2B5EF4-FFF2-40B4-BE49-F238E27FC236}">
                <a16:creationId xmlns:a16="http://schemas.microsoft.com/office/drawing/2014/main" id="{A6AB7960-FD47-4A4F-B2B7-8F423ADCC5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ED8C6F-66D1-BA41-863F-FDAC73107F59}"/>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1725627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6A66B-D3B5-114F-8919-8B54B7BD40DD}"/>
              </a:ext>
            </a:extLst>
          </p:cNvPr>
          <p:cNvSpPr>
            <a:spLocks noGrp="1"/>
          </p:cNvSpPr>
          <p:nvPr>
            <p:ph type="title"/>
          </p:nvPr>
        </p:nvSpPr>
        <p:spPr>
          <a:xfrm>
            <a:off x="1871663" y="9118607"/>
            <a:ext cx="23660100" cy="1521459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CAA9BE-274F-A546-82AA-4B634C70CE75}"/>
              </a:ext>
            </a:extLst>
          </p:cNvPr>
          <p:cNvSpPr>
            <a:spLocks noGrp="1"/>
          </p:cNvSpPr>
          <p:nvPr>
            <p:ph type="body" idx="1"/>
          </p:nvPr>
        </p:nvSpPr>
        <p:spPr>
          <a:xfrm>
            <a:off x="1871663" y="24477140"/>
            <a:ext cx="23660100" cy="800099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DA1A4B-B2E6-794B-AACC-2C8A9C7BB9DA}"/>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5" name="Footer Placeholder 4">
            <a:extLst>
              <a:ext uri="{FF2B5EF4-FFF2-40B4-BE49-F238E27FC236}">
                <a16:creationId xmlns:a16="http://schemas.microsoft.com/office/drawing/2014/main" id="{8136A8F7-3427-7E42-869E-A74ECEB221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BC73B8-4B25-4D4A-BA56-9B679F48DB13}"/>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3345270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507B-92B7-5241-A98A-B93057E670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A2A1A5-3A0E-7543-A0FB-080A85D80385}"/>
              </a:ext>
            </a:extLst>
          </p:cNvPr>
          <p:cNvSpPr>
            <a:spLocks noGrp="1"/>
          </p:cNvSpPr>
          <p:nvPr>
            <p:ph sz="half" idx="1"/>
          </p:nvPr>
        </p:nvSpPr>
        <p:spPr>
          <a:xfrm>
            <a:off x="1885950" y="9736667"/>
            <a:ext cx="11658600" cy="23207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9E1064-9921-384C-8452-037B6D73236B}"/>
              </a:ext>
            </a:extLst>
          </p:cNvPr>
          <p:cNvSpPr>
            <a:spLocks noGrp="1"/>
          </p:cNvSpPr>
          <p:nvPr>
            <p:ph sz="half" idx="2"/>
          </p:nvPr>
        </p:nvSpPr>
        <p:spPr>
          <a:xfrm>
            <a:off x="13887450" y="9736667"/>
            <a:ext cx="11658600" cy="23207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770B68-B36A-7E4D-954B-CA28B4003358}"/>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6" name="Footer Placeholder 5">
            <a:extLst>
              <a:ext uri="{FF2B5EF4-FFF2-40B4-BE49-F238E27FC236}">
                <a16:creationId xmlns:a16="http://schemas.microsoft.com/office/drawing/2014/main" id="{47D17353-A7D8-3142-A02F-0CC692CEA4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A45D87-9E83-2945-8B2D-ABFC347BBF8D}"/>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3349253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BB66A-FF44-3E4E-B950-8633E866D7ED}"/>
              </a:ext>
            </a:extLst>
          </p:cNvPr>
          <p:cNvSpPr>
            <a:spLocks noGrp="1"/>
          </p:cNvSpPr>
          <p:nvPr>
            <p:ph type="title"/>
          </p:nvPr>
        </p:nvSpPr>
        <p:spPr>
          <a:xfrm>
            <a:off x="1889523" y="1947337"/>
            <a:ext cx="23660100" cy="7069669"/>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C25190-A4F2-6842-A0D1-C6ED6B391F3F}"/>
              </a:ext>
            </a:extLst>
          </p:cNvPr>
          <p:cNvSpPr>
            <a:spLocks noGrp="1"/>
          </p:cNvSpPr>
          <p:nvPr>
            <p:ph type="body" idx="1"/>
          </p:nvPr>
        </p:nvSpPr>
        <p:spPr>
          <a:xfrm>
            <a:off x="1889525" y="8966204"/>
            <a:ext cx="11605021" cy="43941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A6F589-2FDF-BB44-8AA8-5F2904E607A9}"/>
              </a:ext>
            </a:extLst>
          </p:cNvPr>
          <p:cNvSpPr>
            <a:spLocks noGrp="1"/>
          </p:cNvSpPr>
          <p:nvPr>
            <p:ph sz="half" idx="2"/>
          </p:nvPr>
        </p:nvSpPr>
        <p:spPr>
          <a:xfrm>
            <a:off x="1889525" y="13360400"/>
            <a:ext cx="11605021" cy="19651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65D14C-30E8-5A40-B534-9E6B7F848709}"/>
              </a:ext>
            </a:extLst>
          </p:cNvPr>
          <p:cNvSpPr>
            <a:spLocks noGrp="1"/>
          </p:cNvSpPr>
          <p:nvPr>
            <p:ph type="body" sz="quarter" idx="3"/>
          </p:nvPr>
        </p:nvSpPr>
        <p:spPr>
          <a:xfrm>
            <a:off x="13887451" y="8966204"/>
            <a:ext cx="11662173" cy="43941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B3AC88-7290-194C-89A8-FF3CFF842E36}"/>
              </a:ext>
            </a:extLst>
          </p:cNvPr>
          <p:cNvSpPr>
            <a:spLocks noGrp="1"/>
          </p:cNvSpPr>
          <p:nvPr>
            <p:ph sz="quarter" idx="4"/>
          </p:nvPr>
        </p:nvSpPr>
        <p:spPr>
          <a:xfrm>
            <a:off x="13887451" y="13360400"/>
            <a:ext cx="11662173" cy="19651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5607CD-1F5A-CF46-BD16-5631D8490483}"/>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8" name="Footer Placeholder 7">
            <a:extLst>
              <a:ext uri="{FF2B5EF4-FFF2-40B4-BE49-F238E27FC236}">
                <a16:creationId xmlns:a16="http://schemas.microsoft.com/office/drawing/2014/main" id="{CE06EA8D-BD28-CD47-B6E5-8C6A8B2D7B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07544C-051A-6444-BD93-05AD947614B7}"/>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4264609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1E698-4635-FA4B-AD0D-85FD069DBE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36A9BE-CA9E-2F4B-8DC2-AA634CAE7B27}"/>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4" name="Footer Placeholder 3">
            <a:extLst>
              <a:ext uri="{FF2B5EF4-FFF2-40B4-BE49-F238E27FC236}">
                <a16:creationId xmlns:a16="http://schemas.microsoft.com/office/drawing/2014/main" id="{86EEF4F3-C29A-5E4F-9D47-3CD4DCD36D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D59CB9-ED48-C646-8A30-EE663AC9C57C}"/>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2100685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5B499C-EC86-3D4D-AC63-B282332A416E}"/>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3" name="Footer Placeholder 2">
            <a:extLst>
              <a:ext uri="{FF2B5EF4-FFF2-40B4-BE49-F238E27FC236}">
                <a16:creationId xmlns:a16="http://schemas.microsoft.com/office/drawing/2014/main" id="{4167990A-6BE5-674E-983A-10A2834BFC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861462-E212-484E-ADF2-C1AE9967AC36}"/>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4026508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526-F3CF-024F-B86B-1C24BAB32967}"/>
              </a:ext>
            </a:extLst>
          </p:cNvPr>
          <p:cNvSpPr>
            <a:spLocks noGrp="1"/>
          </p:cNvSpPr>
          <p:nvPr>
            <p:ph type="title"/>
          </p:nvPr>
        </p:nvSpPr>
        <p:spPr>
          <a:xfrm>
            <a:off x="1889524" y="2438400"/>
            <a:ext cx="8847534" cy="85344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DD2E1C-5142-CD48-BA4B-EF68A04CFB9F}"/>
              </a:ext>
            </a:extLst>
          </p:cNvPr>
          <p:cNvSpPr>
            <a:spLocks noGrp="1"/>
          </p:cNvSpPr>
          <p:nvPr>
            <p:ph idx="1"/>
          </p:nvPr>
        </p:nvSpPr>
        <p:spPr>
          <a:xfrm>
            <a:off x="11662173" y="5266270"/>
            <a:ext cx="13887450" cy="259926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12DEB8-1383-CE4B-8DAF-19E2158D3B14}"/>
              </a:ext>
            </a:extLst>
          </p:cNvPr>
          <p:cNvSpPr>
            <a:spLocks noGrp="1"/>
          </p:cNvSpPr>
          <p:nvPr>
            <p:ph type="body" sz="half" idx="2"/>
          </p:nvPr>
        </p:nvSpPr>
        <p:spPr>
          <a:xfrm>
            <a:off x="1889524" y="10972801"/>
            <a:ext cx="8847534" cy="2032846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84EDDA-5751-7E4A-AE2C-5E3902B6424C}"/>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6" name="Footer Placeholder 5">
            <a:extLst>
              <a:ext uri="{FF2B5EF4-FFF2-40B4-BE49-F238E27FC236}">
                <a16:creationId xmlns:a16="http://schemas.microsoft.com/office/drawing/2014/main" id="{63A08939-5C68-8742-B5F2-B83507F4BB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80A70E-C54A-974F-8580-FE30F0690EAC}"/>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22949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C5D57-983A-6D45-A8FD-06AE637F82D3}"/>
              </a:ext>
            </a:extLst>
          </p:cNvPr>
          <p:cNvSpPr>
            <a:spLocks noGrp="1"/>
          </p:cNvSpPr>
          <p:nvPr>
            <p:ph type="title"/>
          </p:nvPr>
        </p:nvSpPr>
        <p:spPr>
          <a:xfrm>
            <a:off x="1889524" y="2438400"/>
            <a:ext cx="8847534" cy="85344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D3C6AB-067D-8B4C-B0F1-D319617192E2}"/>
              </a:ext>
            </a:extLst>
          </p:cNvPr>
          <p:cNvSpPr>
            <a:spLocks noGrp="1"/>
          </p:cNvSpPr>
          <p:nvPr>
            <p:ph type="pic" idx="1"/>
          </p:nvPr>
        </p:nvSpPr>
        <p:spPr>
          <a:xfrm>
            <a:off x="11662173" y="5266270"/>
            <a:ext cx="13887450" cy="259926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F26516-15E2-794F-9ED1-AAFAD7E4F3B3}"/>
              </a:ext>
            </a:extLst>
          </p:cNvPr>
          <p:cNvSpPr>
            <a:spLocks noGrp="1"/>
          </p:cNvSpPr>
          <p:nvPr>
            <p:ph type="body" sz="half" idx="2"/>
          </p:nvPr>
        </p:nvSpPr>
        <p:spPr>
          <a:xfrm>
            <a:off x="1889524" y="10972801"/>
            <a:ext cx="8847534" cy="2032846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FB7E81-30EB-DE40-954B-AC4A5D42EA03}"/>
              </a:ext>
            </a:extLst>
          </p:cNvPr>
          <p:cNvSpPr>
            <a:spLocks noGrp="1"/>
          </p:cNvSpPr>
          <p:nvPr>
            <p:ph type="dt" sz="half" idx="10"/>
          </p:nvPr>
        </p:nvSpPr>
        <p:spPr/>
        <p:txBody>
          <a:bodyPr/>
          <a:lstStyle/>
          <a:p>
            <a:fld id="{173D9979-AC4C-7F49-9604-3B103A81CA39}" type="datetimeFigureOut">
              <a:rPr lang="en-US" smtClean="0"/>
              <a:t>4/21/2020</a:t>
            </a:fld>
            <a:endParaRPr lang="en-US"/>
          </a:p>
        </p:txBody>
      </p:sp>
      <p:sp>
        <p:nvSpPr>
          <p:cNvPr id="6" name="Footer Placeholder 5">
            <a:extLst>
              <a:ext uri="{FF2B5EF4-FFF2-40B4-BE49-F238E27FC236}">
                <a16:creationId xmlns:a16="http://schemas.microsoft.com/office/drawing/2014/main" id="{E8E51504-8C78-9E43-8A55-A0D74B0122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4BA35A-7FA9-964B-BA8E-75B4BBC8083A}"/>
              </a:ext>
            </a:extLst>
          </p:cNvPr>
          <p:cNvSpPr>
            <a:spLocks noGrp="1"/>
          </p:cNvSpPr>
          <p:nvPr>
            <p:ph type="sldNum" sz="quarter" idx="12"/>
          </p:nvPr>
        </p:nvSpPr>
        <p:spPr/>
        <p:txBody>
          <a:bodyPr/>
          <a:lstStyle/>
          <a:p>
            <a:fld id="{9CF6A762-8A29-1747-830F-C69D8C5B6B1B}" type="slidenum">
              <a:rPr lang="en-US" smtClean="0"/>
              <a:t>‹#›</a:t>
            </a:fld>
            <a:endParaRPr lang="en-US"/>
          </a:p>
        </p:txBody>
      </p:sp>
    </p:spTree>
    <p:extLst>
      <p:ext uri="{BB962C8B-B14F-4D97-AF65-F5344CB8AC3E}">
        <p14:creationId xmlns:p14="http://schemas.microsoft.com/office/powerpoint/2010/main" val="1880228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3575BF-AC44-2C48-980A-C7653F12F854}"/>
              </a:ext>
            </a:extLst>
          </p:cNvPr>
          <p:cNvSpPr>
            <a:spLocks noGrp="1"/>
          </p:cNvSpPr>
          <p:nvPr>
            <p:ph type="title"/>
          </p:nvPr>
        </p:nvSpPr>
        <p:spPr>
          <a:xfrm>
            <a:off x="1885950" y="1947337"/>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682-99C4-9F41-8355-95E7C60AB7BE}"/>
              </a:ext>
            </a:extLst>
          </p:cNvPr>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1CA84B-D9A4-EE4A-AD38-D137C4AAF97E}"/>
              </a:ext>
            </a:extLst>
          </p:cNvPr>
          <p:cNvSpPr>
            <a:spLocks noGrp="1"/>
          </p:cNvSpPr>
          <p:nvPr>
            <p:ph type="dt" sz="half" idx="2"/>
          </p:nvPr>
        </p:nvSpPr>
        <p:spPr>
          <a:xfrm>
            <a:off x="1885950" y="33900537"/>
            <a:ext cx="6172200" cy="1947333"/>
          </a:xfrm>
          <a:prstGeom prst="rect">
            <a:avLst/>
          </a:prstGeom>
        </p:spPr>
        <p:txBody>
          <a:bodyPr vert="horz" lIns="91440" tIns="45720" rIns="91440" bIns="45720" rtlCol="0" anchor="ctr"/>
          <a:lstStyle>
            <a:lvl1pPr algn="l">
              <a:defRPr sz="1200">
                <a:solidFill>
                  <a:schemeClr val="tx1">
                    <a:tint val="75000"/>
                  </a:schemeClr>
                </a:solidFill>
              </a:defRPr>
            </a:lvl1pPr>
          </a:lstStyle>
          <a:p>
            <a:fld id="{173D9979-AC4C-7F49-9604-3B103A81CA39}" type="datetimeFigureOut">
              <a:rPr lang="en-US" smtClean="0"/>
              <a:t>4/21/2020</a:t>
            </a:fld>
            <a:endParaRPr lang="en-US"/>
          </a:p>
        </p:txBody>
      </p:sp>
      <p:sp>
        <p:nvSpPr>
          <p:cNvPr id="5" name="Footer Placeholder 4">
            <a:extLst>
              <a:ext uri="{FF2B5EF4-FFF2-40B4-BE49-F238E27FC236}">
                <a16:creationId xmlns:a16="http://schemas.microsoft.com/office/drawing/2014/main" id="{4091DDF8-3092-7148-BC96-503B6D8D8A17}"/>
              </a:ext>
            </a:extLst>
          </p:cNvPr>
          <p:cNvSpPr>
            <a:spLocks noGrp="1"/>
          </p:cNvSpPr>
          <p:nvPr>
            <p:ph type="ftr" sz="quarter" idx="3"/>
          </p:nvPr>
        </p:nvSpPr>
        <p:spPr>
          <a:xfrm>
            <a:off x="9086850" y="33900537"/>
            <a:ext cx="9258300" cy="19473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9C22368-699E-5441-8EFE-9C869B63852F}"/>
              </a:ext>
            </a:extLst>
          </p:cNvPr>
          <p:cNvSpPr>
            <a:spLocks noGrp="1"/>
          </p:cNvSpPr>
          <p:nvPr>
            <p:ph type="sldNum" sz="quarter" idx="4"/>
          </p:nvPr>
        </p:nvSpPr>
        <p:spPr>
          <a:xfrm>
            <a:off x="19373850" y="33900537"/>
            <a:ext cx="6172200" cy="1947333"/>
          </a:xfrm>
          <a:prstGeom prst="rect">
            <a:avLst/>
          </a:prstGeom>
        </p:spPr>
        <p:txBody>
          <a:bodyPr vert="horz" lIns="91440" tIns="45720" rIns="91440" bIns="45720" rtlCol="0" anchor="ctr"/>
          <a:lstStyle>
            <a:lvl1pPr algn="r">
              <a:defRPr sz="1200">
                <a:solidFill>
                  <a:schemeClr val="tx1">
                    <a:tint val="75000"/>
                  </a:schemeClr>
                </a:solidFill>
              </a:defRPr>
            </a:lvl1pPr>
          </a:lstStyle>
          <a:p>
            <a:fld id="{9CF6A762-8A29-1747-830F-C69D8C5B6B1B}" type="slidenum">
              <a:rPr lang="en-US" smtClean="0"/>
              <a:t>‹#›</a:t>
            </a:fld>
            <a:endParaRPr lang="en-US"/>
          </a:p>
        </p:txBody>
      </p:sp>
    </p:spTree>
    <p:extLst>
      <p:ext uri="{BB962C8B-B14F-4D97-AF65-F5344CB8AC3E}">
        <p14:creationId xmlns:p14="http://schemas.microsoft.com/office/powerpoint/2010/main" val="1564373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6A99372-E47A-AC4D-B602-24F8245787E3}"/>
              </a:ext>
            </a:extLst>
          </p:cNvPr>
          <p:cNvSpPr/>
          <p:nvPr/>
        </p:nvSpPr>
        <p:spPr>
          <a:xfrm>
            <a:off x="14559436" y="7314003"/>
            <a:ext cx="12360189" cy="7621198"/>
          </a:xfrm>
          <a:prstGeom prst="rect">
            <a:avLst/>
          </a:prstGeom>
          <a:solidFill>
            <a:schemeClr val="accent2">
              <a:lumMod val="40000"/>
              <a:lumOff val="60000"/>
            </a:schemeClr>
          </a:solidFill>
          <a:ln w="76200">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For overfishing I propose that periodically we slightly expand fish sanctuaries and modify regulations to allow populations more time and more areas to grow. For pollution, the areas of pollution should be sectioned and ranked, then starting with the highest priority areas start pollution cleanup with both man and machine. Once the pollution is collected, I propose that the use of plastic eating bacteria and caterpillars be implemented to further break pollution down. In regard to habitat destruction I think the best approach is to treat the areas like a garden, plant new seeds, give them the nutrients and support so that they can flourish. Ocean warming and acidification are two issues from the same problems, pollution and climate change. In order to help combat these issues I think that implementing filters on and around high priority dump sites and starting campaigns specifically small global ads on social media to help raise more awareness about the issues at hand and how serious they are.</a:t>
            </a:r>
          </a:p>
        </p:txBody>
      </p:sp>
      <p:sp>
        <p:nvSpPr>
          <p:cNvPr id="68" name="Rectangle 67">
            <a:extLst>
              <a:ext uri="{FF2B5EF4-FFF2-40B4-BE49-F238E27FC236}">
                <a16:creationId xmlns:a16="http://schemas.microsoft.com/office/drawing/2014/main" id="{51A6C3E2-4EAF-7444-97FA-D2F086AB22BB}"/>
              </a:ext>
            </a:extLst>
          </p:cNvPr>
          <p:cNvSpPr/>
          <p:nvPr/>
        </p:nvSpPr>
        <p:spPr>
          <a:xfrm>
            <a:off x="0" y="17833"/>
            <a:ext cx="27432000" cy="5150974"/>
          </a:xfrm>
          <a:prstGeom prst="rect">
            <a:avLst/>
          </a:prstGeom>
          <a:solidFill>
            <a:srgbClr val="F49B6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7" name="Rectangle 6">
            <a:extLst>
              <a:ext uri="{FF2B5EF4-FFF2-40B4-BE49-F238E27FC236}">
                <a16:creationId xmlns:a16="http://schemas.microsoft.com/office/drawing/2014/main" id="{92707CBE-E880-7E4C-AE53-017CCB0BDE33}"/>
              </a:ext>
            </a:extLst>
          </p:cNvPr>
          <p:cNvSpPr/>
          <p:nvPr/>
        </p:nvSpPr>
        <p:spPr>
          <a:xfrm>
            <a:off x="-109774" y="1"/>
            <a:ext cx="27432000" cy="5150974"/>
          </a:xfrm>
          <a:prstGeom prst="rect">
            <a:avLst/>
          </a:prstGeom>
          <a:solidFill>
            <a:srgbClr val="F49B6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4" name="TextBox 3">
            <a:extLst>
              <a:ext uri="{FF2B5EF4-FFF2-40B4-BE49-F238E27FC236}">
                <a16:creationId xmlns:a16="http://schemas.microsoft.com/office/drawing/2014/main" id="{4681FFA8-D632-4647-8A5E-B999DFDC4E8F}"/>
              </a:ext>
            </a:extLst>
          </p:cNvPr>
          <p:cNvSpPr txBox="1"/>
          <p:nvPr/>
        </p:nvSpPr>
        <p:spPr>
          <a:xfrm>
            <a:off x="4026572" y="913494"/>
            <a:ext cx="22545452" cy="4247317"/>
          </a:xfrm>
          <a:prstGeom prst="rect">
            <a:avLst/>
          </a:prstGeom>
          <a:noFill/>
        </p:spPr>
        <p:txBody>
          <a:bodyPr wrap="square" rtlCol="0">
            <a:spAutoFit/>
          </a:bodyPr>
          <a:lstStyle/>
          <a:p>
            <a:pPr algn="ctr"/>
            <a:r>
              <a:rPr lang="en-US" sz="6000" b="1" dirty="0">
                <a:latin typeface="Times New Roman" panose="02020603050405020304" pitchFamily="18" charset="0"/>
                <a:cs typeface="Times New Roman" panose="02020603050405020304" pitchFamily="18" charset="0"/>
              </a:rPr>
              <a:t>The assessment and analyzation of threats to marine life and habitats and project proposals to combat these threats.</a:t>
            </a:r>
          </a:p>
          <a:p>
            <a:pPr algn="ctr"/>
            <a:r>
              <a:rPr lang="en-US" sz="5400" b="1" dirty="0">
                <a:latin typeface="Times New Roman" panose="02020603050405020304" pitchFamily="18" charset="0"/>
                <a:cs typeface="Times New Roman" panose="02020603050405020304" pitchFamily="18" charset="0"/>
              </a:rPr>
              <a:t>By Reece Theakston</a:t>
            </a:r>
          </a:p>
          <a:p>
            <a:pPr algn="ctr"/>
            <a:r>
              <a:rPr lang="en-US" sz="4800" b="1" dirty="0">
                <a:latin typeface="Times New Roman" panose="02020603050405020304" pitchFamily="18" charset="0"/>
                <a:cs typeface="Times New Roman" panose="02020603050405020304" pitchFamily="18" charset="0"/>
              </a:rPr>
              <a:t>Longwood University Biology 488: Senior Capstone</a:t>
            </a:r>
          </a:p>
          <a:p>
            <a:pPr algn="ctr"/>
            <a:r>
              <a:rPr lang="en-US" sz="4800" b="1" dirty="0">
                <a:latin typeface="Times New Roman" panose="02020603050405020304" pitchFamily="18" charset="0"/>
                <a:cs typeface="Times New Roman" panose="02020603050405020304" pitchFamily="18" charset="0"/>
              </a:rPr>
              <a:t>Department of Biological and Environmental Sciences</a:t>
            </a:r>
          </a:p>
        </p:txBody>
      </p:sp>
      <p:sp>
        <p:nvSpPr>
          <p:cNvPr id="8" name="Rectangle 7">
            <a:extLst>
              <a:ext uri="{FF2B5EF4-FFF2-40B4-BE49-F238E27FC236}">
                <a16:creationId xmlns:a16="http://schemas.microsoft.com/office/drawing/2014/main" id="{32CE754F-9BDE-C143-865E-066CB06EC83F}"/>
              </a:ext>
            </a:extLst>
          </p:cNvPr>
          <p:cNvSpPr/>
          <p:nvPr/>
        </p:nvSpPr>
        <p:spPr>
          <a:xfrm>
            <a:off x="14466369" y="5844195"/>
            <a:ext cx="12406722" cy="1429716"/>
          </a:xfrm>
          <a:prstGeom prst="rect">
            <a:avLst/>
          </a:prstGeom>
          <a:solidFill>
            <a:srgbClr val="F49B60"/>
          </a:solidFill>
          <a:ln>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latin typeface="Times New Roman" panose="02020603050405020304" pitchFamily="18" charset="0"/>
                <a:cs typeface="Times New Roman" panose="02020603050405020304" pitchFamily="18" charset="0"/>
              </a:rPr>
              <a:t>Introduction</a:t>
            </a:r>
          </a:p>
        </p:txBody>
      </p:sp>
      <p:sp>
        <p:nvSpPr>
          <p:cNvPr id="20" name="Rectangle 19">
            <a:extLst>
              <a:ext uri="{FF2B5EF4-FFF2-40B4-BE49-F238E27FC236}">
                <a16:creationId xmlns:a16="http://schemas.microsoft.com/office/drawing/2014/main" id="{6C30CF3A-D84C-D94A-91D8-EDD32AD38BDB}"/>
              </a:ext>
            </a:extLst>
          </p:cNvPr>
          <p:cNvSpPr/>
          <p:nvPr/>
        </p:nvSpPr>
        <p:spPr>
          <a:xfrm>
            <a:off x="0" y="5775870"/>
            <a:ext cx="12453257" cy="1429716"/>
          </a:xfrm>
          <a:prstGeom prst="rect">
            <a:avLst/>
          </a:prstGeom>
          <a:solidFill>
            <a:srgbClr val="F49B60"/>
          </a:solidFill>
          <a:ln>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latin typeface="Times New Roman" panose="02020603050405020304" pitchFamily="18" charset="0"/>
                <a:cs typeface="Times New Roman" panose="02020603050405020304" pitchFamily="18" charset="0"/>
              </a:rPr>
              <a:t>Proposed Methods</a:t>
            </a:r>
          </a:p>
        </p:txBody>
      </p:sp>
      <p:sp>
        <p:nvSpPr>
          <p:cNvPr id="21" name="Rectangle 20">
            <a:extLst>
              <a:ext uri="{FF2B5EF4-FFF2-40B4-BE49-F238E27FC236}">
                <a16:creationId xmlns:a16="http://schemas.microsoft.com/office/drawing/2014/main" id="{D89C8681-EB50-CD4A-8806-AA977BD487ED}"/>
              </a:ext>
            </a:extLst>
          </p:cNvPr>
          <p:cNvSpPr/>
          <p:nvPr/>
        </p:nvSpPr>
        <p:spPr>
          <a:xfrm>
            <a:off x="14173461" y="30157204"/>
            <a:ext cx="12398563" cy="5550555"/>
          </a:xfrm>
          <a:prstGeom prst="rect">
            <a:avLst/>
          </a:prstGeom>
          <a:solidFill>
            <a:schemeClr val="accent2">
              <a:lumMod val="40000"/>
              <a:lumOff val="60000"/>
            </a:schemeClr>
          </a:solidFill>
          <a:ln w="76200">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1F24E77-2C42-5E4B-8B16-2E7D64EA5007}"/>
              </a:ext>
            </a:extLst>
          </p:cNvPr>
          <p:cNvSpPr/>
          <p:nvPr/>
        </p:nvSpPr>
        <p:spPr>
          <a:xfrm>
            <a:off x="859968" y="30172020"/>
            <a:ext cx="12398571" cy="5550554"/>
          </a:xfrm>
          <a:prstGeom prst="rect">
            <a:avLst/>
          </a:prstGeom>
          <a:solidFill>
            <a:schemeClr val="accent2">
              <a:lumMod val="40000"/>
              <a:lumOff val="60000"/>
            </a:schemeClr>
          </a:solidFill>
          <a:ln w="76200">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a:extLst>
              <a:ext uri="{FF2B5EF4-FFF2-40B4-BE49-F238E27FC236}">
                <a16:creationId xmlns:a16="http://schemas.microsoft.com/office/drawing/2014/main" id="{AFCA7CF9-DCDE-334C-B3D3-C0DDBAB4001D}"/>
              </a:ext>
            </a:extLst>
          </p:cNvPr>
          <p:cNvSpPr/>
          <p:nvPr/>
        </p:nvSpPr>
        <p:spPr>
          <a:xfrm>
            <a:off x="11981" y="7332822"/>
            <a:ext cx="9593697" cy="2557077"/>
          </a:xfrm>
          <a:custGeom>
            <a:avLst/>
            <a:gdLst>
              <a:gd name="connsiteX0" fmla="*/ 0 w 4572009"/>
              <a:gd name="connsiteY0" fmla="*/ 0 h 1692353"/>
              <a:gd name="connsiteX1" fmla="*/ 3725833 w 4572009"/>
              <a:gd name="connsiteY1" fmla="*/ 0 h 1692353"/>
              <a:gd name="connsiteX2" fmla="*/ 4572009 w 4572009"/>
              <a:gd name="connsiteY2" fmla="*/ 846177 h 1692353"/>
              <a:gd name="connsiteX3" fmla="*/ 3725833 w 4572009"/>
              <a:gd name="connsiteY3" fmla="*/ 1692353 h 1692353"/>
              <a:gd name="connsiteX4" fmla="*/ 0 w 4572009"/>
              <a:gd name="connsiteY4" fmla="*/ 1692353 h 1692353"/>
              <a:gd name="connsiteX5" fmla="*/ 0 w 4572009"/>
              <a:gd name="connsiteY5" fmla="*/ 0 h 1692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9" h="1692353">
                <a:moveTo>
                  <a:pt x="4572009" y="1692352"/>
                </a:moveTo>
                <a:lnTo>
                  <a:pt x="846176" y="1692352"/>
                </a:lnTo>
                <a:lnTo>
                  <a:pt x="0" y="846176"/>
                </a:lnTo>
                <a:lnTo>
                  <a:pt x="846176" y="1"/>
                </a:lnTo>
                <a:lnTo>
                  <a:pt x="4572009" y="1"/>
                </a:lnTo>
                <a:lnTo>
                  <a:pt x="4572009" y="1692352"/>
                </a:lnTo>
                <a:close/>
              </a:path>
            </a:pathLst>
          </a:custGeom>
          <a:solidFill>
            <a:schemeClr val="accent2">
              <a:lumMod val="40000"/>
              <a:lumOff val="60000"/>
            </a:schemeClr>
          </a:solidFill>
          <a:ln w="76200">
            <a:solidFill>
              <a:srgbClr val="F49B6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164240" tIns="91441" rIns="170688" bIns="91441" numCol="1" spcCol="1270" anchor="ctr" anchorCtr="0">
            <a:noAutofit/>
          </a:bodyPr>
          <a:lstStyle/>
          <a:p>
            <a:pPr lvl="0" algn="ctr" defTabSz="1066800">
              <a:lnSpc>
                <a:spcPct val="90000"/>
              </a:lnSpc>
              <a:spcBef>
                <a:spcPct val="0"/>
              </a:spcBef>
              <a:spcAft>
                <a:spcPct val="35000"/>
              </a:spcAft>
            </a:pPr>
            <a:r>
              <a:rPr lang="en-US" sz="3200" b="1" dirty="0">
                <a:latin typeface="Times New Roman" panose="02020603050405020304" pitchFamily="18" charset="0"/>
                <a:cs typeface="Times New Roman" panose="02020603050405020304" pitchFamily="18" charset="0"/>
              </a:rPr>
              <a:t>Overfishing: </a:t>
            </a:r>
            <a:r>
              <a:rPr lang="en-US" sz="3200" dirty="0">
                <a:latin typeface="Times New Roman" panose="02020603050405020304" pitchFamily="18" charset="0"/>
                <a:cs typeface="Times New Roman" panose="02020603050405020304" pitchFamily="18" charset="0"/>
              </a:rPr>
              <a:t>I propose that periodically we slightly expand and move fish sanctuaries, plus regulations should be modified to allow populations more time and more areas to grow. </a:t>
            </a:r>
            <a:endParaRPr lang="en-US" sz="3200" kern="1200" dirty="0">
              <a:latin typeface="Times New Roman" panose="02020603050405020304" pitchFamily="18" charset="0"/>
              <a:cs typeface="Times New Roman" panose="02020603050405020304" pitchFamily="18" charset="0"/>
            </a:endParaRPr>
          </a:p>
        </p:txBody>
      </p:sp>
      <p:sp>
        <p:nvSpPr>
          <p:cNvPr id="33" name="Freeform 32">
            <a:extLst>
              <a:ext uri="{FF2B5EF4-FFF2-40B4-BE49-F238E27FC236}">
                <a16:creationId xmlns:a16="http://schemas.microsoft.com/office/drawing/2014/main" id="{4A3D2555-EC35-284A-AE9B-D75BEBF93CD0}"/>
              </a:ext>
            </a:extLst>
          </p:cNvPr>
          <p:cNvSpPr/>
          <p:nvPr/>
        </p:nvSpPr>
        <p:spPr>
          <a:xfrm>
            <a:off x="0" y="10379715"/>
            <a:ext cx="9593697" cy="2513385"/>
          </a:xfrm>
          <a:custGeom>
            <a:avLst/>
            <a:gdLst>
              <a:gd name="connsiteX0" fmla="*/ 0 w 4572009"/>
              <a:gd name="connsiteY0" fmla="*/ 0 h 1692353"/>
              <a:gd name="connsiteX1" fmla="*/ 3725833 w 4572009"/>
              <a:gd name="connsiteY1" fmla="*/ 0 h 1692353"/>
              <a:gd name="connsiteX2" fmla="*/ 4572009 w 4572009"/>
              <a:gd name="connsiteY2" fmla="*/ 846177 h 1692353"/>
              <a:gd name="connsiteX3" fmla="*/ 3725833 w 4572009"/>
              <a:gd name="connsiteY3" fmla="*/ 1692353 h 1692353"/>
              <a:gd name="connsiteX4" fmla="*/ 0 w 4572009"/>
              <a:gd name="connsiteY4" fmla="*/ 1692353 h 1692353"/>
              <a:gd name="connsiteX5" fmla="*/ 0 w 4572009"/>
              <a:gd name="connsiteY5" fmla="*/ 0 h 1692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9" h="1692353">
                <a:moveTo>
                  <a:pt x="4572009" y="1692352"/>
                </a:moveTo>
                <a:lnTo>
                  <a:pt x="846176" y="1692352"/>
                </a:lnTo>
                <a:lnTo>
                  <a:pt x="0" y="846176"/>
                </a:lnTo>
                <a:lnTo>
                  <a:pt x="846176" y="1"/>
                </a:lnTo>
                <a:lnTo>
                  <a:pt x="4572009" y="1"/>
                </a:lnTo>
                <a:lnTo>
                  <a:pt x="4572009" y="1692352"/>
                </a:lnTo>
                <a:close/>
              </a:path>
            </a:pathLst>
          </a:custGeom>
          <a:solidFill>
            <a:schemeClr val="accent2">
              <a:lumMod val="40000"/>
              <a:lumOff val="60000"/>
            </a:schemeClr>
          </a:solidFill>
          <a:ln w="76200">
            <a:solidFill>
              <a:srgbClr val="F49B6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164240" tIns="91441" rIns="170688" bIns="91441" numCol="1" spcCol="1270" anchor="ctr" anchorCtr="0">
            <a:noAutofit/>
          </a:bodyPr>
          <a:lstStyle/>
          <a:p>
            <a:pPr algn="ctr" defTabSz="1066800">
              <a:lnSpc>
                <a:spcPct val="90000"/>
              </a:lnSpc>
              <a:spcBef>
                <a:spcPct val="0"/>
              </a:spcBef>
              <a:spcAft>
                <a:spcPct val="35000"/>
              </a:spcAft>
            </a:pPr>
            <a:r>
              <a:rPr lang="en-US" sz="3200" b="1" dirty="0">
                <a:latin typeface="Times New Roman" panose="02020603050405020304" pitchFamily="18" charset="0"/>
                <a:cs typeface="Times New Roman" panose="02020603050405020304" pitchFamily="18" charset="0"/>
              </a:rPr>
              <a:t>Pollution: </a:t>
            </a:r>
            <a:r>
              <a:rPr lang="en-US" sz="3200" dirty="0">
                <a:latin typeface="Times New Roman" panose="02020603050405020304" pitchFamily="18" charset="0"/>
                <a:cs typeface="Times New Roman" panose="02020603050405020304" pitchFamily="18" charset="0"/>
              </a:rPr>
              <a:t>the areas of pollution should be sectioned and ranked, then starting with the highest priority areas start pollution cleanup with both man and machine.</a:t>
            </a:r>
          </a:p>
        </p:txBody>
      </p:sp>
      <p:sp>
        <p:nvSpPr>
          <p:cNvPr id="31" name="Freeform 30">
            <a:extLst>
              <a:ext uri="{FF2B5EF4-FFF2-40B4-BE49-F238E27FC236}">
                <a16:creationId xmlns:a16="http://schemas.microsoft.com/office/drawing/2014/main" id="{6FECF935-AF1F-4D47-946F-77CC0637E35A}"/>
              </a:ext>
            </a:extLst>
          </p:cNvPr>
          <p:cNvSpPr/>
          <p:nvPr/>
        </p:nvSpPr>
        <p:spPr>
          <a:xfrm>
            <a:off x="74038" y="13362464"/>
            <a:ext cx="9593697" cy="2557077"/>
          </a:xfrm>
          <a:custGeom>
            <a:avLst/>
            <a:gdLst>
              <a:gd name="connsiteX0" fmla="*/ 0 w 4572009"/>
              <a:gd name="connsiteY0" fmla="*/ 0 h 1692353"/>
              <a:gd name="connsiteX1" fmla="*/ 3725833 w 4572009"/>
              <a:gd name="connsiteY1" fmla="*/ 0 h 1692353"/>
              <a:gd name="connsiteX2" fmla="*/ 4572009 w 4572009"/>
              <a:gd name="connsiteY2" fmla="*/ 846177 h 1692353"/>
              <a:gd name="connsiteX3" fmla="*/ 3725833 w 4572009"/>
              <a:gd name="connsiteY3" fmla="*/ 1692353 h 1692353"/>
              <a:gd name="connsiteX4" fmla="*/ 0 w 4572009"/>
              <a:gd name="connsiteY4" fmla="*/ 1692353 h 1692353"/>
              <a:gd name="connsiteX5" fmla="*/ 0 w 4572009"/>
              <a:gd name="connsiteY5" fmla="*/ 0 h 1692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9" h="1692353">
                <a:moveTo>
                  <a:pt x="4572009" y="1692352"/>
                </a:moveTo>
                <a:lnTo>
                  <a:pt x="846176" y="1692352"/>
                </a:lnTo>
                <a:lnTo>
                  <a:pt x="0" y="846176"/>
                </a:lnTo>
                <a:lnTo>
                  <a:pt x="846176" y="1"/>
                </a:lnTo>
                <a:lnTo>
                  <a:pt x="4572009" y="1"/>
                </a:lnTo>
                <a:lnTo>
                  <a:pt x="4572009" y="1692352"/>
                </a:lnTo>
                <a:close/>
              </a:path>
            </a:pathLst>
          </a:custGeom>
          <a:solidFill>
            <a:schemeClr val="accent2">
              <a:lumMod val="40000"/>
              <a:lumOff val="60000"/>
            </a:schemeClr>
          </a:solidFill>
          <a:ln w="76200">
            <a:solidFill>
              <a:srgbClr val="F49B6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164240" tIns="91441" rIns="170688" bIns="91441" numCol="1" spcCol="1270" anchor="ctr" anchorCtr="0">
            <a:noAutofit/>
          </a:bodyPr>
          <a:lstStyle/>
          <a:p>
            <a:pPr algn="ctr" defTabSz="1066800">
              <a:lnSpc>
                <a:spcPct val="90000"/>
              </a:lnSpc>
              <a:spcBef>
                <a:spcPct val="0"/>
              </a:spcBef>
              <a:spcAft>
                <a:spcPct val="35000"/>
              </a:spcAft>
            </a:pPr>
            <a:r>
              <a:rPr lang="en-US" sz="3200" b="1" dirty="0">
                <a:latin typeface="Times New Roman" panose="02020603050405020304" pitchFamily="18" charset="0"/>
                <a:cs typeface="Times New Roman" panose="02020603050405020304" pitchFamily="18" charset="0"/>
              </a:rPr>
              <a:t>Habitat destruction: </a:t>
            </a:r>
            <a:r>
              <a:rPr lang="en-US" sz="3200" dirty="0">
                <a:latin typeface="Times New Roman" panose="02020603050405020304" pitchFamily="18" charset="0"/>
                <a:cs typeface="Times New Roman" panose="02020603050405020304" pitchFamily="18" charset="0"/>
              </a:rPr>
              <a:t>I think that the use of oyster farms/ habitats be implemented to also help with ocean acidification and to give plants places to root. </a:t>
            </a:r>
          </a:p>
        </p:txBody>
      </p:sp>
      <p:pic>
        <p:nvPicPr>
          <p:cNvPr id="2" name="Picture 1">
            <a:extLst>
              <a:ext uri="{FF2B5EF4-FFF2-40B4-BE49-F238E27FC236}">
                <a16:creationId xmlns:a16="http://schemas.microsoft.com/office/drawing/2014/main" id="{583F03FE-352B-B74B-892D-7F9DFF86F1C8}"/>
              </a:ext>
            </a:extLst>
          </p:cNvPr>
          <p:cNvPicPr>
            <a:picLocks noChangeAspect="1"/>
          </p:cNvPicPr>
          <p:nvPr/>
        </p:nvPicPr>
        <p:blipFill>
          <a:blip r:embed="rId3"/>
          <a:stretch>
            <a:fillRect/>
          </a:stretch>
        </p:blipFill>
        <p:spPr>
          <a:xfrm>
            <a:off x="639914" y="850823"/>
            <a:ext cx="3386658" cy="3386658"/>
          </a:xfrm>
          <a:prstGeom prst="rect">
            <a:avLst/>
          </a:prstGeom>
        </p:spPr>
      </p:pic>
      <p:sp>
        <p:nvSpPr>
          <p:cNvPr id="128" name="Rectangle 127">
            <a:extLst>
              <a:ext uri="{FF2B5EF4-FFF2-40B4-BE49-F238E27FC236}">
                <a16:creationId xmlns:a16="http://schemas.microsoft.com/office/drawing/2014/main" id="{ACD12F7C-2E5E-4042-9C9F-B9CF80CEBD64}"/>
              </a:ext>
            </a:extLst>
          </p:cNvPr>
          <p:cNvSpPr/>
          <p:nvPr/>
        </p:nvSpPr>
        <p:spPr>
          <a:xfrm>
            <a:off x="14605969" y="17238479"/>
            <a:ext cx="12360189" cy="3816429"/>
          </a:xfrm>
          <a:prstGeom prst="rect">
            <a:avLst/>
          </a:prstGeom>
          <a:solidFill>
            <a:schemeClr val="accent2">
              <a:lumMod val="40000"/>
              <a:lumOff val="60000"/>
            </a:schemeClr>
          </a:solidFill>
          <a:ln w="76200">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The purpose of this research is to identify, analyze, and assess the main threats to marine life and marine ecosystems. Currently there are five main issues affecting marine life.</a:t>
            </a:r>
          </a:p>
          <a:p>
            <a:pPr algn="ctr"/>
            <a:r>
              <a:rPr lang="en-US" sz="3200" dirty="0">
                <a:solidFill>
                  <a:schemeClr val="tx1"/>
                </a:solidFill>
              </a:rPr>
              <a:t>overfishing, pollution, habitat destruction, ocean warming and</a:t>
            </a:r>
            <a:r>
              <a:rPr lang="en-US" dirty="0">
                <a:solidFill>
                  <a:schemeClr val="tx1"/>
                </a:solidFill>
              </a:rPr>
              <a:t> </a:t>
            </a:r>
            <a:r>
              <a:rPr lang="en-US" sz="3200" dirty="0">
                <a:solidFill>
                  <a:schemeClr val="tx1"/>
                </a:solidFill>
              </a:rPr>
              <a:t>acidification. If these issues aren’t resolved, they could spell disaster for the majority of the world.</a:t>
            </a:r>
          </a:p>
        </p:txBody>
      </p:sp>
      <p:sp>
        <p:nvSpPr>
          <p:cNvPr id="15" name="Rectangle 14">
            <a:extLst>
              <a:ext uri="{FF2B5EF4-FFF2-40B4-BE49-F238E27FC236}">
                <a16:creationId xmlns:a16="http://schemas.microsoft.com/office/drawing/2014/main" id="{8D326FC9-29DE-C54F-9754-35FA57763348}"/>
              </a:ext>
            </a:extLst>
          </p:cNvPr>
          <p:cNvSpPr/>
          <p:nvPr/>
        </p:nvSpPr>
        <p:spPr>
          <a:xfrm>
            <a:off x="14559436" y="15808763"/>
            <a:ext cx="12453256" cy="1429716"/>
          </a:xfrm>
          <a:prstGeom prst="rect">
            <a:avLst/>
          </a:prstGeom>
          <a:solidFill>
            <a:srgbClr val="F49B60"/>
          </a:solidFill>
          <a:ln>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latin typeface="Times New Roman" panose="02020603050405020304" pitchFamily="18" charset="0"/>
                <a:cs typeface="Times New Roman" panose="02020603050405020304" pitchFamily="18" charset="0"/>
              </a:rPr>
              <a:t>Specific Aim</a:t>
            </a:r>
          </a:p>
        </p:txBody>
      </p:sp>
      <p:sp>
        <p:nvSpPr>
          <p:cNvPr id="43" name="TextBox 42">
            <a:extLst>
              <a:ext uri="{FF2B5EF4-FFF2-40B4-BE49-F238E27FC236}">
                <a16:creationId xmlns:a16="http://schemas.microsoft.com/office/drawing/2014/main" id="{2D64E98C-518F-A644-A731-722DF048DB90}"/>
              </a:ext>
            </a:extLst>
          </p:cNvPr>
          <p:cNvSpPr txBox="1"/>
          <p:nvPr/>
        </p:nvSpPr>
        <p:spPr>
          <a:xfrm>
            <a:off x="14276381" y="31750547"/>
            <a:ext cx="12322864" cy="4154984"/>
          </a:xfrm>
          <a:prstGeom prst="rect">
            <a:avLst/>
          </a:prstGeom>
          <a:noFill/>
        </p:spPr>
        <p:txBody>
          <a:bodyPr wrap="square" rtlCol="0">
            <a:spAutoFit/>
          </a:bodyPr>
          <a:lstStyle/>
          <a:p>
            <a:pPr marL="457200" indent="-457200">
              <a:buAutoNum type="arabicPeriod"/>
            </a:pPr>
            <a:r>
              <a:rPr lang="en-US" sz="2200" dirty="0" err="1">
                <a:latin typeface="Times New Roman" panose="02020603050405020304" pitchFamily="18" charset="0"/>
                <a:cs typeface="Times New Roman" panose="02020603050405020304" pitchFamily="18" charset="0"/>
              </a:rPr>
              <a:t>Agardy</a:t>
            </a:r>
            <a:r>
              <a:rPr lang="en-US" sz="2200" dirty="0">
                <a:latin typeface="Times New Roman" panose="02020603050405020304" pitchFamily="18" charset="0"/>
                <a:cs typeface="Times New Roman" panose="02020603050405020304" pitchFamily="18" charset="0"/>
              </a:rPr>
              <a:t>, T., 2000. Effects of fisheries on marine ecosystems: a conservationist's perspective. ICES Journal of Marine Science, 57(3), pp.761-765.</a:t>
            </a:r>
          </a:p>
          <a:p>
            <a:pPr marL="457200" indent="-457200">
              <a:buAutoNum type="arabicPeriod"/>
            </a:pPr>
            <a:r>
              <a:rPr lang="en-US" sz="2200" dirty="0">
                <a:latin typeface="Times New Roman" panose="02020603050405020304" pitchFamily="18" charset="0"/>
                <a:cs typeface="Times New Roman" panose="02020603050405020304" pitchFamily="18" charset="0"/>
              </a:rPr>
              <a:t>Beaumont, N.J., Austen, M.C., </a:t>
            </a:r>
            <a:r>
              <a:rPr lang="en-US" sz="2200" dirty="0" err="1">
                <a:latin typeface="Times New Roman" panose="02020603050405020304" pitchFamily="18" charset="0"/>
                <a:cs typeface="Times New Roman" panose="02020603050405020304" pitchFamily="18" charset="0"/>
              </a:rPr>
              <a:t>Mangi</a:t>
            </a:r>
            <a:r>
              <a:rPr lang="en-US" sz="2200" dirty="0">
                <a:latin typeface="Times New Roman" panose="02020603050405020304" pitchFamily="18" charset="0"/>
                <a:cs typeface="Times New Roman" panose="02020603050405020304" pitchFamily="18" charset="0"/>
              </a:rPr>
              <a:t>, S.C. and Townsend, M., 2008. Economic valuation for the conservation of marine biodiversity. Marine pollution bulletin, 56(3), pp.386-396.</a:t>
            </a:r>
          </a:p>
          <a:p>
            <a:pPr marL="457200" indent="-457200">
              <a:buAutoNum type="arabicPeriod"/>
            </a:pPr>
            <a:r>
              <a:rPr lang="en-US" sz="2200" dirty="0">
                <a:latin typeface="Times New Roman" panose="02020603050405020304" pitchFamily="18" charset="0"/>
                <a:cs typeface="Times New Roman" panose="02020603050405020304" pitchFamily="18" charset="0"/>
              </a:rPr>
              <a:t>Brewer, P.G. and </a:t>
            </a:r>
            <a:r>
              <a:rPr lang="en-US" sz="2200" dirty="0" err="1">
                <a:latin typeface="Times New Roman" panose="02020603050405020304" pitchFamily="18" charset="0"/>
                <a:cs typeface="Times New Roman" panose="02020603050405020304" pitchFamily="18" charset="0"/>
              </a:rPr>
              <a:t>Peltzer</a:t>
            </a:r>
            <a:r>
              <a:rPr lang="en-US" sz="2200" dirty="0">
                <a:latin typeface="Times New Roman" panose="02020603050405020304" pitchFamily="18" charset="0"/>
                <a:cs typeface="Times New Roman" panose="02020603050405020304" pitchFamily="18" charset="0"/>
              </a:rPr>
              <a:t>, E.T., 2009. Limits to marine life. Science, 324(5925), pp.347-348.</a:t>
            </a:r>
          </a:p>
          <a:p>
            <a:pPr marL="457200" indent="-457200">
              <a:buAutoNum type="arabicPeriod"/>
            </a:pPr>
            <a:r>
              <a:rPr lang="en-US" sz="2200" dirty="0" err="1">
                <a:latin typeface="Times New Roman" panose="02020603050405020304" pitchFamily="18" charset="0"/>
                <a:cs typeface="Times New Roman" panose="02020603050405020304" pitchFamily="18" charset="0"/>
              </a:rPr>
              <a:t>Carr</a:t>
            </a:r>
            <a:r>
              <a:rPr lang="en-US" sz="2200" dirty="0">
                <a:latin typeface="Times New Roman" panose="02020603050405020304" pitchFamily="18" charset="0"/>
                <a:cs typeface="Times New Roman" panose="02020603050405020304" pitchFamily="18" charset="0"/>
              </a:rPr>
              <a:t>, M.H., 2000. Marine protected areas: challenges and opportunities for understanding and conserving coastal marine ecosystems. Environmental conservation, 27(2), pp.106-109.</a:t>
            </a:r>
          </a:p>
          <a:p>
            <a:pPr marL="457200" indent="-457200">
              <a:buAutoNum type="arabicPeriod"/>
            </a:pPr>
            <a:r>
              <a:rPr lang="en-US" sz="2200" dirty="0">
                <a:latin typeface="Times New Roman" panose="02020603050405020304" pitchFamily="18" charset="0"/>
                <a:cs typeface="Times New Roman" panose="02020603050405020304" pitchFamily="18" charset="0"/>
              </a:rPr>
              <a:t>Chen, C., </a:t>
            </a:r>
            <a:r>
              <a:rPr lang="en-US" sz="2200" dirty="0" err="1">
                <a:latin typeface="Times New Roman" panose="02020603050405020304" pitchFamily="18" charset="0"/>
                <a:cs typeface="Times New Roman" panose="02020603050405020304" pitchFamily="18" charset="0"/>
              </a:rPr>
              <a:t>Amirbahman</a:t>
            </a:r>
            <a:r>
              <a:rPr lang="en-US" sz="2200" dirty="0">
                <a:latin typeface="Times New Roman" panose="02020603050405020304" pitchFamily="18" charset="0"/>
                <a:cs typeface="Times New Roman" panose="02020603050405020304" pitchFamily="18" charset="0"/>
              </a:rPr>
              <a:t>, A., Fisher, N., Harding, G., </a:t>
            </a:r>
            <a:r>
              <a:rPr lang="en-US" sz="2200" dirty="0" err="1">
                <a:latin typeface="Times New Roman" panose="02020603050405020304" pitchFamily="18" charset="0"/>
                <a:cs typeface="Times New Roman" panose="02020603050405020304" pitchFamily="18" charset="0"/>
              </a:rPr>
              <a:t>Lamborg</a:t>
            </a:r>
            <a:r>
              <a:rPr lang="en-US" sz="2200" dirty="0">
                <a:latin typeface="Times New Roman" panose="02020603050405020304" pitchFamily="18" charset="0"/>
                <a:cs typeface="Times New Roman" panose="02020603050405020304" pitchFamily="18" charset="0"/>
              </a:rPr>
              <a:t>, C., </a:t>
            </a:r>
            <a:r>
              <a:rPr lang="en-US" sz="2200" dirty="0" err="1">
                <a:latin typeface="Times New Roman" panose="02020603050405020304" pitchFamily="18" charset="0"/>
                <a:cs typeface="Times New Roman" panose="02020603050405020304" pitchFamily="18" charset="0"/>
              </a:rPr>
              <a:t>Nacci</a:t>
            </a:r>
            <a:r>
              <a:rPr lang="en-US" sz="2200" dirty="0">
                <a:latin typeface="Times New Roman" panose="02020603050405020304" pitchFamily="18" charset="0"/>
                <a:cs typeface="Times New Roman" panose="02020603050405020304" pitchFamily="18" charset="0"/>
              </a:rPr>
              <a:t>, D. and Taylor, D., 2008. Methylmercury in marine ecosystems: spatial patterns and processes of production, bioaccumulation, and biomagnification. </a:t>
            </a:r>
            <a:r>
              <a:rPr lang="en-US" sz="2200" dirty="0" err="1">
                <a:latin typeface="Times New Roman" panose="02020603050405020304" pitchFamily="18" charset="0"/>
                <a:cs typeface="Times New Roman" panose="02020603050405020304" pitchFamily="18" charset="0"/>
              </a:rPr>
              <a:t>EcoHealth</a:t>
            </a:r>
            <a:r>
              <a:rPr lang="en-US" sz="2200" dirty="0">
                <a:latin typeface="Times New Roman" panose="02020603050405020304" pitchFamily="18" charset="0"/>
                <a:cs typeface="Times New Roman" panose="02020603050405020304" pitchFamily="18" charset="0"/>
              </a:rPr>
              <a:t>, 5(4), pp.399-408.</a:t>
            </a:r>
          </a:p>
          <a:p>
            <a:pPr marL="457200" indent="-457200">
              <a:buAutoNum type="arabicPeriod"/>
            </a:pPr>
            <a:r>
              <a:rPr lang="en-US" sz="2200" dirty="0" err="1">
                <a:latin typeface="Times New Roman" panose="02020603050405020304" pitchFamily="18" charset="0"/>
                <a:cs typeface="Times New Roman" panose="02020603050405020304" pitchFamily="18" charset="0"/>
              </a:rPr>
              <a:t>Derraik</a:t>
            </a:r>
            <a:r>
              <a:rPr lang="en-US" sz="2200" dirty="0">
                <a:latin typeface="Times New Roman" panose="02020603050405020304" pitchFamily="18" charset="0"/>
                <a:cs typeface="Times New Roman" panose="02020603050405020304" pitchFamily="18" charset="0"/>
              </a:rPr>
              <a:t>, J.G., 2002. The pollution of the marine environment by plastic debris: a review. Marine pollution bulletin, 44(9), pp.842-852.</a:t>
            </a:r>
          </a:p>
        </p:txBody>
      </p:sp>
      <p:grpSp>
        <p:nvGrpSpPr>
          <p:cNvPr id="181" name="Group 180">
            <a:extLst>
              <a:ext uri="{FF2B5EF4-FFF2-40B4-BE49-F238E27FC236}">
                <a16:creationId xmlns:a16="http://schemas.microsoft.com/office/drawing/2014/main" id="{AE5D1520-6315-A444-9753-3D4A23E433DE}"/>
              </a:ext>
            </a:extLst>
          </p:cNvPr>
          <p:cNvGrpSpPr/>
          <p:nvPr/>
        </p:nvGrpSpPr>
        <p:grpSpPr>
          <a:xfrm>
            <a:off x="970089" y="21330075"/>
            <a:ext cx="25852100" cy="8834537"/>
            <a:chOff x="684820" y="24496531"/>
            <a:chExt cx="25852100" cy="8834537"/>
          </a:xfrm>
        </p:grpSpPr>
        <p:grpSp>
          <p:nvGrpSpPr>
            <p:cNvPr id="180" name="Group 179">
              <a:extLst>
                <a:ext uri="{FF2B5EF4-FFF2-40B4-BE49-F238E27FC236}">
                  <a16:creationId xmlns:a16="http://schemas.microsoft.com/office/drawing/2014/main" id="{C6120856-A7B6-5142-9CED-DD63370E12B5}"/>
                </a:ext>
              </a:extLst>
            </p:cNvPr>
            <p:cNvGrpSpPr/>
            <p:nvPr/>
          </p:nvGrpSpPr>
          <p:grpSpPr>
            <a:xfrm>
              <a:off x="707986" y="25274008"/>
              <a:ext cx="25828934" cy="8057060"/>
              <a:chOff x="707986" y="25274008"/>
              <a:chExt cx="25828934" cy="8057060"/>
            </a:xfrm>
          </p:grpSpPr>
          <p:sp>
            <p:nvSpPr>
              <p:cNvPr id="11" name="Rectangle 10">
                <a:extLst>
                  <a:ext uri="{FF2B5EF4-FFF2-40B4-BE49-F238E27FC236}">
                    <a16:creationId xmlns:a16="http://schemas.microsoft.com/office/drawing/2014/main" id="{2AF1D3E6-77FB-904F-8470-60E3C26BBE58}"/>
                  </a:ext>
                </a:extLst>
              </p:cNvPr>
              <p:cNvSpPr/>
              <p:nvPr/>
            </p:nvSpPr>
            <p:spPr>
              <a:xfrm>
                <a:off x="707986" y="25274008"/>
                <a:ext cx="25712062" cy="7908398"/>
              </a:xfrm>
              <a:prstGeom prst="rect">
                <a:avLst/>
              </a:prstGeom>
              <a:solidFill>
                <a:schemeClr val="accent2">
                  <a:lumMod val="40000"/>
                  <a:lumOff val="60000"/>
                </a:schemeClr>
              </a:solidFill>
              <a:ln w="76200">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9" name="Group 178">
                <a:extLst>
                  <a:ext uri="{FF2B5EF4-FFF2-40B4-BE49-F238E27FC236}">
                    <a16:creationId xmlns:a16="http://schemas.microsoft.com/office/drawing/2014/main" id="{0ED1C428-02D7-934C-919D-C284D8447FA6}"/>
                  </a:ext>
                </a:extLst>
              </p:cNvPr>
              <p:cNvGrpSpPr/>
              <p:nvPr/>
            </p:nvGrpSpPr>
            <p:grpSpPr>
              <a:xfrm>
                <a:off x="970937" y="26829679"/>
                <a:ext cx="25565983" cy="6501389"/>
                <a:chOff x="970937" y="26829679"/>
                <a:chExt cx="25565983" cy="6501389"/>
              </a:xfrm>
            </p:grpSpPr>
            <p:sp>
              <p:nvSpPr>
                <p:cNvPr id="44" name="TextBox 43">
                  <a:extLst>
                    <a:ext uri="{FF2B5EF4-FFF2-40B4-BE49-F238E27FC236}">
                      <a16:creationId xmlns:a16="http://schemas.microsoft.com/office/drawing/2014/main" id="{6939BC5E-B6E7-C943-82F1-CC1E77828DFD}"/>
                    </a:ext>
                  </a:extLst>
                </p:cNvPr>
                <p:cNvSpPr txBox="1"/>
                <p:nvPr/>
              </p:nvSpPr>
              <p:spPr>
                <a:xfrm>
                  <a:off x="970937" y="26829679"/>
                  <a:ext cx="4039273" cy="584775"/>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Overfishing</a:t>
                  </a:r>
                </a:p>
              </p:txBody>
            </p:sp>
            <p:sp>
              <p:nvSpPr>
                <p:cNvPr id="171" name="TextBox 170">
                  <a:extLst>
                    <a:ext uri="{FF2B5EF4-FFF2-40B4-BE49-F238E27FC236}">
                      <a16:creationId xmlns:a16="http://schemas.microsoft.com/office/drawing/2014/main" id="{2343315D-557C-F949-8787-3CB96CAAA7AB}"/>
                    </a:ext>
                  </a:extLst>
                </p:cNvPr>
                <p:cNvSpPr txBox="1"/>
                <p:nvPr/>
              </p:nvSpPr>
              <p:spPr>
                <a:xfrm>
                  <a:off x="7415546" y="26829679"/>
                  <a:ext cx="4039273" cy="584775"/>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Pollution </a:t>
                  </a:r>
                </a:p>
              </p:txBody>
            </p:sp>
            <p:sp>
              <p:nvSpPr>
                <p:cNvPr id="172" name="TextBox 171">
                  <a:extLst>
                    <a:ext uri="{FF2B5EF4-FFF2-40B4-BE49-F238E27FC236}">
                      <a16:creationId xmlns:a16="http://schemas.microsoft.com/office/drawing/2014/main" id="{2AA870BD-6F65-0847-BF86-14596FC9E361}"/>
                    </a:ext>
                  </a:extLst>
                </p:cNvPr>
                <p:cNvSpPr txBox="1"/>
                <p:nvPr/>
              </p:nvSpPr>
              <p:spPr>
                <a:xfrm>
                  <a:off x="13860155" y="26829679"/>
                  <a:ext cx="4039273" cy="584775"/>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Habitat destruction</a:t>
                  </a:r>
                </a:p>
              </p:txBody>
            </p:sp>
            <p:sp>
              <p:nvSpPr>
                <p:cNvPr id="173" name="TextBox 172">
                  <a:extLst>
                    <a:ext uri="{FF2B5EF4-FFF2-40B4-BE49-F238E27FC236}">
                      <a16:creationId xmlns:a16="http://schemas.microsoft.com/office/drawing/2014/main" id="{75FAFA73-FA9E-8C4E-B1D8-EBB5E6706244}"/>
                    </a:ext>
                  </a:extLst>
                </p:cNvPr>
                <p:cNvSpPr txBox="1"/>
                <p:nvPr/>
              </p:nvSpPr>
              <p:spPr>
                <a:xfrm>
                  <a:off x="20304765" y="26829679"/>
                  <a:ext cx="6150661" cy="1077218"/>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Ocean warming and acidification </a:t>
                  </a:r>
                </a:p>
                <a:p>
                  <a:endParaRPr lang="en-US" sz="3200" b="1" dirty="0">
                    <a:latin typeface="Times New Roman" panose="02020603050405020304" pitchFamily="18" charset="0"/>
                    <a:cs typeface="Times New Roman" panose="02020603050405020304" pitchFamily="18" charset="0"/>
                  </a:endParaRPr>
                </a:p>
              </p:txBody>
            </p:sp>
            <p:sp>
              <p:nvSpPr>
                <p:cNvPr id="46" name="TextBox 45">
                  <a:extLst>
                    <a:ext uri="{FF2B5EF4-FFF2-40B4-BE49-F238E27FC236}">
                      <a16:creationId xmlns:a16="http://schemas.microsoft.com/office/drawing/2014/main" id="{DFC8FA26-96D3-7849-8E28-5B4853FB3E6C}"/>
                    </a:ext>
                  </a:extLst>
                </p:cNvPr>
                <p:cNvSpPr txBox="1"/>
                <p:nvPr/>
              </p:nvSpPr>
              <p:spPr>
                <a:xfrm>
                  <a:off x="976574" y="27329425"/>
                  <a:ext cx="6164305" cy="3046988"/>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The results from changing fish sanctuaries and regulations would be measured by looking at changes in population, and average adult size, specifically an increase in population and average adult size.</a:t>
                  </a:r>
                </a:p>
              </p:txBody>
            </p:sp>
            <p:sp>
              <p:nvSpPr>
                <p:cNvPr id="175" name="TextBox 174">
                  <a:extLst>
                    <a:ext uri="{FF2B5EF4-FFF2-40B4-BE49-F238E27FC236}">
                      <a16:creationId xmlns:a16="http://schemas.microsoft.com/office/drawing/2014/main" id="{B6F8EE02-64EA-D848-BE65-21DF118462C9}"/>
                    </a:ext>
                  </a:extLst>
                </p:cNvPr>
                <p:cNvSpPr txBox="1"/>
                <p:nvPr/>
              </p:nvSpPr>
              <p:spPr>
                <a:xfrm>
                  <a:off x="7441921" y="27329425"/>
                  <a:ext cx="6164305" cy="4524315"/>
                </a:xfrm>
                <a:prstGeom prst="rect">
                  <a:avLst/>
                </a:prstGeom>
                <a:noFill/>
              </p:spPr>
              <p:txBody>
                <a:bodyPr wrap="square" rtlCol="0">
                  <a:spAutoFit/>
                </a:bodyPr>
                <a:lstStyle/>
                <a:p>
                  <a:pPr>
                    <a:spcBef>
                      <a:spcPts val="600"/>
                    </a:spcBef>
                    <a:spcAft>
                      <a:spcPts val="600"/>
                    </a:spcAft>
                  </a:pPr>
                  <a:r>
                    <a:rPr lang="en-US" sz="3200" dirty="0">
                      <a:latin typeface="Times New Roman" panose="02020603050405020304" pitchFamily="18" charset="0"/>
                      <a:cs typeface="Times New Roman" panose="02020603050405020304" pitchFamily="18" charset="0"/>
                    </a:rPr>
                    <a:t> The results for coastal pollution would be measured in metric tons of pollution gathered from land and water along with pollution percentage of areas both before and after cleanup efforts, ideally the lower the pollution percentage and the higher the amount of pollution collected the better. </a:t>
                  </a:r>
                </a:p>
              </p:txBody>
            </p:sp>
            <p:sp>
              <p:nvSpPr>
                <p:cNvPr id="176" name="TextBox 175">
                  <a:extLst>
                    <a:ext uri="{FF2B5EF4-FFF2-40B4-BE49-F238E27FC236}">
                      <a16:creationId xmlns:a16="http://schemas.microsoft.com/office/drawing/2014/main" id="{66FE5A73-30C4-C74B-860F-47F0865C610A}"/>
                    </a:ext>
                  </a:extLst>
                </p:cNvPr>
                <p:cNvSpPr txBox="1"/>
                <p:nvPr/>
              </p:nvSpPr>
              <p:spPr>
                <a:xfrm>
                  <a:off x="13907268" y="27329425"/>
                  <a:ext cx="6164305" cy="4524315"/>
                </a:xfrm>
                <a:prstGeom prst="rect">
                  <a:avLst/>
                </a:prstGeom>
                <a:noFill/>
              </p:spPr>
              <p:txBody>
                <a:bodyPr wrap="square" rtlCol="0">
                  <a:spAutoFit/>
                </a:bodyPr>
                <a:lstStyle/>
                <a:p>
                  <a:r>
                    <a:rPr lang="en-US" sz="3200" dirty="0"/>
                    <a:t>The results for habitat destruction will be measured in amount of area restored and by level of biodiversity returned from the original habitat. When looking at the results for habitat destruction, for 100% success there would need to be full restoration and fully restored or an increase in biodiversity.</a:t>
                  </a:r>
                  <a:endParaRPr lang="en-US" sz="3200" dirty="0">
                    <a:latin typeface="Times New Roman" panose="02020603050405020304" pitchFamily="18" charset="0"/>
                    <a:cs typeface="Times New Roman" panose="02020603050405020304" pitchFamily="18" charset="0"/>
                  </a:endParaRPr>
                </a:p>
              </p:txBody>
            </p:sp>
            <p:sp>
              <p:nvSpPr>
                <p:cNvPr id="178" name="TextBox 177">
                  <a:extLst>
                    <a:ext uri="{FF2B5EF4-FFF2-40B4-BE49-F238E27FC236}">
                      <a16:creationId xmlns:a16="http://schemas.microsoft.com/office/drawing/2014/main" id="{B48A8B40-7F8D-7742-A0C7-91B93A5EA6EA}"/>
                    </a:ext>
                  </a:extLst>
                </p:cNvPr>
                <p:cNvSpPr txBox="1"/>
                <p:nvPr/>
              </p:nvSpPr>
              <p:spPr>
                <a:xfrm>
                  <a:off x="20372615" y="27329425"/>
                  <a:ext cx="6164305" cy="6001643"/>
                </a:xfrm>
                <a:prstGeom prst="rect">
                  <a:avLst/>
                </a:prstGeom>
                <a:noFill/>
              </p:spPr>
              <p:txBody>
                <a:bodyPr wrap="square" rtlCol="0">
                  <a:spAutoFit/>
                </a:bodyPr>
                <a:lstStyle/>
                <a:p>
                  <a:r>
                    <a:rPr lang="en-US" sz="3200" dirty="0"/>
                    <a:t>The results for ocean warming would be measured in degrees Celsius and to see success for this problem there would need to be stabilization of the temperature or a decrease in overall temperature. As for ocean acidification the results would be measured by PH tests, bioaccumulation and biomagnification tests, along with amount of chemicals found in the water.</a:t>
                  </a:r>
                  <a:endParaRPr lang="en-US" sz="3200" dirty="0">
                    <a:latin typeface="Times New Roman" panose="02020603050405020304" pitchFamily="18" charset="0"/>
                    <a:cs typeface="Times New Roman" panose="02020603050405020304" pitchFamily="18" charset="0"/>
                  </a:endParaRPr>
                </a:p>
              </p:txBody>
            </p:sp>
          </p:grpSp>
        </p:grpSp>
        <p:sp>
          <p:nvSpPr>
            <p:cNvPr id="13" name="Rectangle 12">
              <a:extLst>
                <a:ext uri="{FF2B5EF4-FFF2-40B4-BE49-F238E27FC236}">
                  <a16:creationId xmlns:a16="http://schemas.microsoft.com/office/drawing/2014/main" id="{97178274-D8CC-A841-8B44-D83CEC77E3C3}"/>
                </a:ext>
              </a:extLst>
            </p:cNvPr>
            <p:cNvSpPr/>
            <p:nvPr/>
          </p:nvSpPr>
          <p:spPr>
            <a:xfrm>
              <a:off x="684820" y="24496531"/>
              <a:ext cx="25766489" cy="1429716"/>
            </a:xfrm>
            <a:prstGeom prst="rect">
              <a:avLst/>
            </a:prstGeom>
            <a:solidFill>
              <a:srgbClr val="F49B60"/>
            </a:solidFill>
            <a:ln>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latin typeface="Times New Roman" panose="02020603050405020304" pitchFamily="18" charset="0"/>
                  <a:cs typeface="Times New Roman" panose="02020603050405020304" pitchFamily="18" charset="0"/>
                </a:rPr>
                <a:t>Conclusion </a:t>
              </a:r>
            </a:p>
          </p:txBody>
        </p:sp>
      </p:grpSp>
      <p:sp>
        <p:nvSpPr>
          <p:cNvPr id="26" name="Rectangle 25">
            <a:extLst>
              <a:ext uri="{FF2B5EF4-FFF2-40B4-BE49-F238E27FC236}">
                <a16:creationId xmlns:a16="http://schemas.microsoft.com/office/drawing/2014/main" id="{B636CFAA-95A8-F94D-9665-763AA7B04839}"/>
              </a:ext>
            </a:extLst>
          </p:cNvPr>
          <p:cNvSpPr/>
          <p:nvPr/>
        </p:nvSpPr>
        <p:spPr>
          <a:xfrm>
            <a:off x="832757" y="30157204"/>
            <a:ext cx="12379249" cy="1429716"/>
          </a:xfrm>
          <a:prstGeom prst="rect">
            <a:avLst/>
          </a:prstGeom>
          <a:solidFill>
            <a:srgbClr val="F49B60"/>
          </a:solidFill>
          <a:ln>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latin typeface="Times New Roman" panose="02020603050405020304" pitchFamily="18" charset="0"/>
                <a:cs typeface="Times New Roman" panose="02020603050405020304" pitchFamily="18" charset="0"/>
              </a:rPr>
              <a:t>Discussion</a:t>
            </a:r>
          </a:p>
        </p:txBody>
      </p:sp>
      <p:sp>
        <p:nvSpPr>
          <p:cNvPr id="22" name="Rectangle 21">
            <a:extLst>
              <a:ext uri="{FF2B5EF4-FFF2-40B4-BE49-F238E27FC236}">
                <a16:creationId xmlns:a16="http://schemas.microsoft.com/office/drawing/2014/main" id="{38CCADCE-7182-BC4C-997C-13D749CBA08D}"/>
              </a:ext>
            </a:extLst>
          </p:cNvPr>
          <p:cNvSpPr/>
          <p:nvPr/>
        </p:nvSpPr>
        <p:spPr>
          <a:xfrm>
            <a:off x="14173461" y="30142391"/>
            <a:ext cx="12425784" cy="1429716"/>
          </a:xfrm>
          <a:prstGeom prst="rect">
            <a:avLst/>
          </a:prstGeom>
          <a:solidFill>
            <a:srgbClr val="F49B60"/>
          </a:solidFill>
          <a:ln>
            <a:solidFill>
              <a:srgbClr val="F49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latin typeface="Times New Roman" panose="02020603050405020304" pitchFamily="18" charset="0"/>
                <a:cs typeface="Times New Roman" panose="02020603050405020304" pitchFamily="18" charset="0"/>
              </a:rPr>
              <a:t>References</a:t>
            </a:r>
          </a:p>
        </p:txBody>
      </p:sp>
      <p:sp>
        <p:nvSpPr>
          <p:cNvPr id="183" name="TextBox 182">
            <a:extLst>
              <a:ext uri="{FF2B5EF4-FFF2-40B4-BE49-F238E27FC236}">
                <a16:creationId xmlns:a16="http://schemas.microsoft.com/office/drawing/2014/main" id="{DE903696-88F7-D743-B1C8-98D528819D4F}"/>
              </a:ext>
            </a:extLst>
          </p:cNvPr>
          <p:cNvSpPr txBox="1"/>
          <p:nvPr/>
        </p:nvSpPr>
        <p:spPr>
          <a:xfrm>
            <a:off x="952917" y="31765807"/>
            <a:ext cx="12154156" cy="3539430"/>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US" sz="3200">
                <a:solidFill>
                  <a:prstClr val="black"/>
                </a:solidFill>
                <a:latin typeface="Times New Roman" panose="02020603050405020304" pitchFamily="18" charset="0"/>
                <a:cs typeface="Times New Roman" panose="02020603050405020304" pitchFamily="18" charset="0"/>
              </a:rPr>
              <a:t>The habitats, ecosystems, and habitats found in our ocean are absolutely amazing but not for long. These issues affect each and every one of us and are only getting worse. It is only a matter of time before the lack of marine conservation comes to impede our everyday life on a global scale and it is only a matter of time before the damage done is irreversible. The time to implement these solutions is now in order to have a better future for us and future generations. </a:t>
            </a:r>
            <a:endParaRPr lang="en-US" sz="3200" dirty="0">
              <a:solidFill>
                <a:prstClr val="black"/>
              </a:solidFill>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A1811390-7DBF-4C6F-B4D7-DBA239F0A64F}"/>
              </a:ext>
            </a:extLst>
          </p:cNvPr>
          <p:cNvPicPr>
            <a:picLocks noChangeAspect="1"/>
          </p:cNvPicPr>
          <p:nvPr/>
        </p:nvPicPr>
        <p:blipFill>
          <a:blip r:embed="rId4"/>
          <a:stretch>
            <a:fillRect/>
          </a:stretch>
        </p:blipFill>
        <p:spPr>
          <a:xfrm>
            <a:off x="-37938" y="16523621"/>
            <a:ext cx="9705673" cy="2633700"/>
          </a:xfrm>
          <a:prstGeom prst="rect">
            <a:avLst/>
          </a:prstGeom>
        </p:spPr>
      </p:pic>
      <p:sp>
        <p:nvSpPr>
          <p:cNvPr id="12" name="Rectangle 11">
            <a:extLst>
              <a:ext uri="{FF2B5EF4-FFF2-40B4-BE49-F238E27FC236}">
                <a16:creationId xmlns:a16="http://schemas.microsoft.com/office/drawing/2014/main" id="{D60D630B-3564-49E0-BDC0-D42571C19C63}"/>
              </a:ext>
            </a:extLst>
          </p:cNvPr>
          <p:cNvSpPr/>
          <p:nvPr/>
        </p:nvSpPr>
        <p:spPr>
          <a:xfrm>
            <a:off x="1014974" y="16931614"/>
            <a:ext cx="8652761" cy="1569660"/>
          </a:xfrm>
          <a:prstGeom prst="rect">
            <a:avLst/>
          </a:prstGeom>
        </p:spPr>
        <p:txBody>
          <a:bodyPr wrap="square">
            <a:spAutoFit/>
          </a:bodyPr>
          <a:lstStyle/>
          <a:p>
            <a:r>
              <a:rPr lang="en-US" sz="3200" b="1" dirty="0"/>
              <a:t>Ocean warming </a:t>
            </a:r>
            <a:r>
              <a:rPr lang="en-US" sz="3200" dirty="0"/>
              <a:t>and </a:t>
            </a:r>
            <a:r>
              <a:rPr lang="en-US" sz="3200" b="1" dirty="0"/>
              <a:t>acidification</a:t>
            </a:r>
            <a:r>
              <a:rPr lang="en-US" sz="3200" dirty="0"/>
              <a:t>: In order to help combat these issues I think that implementing filters on and around high priority dump sites</a:t>
            </a:r>
          </a:p>
        </p:txBody>
      </p:sp>
    </p:spTree>
    <p:extLst>
      <p:ext uri="{BB962C8B-B14F-4D97-AF65-F5344CB8AC3E}">
        <p14:creationId xmlns:p14="http://schemas.microsoft.com/office/powerpoint/2010/main" val="174354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3035</TotalTime>
  <Words>885</Words>
  <Application>Microsoft Office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M. Swinsky</dc:creator>
  <cp:lastModifiedBy>Fink, Mark</cp:lastModifiedBy>
  <cp:revision>30</cp:revision>
  <dcterms:created xsi:type="dcterms:W3CDTF">2020-04-05T14:05:06Z</dcterms:created>
  <dcterms:modified xsi:type="dcterms:W3CDTF">2020-04-21T18:44:40Z</dcterms:modified>
</cp:coreProperties>
</file>