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7432000" cy="36576000"/>
  <p:notesSz cx="6858000" cy="9144000"/>
  <p:defaultTextStyle>
    <a:defPPr>
      <a:defRPr lang="en-US"/>
    </a:defPPr>
    <a:lvl1pPr marL="0" algn="l" defTabSz="1828680" rtl="0" eaLnBrk="1" latinLnBrk="0" hangingPunct="1">
      <a:defRPr sz="7200" kern="1200">
        <a:solidFill>
          <a:schemeClr val="tx1"/>
        </a:solidFill>
        <a:latin typeface="+mn-lt"/>
        <a:ea typeface="+mn-ea"/>
        <a:cs typeface="+mn-cs"/>
      </a:defRPr>
    </a:lvl1pPr>
    <a:lvl2pPr marL="1828680" algn="l" defTabSz="1828680" rtl="0" eaLnBrk="1" latinLnBrk="0" hangingPunct="1">
      <a:defRPr sz="7200" kern="1200">
        <a:solidFill>
          <a:schemeClr val="tx1"/>
        </a:solidFill>
        <a:latin typeface="+mn-lt"/>
        <a:ea typeface="+mn-ea"/>
        <a:cs typeface="+mn-cs"/>
      </a:defRPr>
    </a:lvl2pPr>
    <a:lvl3pPr marL="3657360" algn="l" defTabSz="1828680" rtl="0" eaLnBrk="1" latinLnBrk="0" hangingPunct="1">
      <a:defRPr sz="7200" kern="1200">
        <a:solidFill>
          <a:schemeClr val="tx1"/>
        </a:solidFill>
        <a:latin typeface="+mn-lt"/>
        <a:ea typeface="+mn-ea"/>
        <a:cs typeface="+mn-cs"/>
      </a:defRPr>
    </a:lvl3pPr>
    <a:lvl4pPr marL="5486041" algn="l" defTabSz="1828680" rtl="0" eaLnBrk="1" latinLnBrk="0" hangingPunct="1">
      <a:defRPr sz="7200" kern="1200">
        <a:solidFill>
          <a:schemeClr val="tx1"/>
        </a:solidFill>
        <a:latin typeface="+mn-lt"/>
        <a:ea typeface="+mn-ea"/>
        <a:cs typeface="+mn-cs"/>
      </a:defRPr>
    </a:lvl4pPr>
    <a:lvl5pPr marL="7314721" algn="l" defTabSz="1828680" rtl="0" eaLnBrk="1" latinLnBrk="0" hangingPunct="1">
      <a:defRPr sz="7200" kern="1200">
        <a:solidFill>
          <a:schemeClr val="tx1"/>
        </a:solidFill>
        <a:latin typeface="+mn-lt"/>
        <a:ea typeface="+mn-ea"/>
        <a:cs typeface="+mn-cs"/>
      </a:defRPr>
    </a:lvl5pPr>
    <a:lvl6pPr marL="9143401" algn="l" defTabSz="1828680" rtl="0" eaLnBrk="1" latinLnBrk="0" hangingPunct="1">
      <a:defRPr sz="7200" kern="1200">
        <a:solidFill>
          <a:schemeClr val="tx1"/>
        </a:solidFill>
        <a:latin typeface="+mn-lt"/>
        <a:ea typeface="+mn-ea"/>
        <a:cs typeface="+mn-cs"/>
      </a:defRPr>
    </a:lvl6pPr>
    <a:lvl7pPr marL="10972082" algn="l" defTabSz="1828680" rtl="0" eaLnBrk="1" latinLnBrk="0" hangingPunct="1">
      <a:defRPr sz="7200" kern="1200">
        <a:solidFill>
          <a:schemeClr val="tx1"/>
        </a:solidFill>
        <a:latin typeface="+mn-lt"/>
        <a:ea typeface="+mn-ea"/>
        <a:cs typeface="+mn-cs"/>
      </a:defRPr>
    </a:lvl7pPr>
    <a:lvl8pPr marL="12800762" algn="l" defTabSz="1828680" rtl="0" eaLnBrk="1" latinLnBrk="0" hangingPunct="1">
      <a:defRPr sz="7200" kern="1200">
        <a:solidFill>
          <a:schemeClr val="tx1"/>
        </a:solidFill>
        <a:latin typeface="+mn-lt"/>
        <a:ea typeface="+mn-ea"/>
        <a:cs typeface="+mn-cs"/>
      </a:defRPr>
    </a:lvl8pPr>
    <a:lvl9pPr marL="14629443" algn="l" defTabSz="182868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bot Thames" initials="TT" lastIdx="1" clrIdx="0">
    <p:extLst>
      <p:ext uri="{19B8F6BF-5375-455C-9EA6-DF929625EA0E}">
        <p15:presenceInfo xmlns:p15="http://schemas.microsoft.com/office/powerpoint/2012/main" userId="Talbot Tha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8" autoAdjust="0"/>
    <p:restoredTop sz="94704" autoAdjust="0"/>
  </p:normalViewPr>
  <p:slideViewPr>
    <p:cSldViewPr snapToObjects="1" showGuides="1">
      <p:cViewPr varScale="1">
        <p:scale>
          <a:sx n="22" d="100"/>
          <a:sy n="22" d="100"/>
        </p:scale>
        <p:origin x="3546" y="60"/>
      </p:cViewPr>
      <p:guideLst>
        <p:guide orient="horz" pos="11520"/>
        <p:guide pos="86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F9042-E207-4A45-99A8-1DB7BF53FACA}" type="datetimeFigureOut">
              <a:rPr lang="en-US" smtClean="0"/>
              <a:pPr/>
              <a:t>4/21/2020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E0188-F76A-7F4B-9B84-4390FB8DE08F}" type="slidenum">
              <a:rPr lang="en-US" smtClean="0"/>
              <a:pPr/>
              <a:t>‹#›</a:t>
            </a:fld>
            <a:endParaRPr lang="en-US"/>
          </a:p>
        </p:txBody>
      </p:sp>
    </p:spTree>
    <p:extLst>
      <p:ext uri="{BB962C8B-B14F-4D97-AF65-F5344CB8AC3E}">
        <p14:creationId xmlns:p14="http://schemas.microsoft.com/office/powerpoint/2010/main" val="1688743870"/>
      </p:ext>
    </p:extLst>
  </p:cSld>
  <p:clrMap bg1="lt1" tx1="dk1" bg2="lt2" tx2="dk2" accent1="accent1" accent2="accent2" accent3="accent3" accent4="accent4" accent5="accent5" accent6="accent6" hlink="hlink" folHlink="folHlink"/>
  <p:notesStyle>
    <a:lvl1pPr marL="0" algn="l" defTabSz="432465" rtl="0" eaLnBrk="1" latinLnBrk="0" hangingPunct="1">
      <a:defRPr sz="1100" kern="1200">
        <a:solidFill>
          <a:schemeClr val="tx1"/>
        </a:solidFill>
        <a:latin typeface="+mn-lt"/>
        <a:ea typeface="+mn-ea"/>
        <a:cs typeface="+mn-cs"/>
      </a:defRPr>
    </a:lvl1pPr>
    <a:lvl2pPr marL="432465" algn="l" defTabSz="432465" rtl="0" eaLnBrk="1" latinLnBrk="0" hangingPunct="1">
      <a:defRPr sz="1100" kern="1200">
        <a:solidFill>
          <a:schemeClr val="tx1"/>
        </a:solidFill>
        <a:latin typeface="+mn-lt"/>
        <a:ea typeface="+mn-ea"/>
        <a:cs typeface="+mn-cs"/>
      </a:defRPr>
    </a:lvl2pPr>
    <a:lvl3pPr marL="864931" algn="l" defTabSz="432465" rtl="0" eaLnBrk="1" latinLnBrk="0" hangingPunct="1">
      <a:defRPr sz="1100" kern="1200">
        <a:solidFill>
          <a:schemeClr val="tx1"/>
        </a:solidFill>
        <a:latin typeface="+mn-lt"/>
        <a:ea typeface="+mn-ea"/>
        <a:cs typeface="+mn-cs"/>
      </a:defRPr>
    </a:lvl3pPr>
    <a:lvl4pPr marL="1297396" algn="l" defTabSz="432465" rtl="0" eaLnBrk="1" latinLnBrk="0" hangingPunct="1">
      <a:defRPr sz="1100" kern="1200">
        <a:solidFill>
          <a:schemeClr val="tx1"/>
        </a:solidFill>
        <a:latin typeface="+mn-lt"/>
        <a:ea typeface="+mn-ea"/>
        <a:cs typeface="+mn-cs"/>
      </a:defRPr>
    </a:lvl4pPr>
    <a:lvl5pPr marL="1729862" algn="l" defTabSz="432465" rtl="0" eaLnBrk="1" latinLnBrk="0" hangingPunct="1">
      <a:defRPr sz="1100" kern="1200">
        <a:solidFill>
          <a:schemeClr val="tx1"/>
        </a:solidFill>
        <a:latin typeface="+mn-lt"/>
        <a:ea typeface="+mn-ea"/>
        <a:cs typeface="+mn-cs"/>
      </a:defRPr>
    </a:lvl5pPr>
    <a:lvl6pPr marL="2162327" algn="l" defTabSz="432465" rtl="0" eaLnBrk="1" latinLnBrk="0" hangingPunct="1">
      <a:defRPr sz="1100" kern="1200">
        <a:solidFill>
          <a:schemeClr val="tx1"/>
        </a:solidFill>
        <a:latin typeface="+mn-lt"/>
        <a:ea typeface="+mn-ea"/>
        <a:cs typeface="+mn-cs"/>
      </a:defRPr>
    </a:lvl6pPr>
    <a:lvl7pPr marL="2594793" algn="l" defTabSz="432465" rtl="0" eaLnBrk="1" latinLnBrk="0" hangingPunct="1">
      <a:defRPr sz="1100" kern="1200">
        <a:solidFill>
          <a:schemeClr val="tx1"/>
        </a:solidFill>
        <a:latin typeface="+mn-lt"/>
        <a:ea typeface="+mn-ea"/>
        <a:cs typeface="+mn-cs"/>
      </a:defRPr>
    </a:lvl7pPr>
    <a:lvl8pPr marL="3027258" algn="l" defTabSz="432465" rtl="0" eaLnBrk="1" latinLnBrk="0" hangingPunct="1">
      <a:defRPr sz="1100" kern="1200">
        <a:solidFill>
          <a:schemeClr val="tx1"/>
        </a:solidFill>
        <a:latin typeface="+mn-lt"/>
        <a:ea typeface="+mn-ea"/>
        <a:cs typeface="+mn-cs"/>
      </a:defRPr>
    </a:lvl8pPr>
    <a:lvl9pPr marL="3459724" algn="l" defTabSz="43246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E0188-F76A-7F4B-9B84-4390FB8DE08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70"/>
            <a:ext cx="23317200" cy="7840133"/>
          </a:xfrm>
        </p:spPr>
        <p:txBody>
          <a:bodyPr/>
          <a:lstStyle/>
          <a:p>
            <a:r>
              <a:rPr lang="en-US"/>
              <a:t>Click to edit Master title style</a:t>
            </a:r>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680" indent="0" algn="ctr">
              <a:buNone/>
              <a:defRPr>
                <a:solidFill>
                  <a:schemeClr val="tx1">
                    <a:tint val="75000"/>
                  </a:schemeClr>
                </a:solidFill>
              </a:defRPr>
            </a:lvl2pPr>
            <a:lvl3pPr marL="3657360" indent="0" algn="ctr">
              <a:buNone/>
              <a:defRPr>
                <a:solidFill>
                  <a:schemeClr val="tx1">
                    <a:tint val="75000"/>
                  </a:schemeClr>
                </a:solidFill>
              </a:defRPr>
            </a:lvl3pPr>
            <a:lvl4pPr marL="5486041" indent="0" algn="ctr">
              <a:buNone/>
              <a:defRPr>
                <a:solidFill>
                  <a:schemeClr val="tx1">
                    <a:tint val="75000"/>
                  </a:schemeClr>
                </a:solidFill>
              </a:defRPr>
            </a:lvl4pPr>
            <a:lvl5pPr marL="7314721" indent="0" algn="ctr">
              <a:buNone/>
              <a:defRPr>
                <a:solidFill>
                  <a:schemeClr val="tx1">
                    <a:tint val="75000"/>
                  </a:schemeClr>
                </a:solidFill>
              </a:defRPr>
            </a:lvl5pPr>
            <a:lvl6pPr marL="9143401" indent="0" algn="ctr">
              <a:buNone/>
              <a:defRPr>
                <a:solidFill>
                  <a:schemeClr val="tx1">
                    <a:tint val="75000"/>
                  </a:schemeClr>
                </a:solidFill>
              </a:defRPr>
            </a:lvl6pPr>
            <a:lvl7pPr marL="10972082" indent="0" algn="ctr">
              <a:buNone/>
              <a:defRPr>
                <a:solidFill>
                  <a:schemeClr val="tx1">
                    <a:tint val="75000"/>
                  </a:schemeClr>
                </a:solidFill>
              </a:defRPr>
            </a:lvl7pPr>
            <a:lvl8pPr marL="12800762" indent="0" algn="ctr">
              <a:buNone/>
              <a:defRPr>
                <a:solidFill>
                  <a:schemeClr val="tx1">
                    <a:tint val="75000"/>
                  </a:schemeClr>
                </a:solidFill>
              </a:defRPr>
            </a:lvl8pPr>
            <a:lvl9pPr marL="146294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529387-AABB-E14F-9DA2-1C9413A26016}"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29387-AABB-E14F-9DA2-1C9413A26016}"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464743"/>
            <a:ext cx="6172200" cy="31208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464743"/>
            <a:ext cx="18059400" cy="31208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29387-AABB-E14F-9DA2-1C9413A26016}"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29387-AABB-E14F-9DA2-1C9413A26016}"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166939" y="15502475"/>
            <a:ext cx="23317200" cy="8000997"/>
          </a:xfrm>
        </p:spPr>
        <p:txBody>
          <a:bodyPr anchor="b"/>
          <a:lstStyle>
            <a:lvl1pPr marL="0" indent="0">
              <a:buNone/>
              <a:defRPr sz="8000">
                <a:solidFill>
                  <a:schemeClr val="tx1">
                    <a:tint val="75000"/>
                  </a:schemeClr>
                </a:solidFill>
              </a:defRPr>
            </a:lvl1pPr>
            <a:lvl2pPr marL="1828680" indent="0">
              <a:buNone/>
              <a:defRPr sz="7200">
                <a:solidFill>
                  <a:schemeClr val="tx1">
                    <a:tint val="75000"/>
                  </a:schemeClr>
                </a:solidFill>
              </a:defRPr>
            </a:lvl2pPr>
            <a:lvl3pPr marL="3657360" indent="0">
              <a:buNone/>
              <a:defRPr sz="6400">
                <a:solidFill>
                  <a:schemeClr val="tx1">
                    <a:tint val="75000"/>
                  </a:schemeClr>
                </a:solidFill>
              </a:defRPr>
            </a:lvl3pPr>
            <a:lvl4pPr marL="5486041" indent="0">
              <a:buNone/>
              <a:defRPr sz="5600">
                <a:solidFill>
                  <a:schemeClr val="tx1">
                    <a:tint val="75000"/>
                  </a:schemeClr>
                </a:solidFill>
              </a:defRPr>
            </a:lvl4pPr>
            <a:lvl5pPr marL="7314721" indent="0">
              <a:buNone/>
              <a:defRPr sz="5600">
                <a:solidFill>
                  <a:schemeClr val="tx1">
                    <a:tint val="75000"/>
                  </a:schemeClr>
                </a:solidFill>
              </a:defRPr>
            </a:lvl5pPr>
            <a:lvl6pPr marL="9143401" indent="0">
              <a:buNone/>
              <a:defRPr sz="5600">
                <a:solidFill>
                  <a:schemeClr val="tx1">
                    <a:tint val="75000"/>
                  </a:schemeClr>
                </a:solidFill>
              </a:defRPr>
            </a:lvl6pPr>
            <a:lvl7pPr marL="10972082" indent="0">
              <a:buNone/>
              <a:defRPr sz="5600">
                <a:solidFill>
                  <a:schemeClr val="tx1">
                    <a:tint val="75000"/>
                  </a:schemeClr>
                </a:solidFill>
              </a:defRPr>
            </a:lvl7pPr>
            <a:lvl8pPr marL="12800762" indent="0">
              <a:buNone/>
              <a:defRPr sz="5600">
                <a:solidFill>
                  <a:schemeClr val="tx1">
                    <a:tint val="75000"/>
                  </a:schemeClr>
                </a:solidFill>
              </a:defRPr>
            </a:lvl8pPr>
            <a:lvl9pPr marL="14629443"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29387-AABB-E14F-9DA2-1C9413A26016}"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8534405"/>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944600" y="8534405"/>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529387-AABB-E14F-9DA2-1C9413A26016}"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8187272"/>
            <a:ext cx="12120564" cy="3412064"/>
          </a:xfrm>
        </p:spPr>
        <p:txBody>
          <a:bodyPr anchor="b"/>
          <a:lstStyle>
            <a:lvl1pPr marL="0" indent="0">
              <a:buNone/>
              <a:defRPr sz="9600" b="1"/>
            </a:lvl1pPr>
            <a:lvl2pPr marL="1828680" indent="0">
              <a:buNone/>
              <a:defRPr sz="8000" b="1"/>
            </a:lvl2pPr>
            <a:lvl3pPr marL="3657360" indent="0">
              <a:buNone/>
              <a:defRPr sz="7200" b="1"/>
            </a:lvl3pPr>
            <a:lvl4pPr marL="5486041" indent="0">
              <a:buNone/>
              <a:defRPr sz="6400" b="1"/>
            </a:lvl4pPr>
            <a:lvl5pPr marL="7314721" indent="0">
              <a:buNone/>
              <a:defRPr sz="6400" b="1"/>
            </a:lvl5pPr>
            <a:lvl6pPr marL="9143401" indent="0">
              <a:buNone/>
              <a:defRPr sz="6400" b="1"/>
            </a:lvl6pPr>
            <a:lvl7pPr marL="10972082" indent="0">
              <a:buNone/>
              <a:defRPr sz="6400" b="1"/>
            </a:lvl7pPr>
            <a:lvl8pPr marL="12800762" indent="0">
              <a:buNone/>
              <a:defRPr sz="6400" b="1"/>
            </a:lvl8pPr>
            <a:lvl9pPr marL="14629443" indent="0">
              <a:buNone/>
              <a:defRPr sz="6400" b="1"/>
            </a:lvl9pPr>
          </a:lstStyle>
          <a:p>
            <a:pPr lvl="0"/>
            <a:r>
              <a:rPr lang="en-US"/>
              <a:t>Click to edit Master text styles</a:t>
            </a:r>
          </a:p>
        </p:txBody>
      </p:sp>
      <p:sp>
        <p:nvSpPr>
          <p:cNvPr id="4" name="Content Placeholder 3"/>
          <p:cNvSpPr>
            <a:spLocks noGrp="1"/>
          </p:cNvSpPr>
          <p:nvPr>
            <p:ph sz="half" idx="2"/>
          </p:nvPr>
        </p:nvSpPr>
        <p:spPr>
          <a:xfrm>
            <a:off x="1371600" y="11599336"/>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8" y="8187272"/>
            <a:ext cx="12125325" cy="3412064"/>
          </a:xfrm>
        </p:spPr>
        <p:txBody>
          <a:bodyPr anchor="b"/>
          <a:lstStyle>
            <a:lvl1pPr marL="0" indent="0">
              <a:buNone/>
              <a:defRPr sz="9600" b="1"/>
            </a:lvl1pPr>
            <a:lvl2pPr marL="1828680" indent="0">
              <a:buNone/>
              <a:defRPr sz="8000" b="1"/>
            </a:lvl2pPr>
            <a:lvl3pPr marL="3657360" indent="0">
              <a:buNone/>
              <a:defRPr sz="7200" b="1"/>
            </a:lvl3pPr>
            <a:lvl4pPr marL="5486041" indent="0">
              <a:buNone/>
              <a:defRPr sz="6400" b="1"/>
            </a:lvl4pPr>
            <a:lvl5pPr marL="7314721" indent="0">
              <a:buNone/>
              <a:defRPr sz="6400" b="1"/>
            </a:lvl5pPr>
            <a:lvl6pPr marL="9143401" indent="0">
              <a:buNone/>
              <a:defRPr sz="6400" b="1"/>
            </a:lvl6pPr>
            <a:lvl7pPr marL="10972082" indent="0">
              <a:buNone/>
              <a:defRPr sz="6400" b="1"/>
            </a:lvl7pPr>
            <a:lvl8pPr marL="12800762" indent="0">
              <a:buNone/>
              <a:defRPr sz="6400" b="1"/>
            </a:lvl8pPr>
            <a:lvl9pPr marL="14629443"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3935078" y="11599336"/>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529387-AABB-E14F-9DA2-1C9413A26016}"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529387-AABB-E14F-9DA2-1C9413A26016}"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29387-AABB-E14F-9DA2-1C9413A26016}"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4" y="1456267"/>
            <a:ext cx="9024939" cy="61976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0725150" y="1456272"/>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4" y="7653872"/>
            <a:ext cx="9024939" cy="25019003"/>
          </a:xfrm>
        </p:spPr>
        <p:txBody>
          <a:bodyPr/>
          <a:lstStyle>
            <a:lvl1pPr marL="0" indent="0">
              <a:buNone/>
              <a:defRPr sz="5600"/>
            </a:lvl1pPr>
            <a:lvl2pPr marL="1828680" indent="0">
              <a:buNone/>
              <a:defRPr sz="4800"/>
            </a:lvl2pPr>
            <a:lvl3pPr marL="3657360" indent="0">
              <a:buNone/>
              <a:defRPr sz="4000"/>
            </a:lvl3pPr>
            <a:lvl4pPr marL="5486041" indent="0">
              <a:buNone/>
              <a:defRPr sz="3600"/>
            </a:lvl4pPr>
            <a:lvl5pPr marL="7314721" indent="0">
              <a:buNone/>
              <a:defRPr sz="3600"/>
            </a:lvl5pPr>
            <a:lvl6pPr marL="9143401" indent="0">
              <a:buNone/>
              <a:defRPr sz="3600"/>
            </a:lvl6pPr>
            <a:lvl7pPr marL="10972082" indent="0">
              <a:buNone/>
              <a:defRPr sz="3600"/>
            </a:lvl7pPr>
            <a:lvl8pPr marL="12800762" indent="0">
              <a:buNone/>
              <a:defRPr sz="3600"/>
            </a:lvl8pPr>
            <a:lvl9pPr marL="14629443"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62529387-AABB-E14F-9DA2-1C9413A26016}"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2"/>
            <a:ext cx="16459200" cy="3022603"/>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680" indent="0">
              <a:buNone/>
              <a:defRPr sz="11200"/>
            </a:lvl2pPr>
            <a:lvl3pPr marL="3657360" indent="0">
              <a:buNone/>
              <a:defRPr sz="9600"/>
            </a:lvl3pPr>
            <a:lvl4pPr marL="5486041" indent="0">
              <a:buNone/>
              <a:defRPr sz="8000"/>
            </a:lvl4pPr>
            <a:lvl5pPr marL="7314721" indent="0">
              <a:buNone/>
              <a:defRPr sz="8000"/>
            </a:lvl5pPr>
            <a:lvl6pPr marL="9143401" indent="0">
              <a:buNone/>
              <a:defRPr sz="8000"/>
            </a:lvl6pPr>
            <a:lvl7pPr marL="10972082" indent="0">
              <a:buNone/>
              <a:defRPr sz="8000"/>
            </a:lvl7pPr>
            <a:lvl8pPr marL="12800762" indent="0">
              <a:buNone/>
              <a:defRPr sz="8000"/>
            </a:lvl8pPr>
            <a:lvl9pPr marL="14629443" indent="0">
              <a:buNone/>
              <a:defRPr sz="8000"/>
            </a:lvl9pPr>
          </a:lstStyle>
          <a:p>
            <a:endParaRPr lang="en-US"/>
          </a:p>
        </p:txBody>
      </p:sp>
      <p:sp>
        <p:nvSpPr>
          <p:cNvPr id="4" name="Text Placeholder 3"/>
          <p:cNvSpPr>
            <a:spLocks noGrp="1"/>
          </p:cNvSpPr>
          <p:nvPr>
            <p:ph type="body" sz="half" idx="2"/>
          </p:nvPr>
        </p:nvSpPr>
        <p:spPr>
          <a:xfrm>
            <a:off x="5376864" y="28625805"/>
            <a:ext cx="16459200" cy="4292597"/>
          </a:xfrm>
        </p:spPr>
        <p:txBody>
          <a:bodyPr/>
          <a:lstStyle>
            <a:lvl1pPr marL="0" indent="0">
              <a:buNone/>
              <a:defRPr sz="5600"/>
            </a:lvl1pPr>
            <a:lvl2pPr marL="1828680" indent="0">
              <a:buNone/>
              <a:defRPr sz="4800"/>
            </a:lvl2pPr>
            <a:lvl3pPr marL="3657360" indent="0">
              <a:buNone/>
              <a:defRPr sz="4000"/>
            </a:lvl3pPr>
            <a:lvl4pPr marL="5486041" indent="0">
              <a:buNone/>
              <a:defRPr sz="3600"/>
            </a:lvl4pPr>
            <a:lvl5pPr marL="7314721" indent="0">
              <a:buNone/>
              <a:defRPr sz="3600"/>
            </a:lvl5pPr>
            <a:lvl6pPr marL="9143401" indent="0">
              <a:buNone/>
              <a:defRPr sz="3600"/>
            </a:lvl6pPr>
            <a:lvl7pPr marL="10972082" indent="0">
              <a:buNone/>
              <a:defRPr sz="3600"/>
            </a:lvl7pPr>
            <a:lvl8pPr marL="12800762" indent="0">
              <a:buNone/>
              <a:defRPr sz="3600"/>
            </a:lvl8pPr>
            <a:lvl9pPr marL="14629443"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62529387-AABB-E14F-9DA2-1C9413A26016}"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126F-AED6-954B-A3C8-69497C7153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36" tIns="182868" rIns="365736" bIns="182868" rtlCol="0" anchor="ctr">
            <a:normAutofit/>
          </a:bodyPr>
          <a:lstStyle/>
          <a:p>
            <a:r>
              <a:rPr lang="en-US"/>
              <a:t>Click to edit Master title style</a:t>
            </a:r>
          </a:p>
        </p:txBody>
      </p:sp>
      <p:sp>
        <p:nvSpPr>
          <p:cNvPr id="3" name="Text Placeholder 2"/>
          <p:cNvSpPr>
            <a:spLocks noGrp="1"/>
          </p:cNvSpPr>
          <p:nvPr>
            <p:ph type="body" idx="1"/>
          </p:nvPr>
        </p:nvSpPr>
        <p:spPr>
          <a:xfrm>
            <a:off x="1371600" y="8534405"/>
            <a:ext cx="24688800" cy="24138469"/>
          </a:xfrm>
          <a:prstGeom prst="rect">
            <a:avLst/>
          </a:prstGeom>
        </p:spPr>
        <p:txBody>
          <a:bodyPr vert="horz" lIns="365736" tIns="182868" rIns="365736" bIns="1828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33900540"/>
            <a:ext cx="6400800" cy="1947333"/>
          </a:xfrm>
          <a:prstGeom prst="rect">
            <a:avLst/>
          </a:prstGeom>
        </p:spPr>
        <p:txBody>
          <a:bodyPr vert="horz" lIns="365736" tIns="182868" rIns="365736" bIns="182868" rtlCol="0" anchor="ctr"/>
          <a:lstStyle>
            <a:lvl1pPr algn="l">
              <a:defRPr sz="4800">
                <a:solidFill>
                  <a:schemeClr val="tx1">
                    <a:tint val="75000"/>
                  </a:schemeClr>
                </a:solidFill>
              </a:defRPr>
            </a:lvl1pPr>
          </a:lstStyle>
          <a:p>
            <a:fld id="{62529387-AABB-E14F-9DA2-1C9413A26016}" type="datetimeFigureOut">
              <a:rPr lang="en-US" smtClean="0"/>
              <a:pPr/>
              <a:t>4/21/2020</a:t>
            </a:fld>
            <a:endParaRPr lang="en-US"/>
          </a:p>
        </p:txBody>
      </p:sp>
      <p:sp>
        <p:nvSpPr>
          <p:cNvPr id="5" name="Footer Placeholder 4"/>
          <p:cNvSpPr>
            <a:spLocks noGrp="1"/>
          </p:cNvSpPr>
          <p:nvPr>
            <p:ph type="ftr" sz="quarter" idx="3"/>
          </p:nvPr>
        </p:nvSpPr>
        <p:spPr>
          <a:xfrm>
            <a:off x="9372600" y="33900540"/>
            <a:ext cx="8686800" cy="1947333"/>
          </a:xfrm>
          <a:prstGeom prst="rect">
            <a:avLst/>
          </a:prstGeom>
        </p:spPr>
        <p:txBody>
          <a:bodyPr vert="horz" lIns="365736" tIns="182868" rIns="365736" bIns="182868"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0"/>
            <a:ext cx="6400800" cy="1947333"/>
          </a:xfrm>
          <a:prstGeom prst="rect">
            <a:avLst/>
          </a:prstGeom>
        </p:spPr>
        <p:txBody>
          <a:bodyPr vert="horz" lIns="365736" tIns="182868" rIns="365736" bIns="182868" rtlCol="0" anchor="ctr"/>
          <a:lstStyle>
            <a:lvl1pPr algn="r">
              <a:defRPr sz="4800">
                <a:solidFill>
                  <a:schemeClr val="tx1">
                    <a:tint val="75000"/>
                  </a:schemeClr>
                </a:solidFill>
              </a:defRPr>
            </a:lvl1pPr>
          </a:lstStyle>
          <a:p>
            <a:fld id="{F2BE126F-AED6-954B-A3C8-69497C7153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680" rtl="0" eaLnBrk="1" latinLnBrk="0" hangingPunct="1">
        <a:spcBef>
          <a:spcPct val="0"/>
        </a:spcBef>
        <a:buNone/>
        <a:defRPr sz="17600" kern="1200">
          <a:solidFill>
            <a:schemeClr val="tx1"/>
          </a:solidFill>
          <a:latin typeface="+mj-lt"/>
          <a:ea typeface="+mj-ea"/>
          <a:cs typeface="+mj-cs"/>
        </a:defRPr>
      </a:lvl1pPr>
    </p:titleStyle>
    <p:bodyStyle>
      <a:lvl1pPr marL="1371511" indent="-1371511" algn="l" defTabSz="1828680" rtl="0" eaLnBrk="1" latinLnBrk="0" hangingPunct="1">
        <a:spcBef>
          <a:spcPct val="20000"/>
        </a:spcBef>
        <a:buFont typeface="Arial"/>
        <a:buChar char="•"/>
        <a:defRPr sz="12800" kern="1200">
          <a:solidFill>
            <a:schemeClr val="tx1"/>
          </a:solidFill>
          <a:latin typeface="+mn-lt"/>
          <a:ea typeface="+mn-ea"/>
          <a:cs typeface="+mn-cs"/>
        </a:defRPr>
      </a:lvl1pPr>
      <a:lvl2pPr marL="2971605" indent="-1142925" algn="l" defTabSz="1828680" rtl="0" eaLnBrk="1" latinLnBrk="0" hangingPunct="1">
        <a:spcBef>
          <a:spcPct val="20000"/>
        </a:spcBef>
        <a:buFont typeface="Arial"/>
        <a:buChar char="–"/>
        <a:defRPr sz="11200" kern="1200">
          <a:solidFill>
            <a:schemeClr val="tx1"/>
          </a:solidFill>
          <a:latin typeface="+mn-lt"/>
          <a:ea typeface="+mn-ea"/>
          <a:cs typeface="+mn-cs"/>
        </a:defRPr>
      </a:lvl2pPr>
      <a:lvl3pPr marL="4571701" indent="-914340" algn="l" defTabSz="1828680" rtl="0" eaLnBrk="1" latinLnBrk="0" hangingPunct="1">
        <a:spcBef>
          <a:spcPct val="20000"/>
        </a:spcBef>
        <a:buFont typeface="Arial"/>
        <a:buChar char="•"/>
        <a:defRPr sz="9600" kern="1200">
          <a:solidFill>
            <a:schemeClr val="tx1"/>
          </a:solidFill>
          <a:latin typeface="+mn-lt"/>
          <a:ea typeface="+mn-ea"/>
          <a:cs typeface="+mn-cs"/>
        </a:defRPr>
      </a:lvl3pPr>
      <a:lvl4pPr marL="6400381" indent="-914340" algn="l" defTabSz="1828680" rtl="0" eaLnBrk="1" latinLnBrk="0" hangingPunct="1">
        <a:spcBef>
          <a:spcPct val="20000"/>
        </a:spcBef>
        <a:buFont typeface="Arial"/>
        <a:buChar char="–"/>
        <a:defRPr sz="8000" kern="1200">
          <a:solidFill>
            <a:schemeClr val="tx1"/>
          </a:solidFill>
          <a:latin typeface="+mn-lt"/>
          <a:ea typeface="+mn-ea"/>
          <a:cs typeface="+mn-cs"/>
        </a:defRPr>
      </a:lvl4pPr>
      <a:lvl5pPr marL="8229061" indent="-914340" algn="l" defTabSz="1828680" rtl="0" eaLnBrk="1" latinLnBrk="0" hangingPunct="1">
        <a:spcBef>
          <a:spcPct val="20000"/>
        </a:spcBef>
        <a:buFont typeface="Arial"/>
        <a:buChar char="»"/>
        <a:defRPr sz="8000" kern="1200">
          <a:solidFill>
            <a:schemeClr val="tx1"/>
          </a:solidFill>
          <a:latin typeface="+mn-lt"/>
          <a:ea typeface="+mn-ea"/>
          <a:cs typeface="+mn-cs"/>
        </a:defRPr>
      </a:lvl5pPr>
      <a:lvl6pPr marL="10057741" indent="-914340" algn="l" defTabSz="1828680" rtl="0" eaLnBrk="1" latinLnBrk="0" hangingPunct="1">
        <a:spcBef>
          <a:spcPct val="20000"/>
        </a:spcBef>
        <a:buFont typeface="Arial"/>
        <a:buChar char="•"/>
        <a:defRPr sz="8000" kern="1200">
          <a:solidFill>
            <a:schemeClr val="tx1"/>
          </a:solidFill>
          <a:latin typeface="+mn-lt"/>
          <a:ea typeface="+mn-ea"/>
          <a:cs typeface="+mn-cs"/>
        </a:defRPr>
      </a:lvl6pPr>
      <a:lvl7pPr marL="11886422" indent="-914340" algn="l" defTabSz="1828680" rtl="0" eaLnBrk="1" latinLnBrk="0" hangingPunct="1">
        <a:spcBef>
          <a:spcPct val="20000"/>
        </a:spcBef>
        <a:buFont typeface="Arial"/>
        <a:buChar char="•"/>
        <a:defRPr sz="8000" kern="1200">
          <a:solidFill>
            <a:schemeClr val="tx1"/>
          </a:solidFill>
          <a:latin typeface="+mn-lt"/>
          <a:ea typeface="+mn-ea"/>
          <a:cs typeface="+mn-cs"/>
        </a:defRPr>
      </a:lvl7pPr>
      <a:lvl8pPr marL="13715103" indent="-914340" algn="l" defTabSz="1828680" rtl="0" eaLnBrk="1" latinLnBrk="0" hangingPunct="1">
        <a:spcBef>
          <a:spcPct val="20000"/>
        </a:spcBef>
        <a:buFont typeface="Arial"/>
        <a:buChar char="•"/>
        <a:defRPr sz="8000" kern="1200">
          <a:solidFill>
            <a:schemeClr val="tx1"/>
          </a:solidFill>
          <a:latin typeface="+mn-lt"/>
          <a:ea typeface="+mn-ea"/>
          <a:cs typeface="+mn-cs"/>
        </a:defRPr>
      </a:lvl8pPr>
      <a:lvl9pPr marL="15543783" indent="-914340" algn="l" defTabSz="182868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680" rtl="0" eaLnBrk="1" latinLnBrk="0" hangingPunct="1">
        <a:defRPr sz="7200" kern="1200">
          <a:solidFill>
            <a:schemeClr val="tx1"/>
          </a:solidFill>
          <a:latin typeface="+mn-lt"/>
          <a:ea typeface="+mn-ea"/>
          <a:cs typeface="+mn-cs"/>
        </a:defRPr>
      </a:lvl1pPr>
      <a:lvl2pPr marL="1828680" algn="l" defTabSz="1828680" rtl="0" eaLnBrk="1" latinLnBrk="0" hangingPunct="1">
        <a:defRPr sz="7200" kern="1200">
          <a:solidFill>
            <a:schemeClr val="tx1"/>
          </a:solidFill>
          <a:latin typeface="+mn-lt"/>
          <a:ea typeface="+mn-ea"/>
          <a:cs typeface="+mn-cs"/>
        </a:defRPr>
      </a:lvl2pPr>
      <a:lvl3pPr marL="3657360" algn="l" defTabSz="1828680" rtl="0" eaLnBrk="1" latinLnBrk="0" hangingPunct="1">
        <a:defRPr sz="7200" kern="1200">
          <a:solidFill>
            <a:schemeClr val="tx1"/>
          </a:solidFill>
          <a:latin typeface="+mn-lt"/>
          <a:ea typeface="+mn-ea"/>
          <a:cs typeface="+mn-cs"/>
        </a:defRPr>
      </a:lvl3pPr>
      <a:lvl4pPr marL="5486041" algn="l" defTabSz="1828680" rtl="0" eaLnBrk="1" latinLnBrk="0" hangingPunct="1">
        <a:defRPr sz="7200" kern="1200">
          <a:solidFill>
            <a:schemeClr val="tx1"/>
          </a:solidFill>
          <a:latin typeface="+mn-lt"/>
          <a:ea typeface="+mn-ea"/>
          <a:cs typeface="+mn-cs"/>
        </a:defRPr>
      </a:lvl4pPr>
      <a:lvl5pPr marL="7314721" algn="l" defTabSz="1828680" rtl="0" eaLnBrk="1" latinLnBrk="0" hangingPunct="1">
        <a:defRPr sz="7200" kern="1200">
          <a:solidFill>
            <a:schemeClr val="tx1"/>
          </a:solidFill>
          <a:latin typeface="+mn-lt"/>
          <a:ea typeface="+mn-ea"/>
          <a:cs typeface="+mn-cs"/>
        </a:defRPr>
      </a:lvl5pPr>
      <a:lvl6pPr marL="9143401" algn="l" defTabSz="1828680" rtl="0" eaLnBrk="1" latinLnBrk="0" hangingPunct="1">
        <a:defRPr sz="7200" kern="1200">
          <a:solidFill>
            <a:schemeClr val="tx1"/>
          </a:solidFill>
          <a:latin typeface="+mn-lt"/>
          <a:ea typeface="+mn-ea"/>
          <a:cs typeface="+mn-cs"/>
        </a:defRPr>
      </a:lvl6pPr>
      <a:lvl7pPr marL="10972082" algn="l" defTabSz="1828680" rtl="0" eaLnBrk="1" latinLnBrk="0" hangingPunct="1">
        <a:defRPr sz="7200" kern="1200">
          <a:solidFill>
            <a:schemeClr val="tx1"/>
          </a:solidFill>
          <a:latin typeface="+mn-lt"/>
          <a:ea typeface="+mn-ea"/>
          <a:cs typeface="+mn-cs"/>
        </a:defRPr>
      </a:lvl7pPr>
      <a:lvl8pPr marL="12800762" algn="l" defTabSz="1828680" rtl="0" eaLnBrk="1" latinLnBrk="0" hangingPunct="1">
        <a:defRPr sz="7200" kern="1200">
          <a:solidFill>
            <a:schemeClr val="tx1"/>
          </a:solidFill>
          <a:latin typeface="+mn-lt"/>
          <a:ea typeface="+mn-ea"/>
          <a:cs typeface="+mn-cs"/>
        </a:defRPr>
      </a:lvl8pPr>
      <a:lvl9pPr marL="14629443" algn="l" defTabSz="182868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0"/>
          </a:schemeClr>
        </a:solidFill>
        <a:effectLst/>
      </p:bgPr>
    </p:bg>
    <p:spTree>
      <p:nvGrpSpPr>
        <p:cNvPr id="1" name=""/>
        <p:cNvGrpSpPr/>
        <p:nvPr/>
      </p:nvGrpSpPr>
      <p:grpSpPr>
        <a:xfrm>
          <a:off x="0" y="0"/>
          <a:ext cx="0" cy="0"/>
          <a:chOff x="0" y="0"/>
          <a:chExt cx="0" cy="0"/>
        </a:xfrm>
      </p:grpSpPr>
      <p:sp>
        <p:nvSpPr>
          <p:cNvPr id="5" name="TextBox 4"/>
          <p:cNvSpPr txBox="1"/>
          <p:nvPr/>
        </p:nvSpPr>
        <p:spPr>
          <a:xfrm>
            <a:off x="0" y="421502"/>
            <a:ext cx="27432000" cy="4488544"/>
          </a:xfrm>
          <a:prstGeom prst="rect">
            <a:avLst/>
          </a:prstGeom>
          <a:solidFill>
            <a:srgbClr val="33CCFF"/>
          </a:solidFill>
        </p:spPr>
        <p:txBody>
          <a:bodyPr wrap="square" lIns="86493" tIns="43247" rIns="86493" bIns="43247" rtlCol="0" anchor="ctr">
            <a:spAutoFit/>
          </a:bodyPr>
          <a:lstStyle/>
          <a:p>
            <a:r>
              <a:rPr lang="en-US" dirty="0">
                <a:solidFill>
                  <a:schemeClr val="bg1"/>
                </a:solidFill>
              </a:rPr>
              <a:t>		Overview of Health Consequences in The Ketogenic Diet					and Efficacy in Treating Type-2 Diabetes </a:t>
            </a:r>
          </a:p>
          <a:p>
            <a:pPr algn="ctr"/>
            <a:r>
              <a:rPr lang="en-US" sz="4800" cap="small" dirty="0">
                <a:solidFill>
                  <a:schemeClr val="bg1"/>
                </a:solidFill>
              </a:rPr>
              <a:t>A Proposal</a:t>
            </a:r>
          </a:p>
          <a:p>
            <a:pPr algn="ctr"/>
            <a:r>
              <a:rPr lang="en-US" sz="3400" dirty="0">
                <a:solidFill>
                  <a:schemeClr val="bg1"/>
                </a:solidFill>
              </a:rPr>
              <a:t>Talbot Thames</a:t>
            </a:r>
          </a:p>
          <a:p>
            <a:pPr algn="ctr"/>
            <a:r>
              <a:rPr lang="en-US" sz="3000" dirty="0">
                <a:solidFill>
                  <a:schemeClr val="bg1"/>
                </a:solidFill>
              </a:rPr>
              <a:t>Longwood University </a:t>
            </a:r>
          </a:p>
          <a:p>
            <a:pPr algn="ctr"/>
            <a:endParaRPr lang="en-US" sz="3000" dirty="0"/>
          </a:p>
        </p:txBody>
      </p:sp>
      <p:sp>
        <p:nvSpPr>
          <p:cNvPr id="3" name="TextBox 2">
            <a:extLst>
              <a:ext uri="{FF2B5EF4-FFF2-40B4-BE49-F238E27FC236}">
                <a16:creationId xmlns:a16="http://schemas.microsoft.com/office/drawing/2014/main" id="{6BC03A33-4B4F-41D7-B93B-F6FF35E71AF4}"/>
              </a:ext>
            </a:extLst>
          </p:cNvPr>
          <p:cNvSpPr txBox="1"/>
          <p:nvPr/>
        </p:nvSpPr>
        <p:spPr>
          <a:xfrm>
            <a:off x="1925120" y="24354517"/>
            <a:ext cx="11130799" cy="7109639"/>
          </a:xfrm>
          <a:prstGeom prst="rect">
            <a:avLst/>
          </a:prstGeom>
          <a:noFill/>
          <a:ln>
            <a:solidFill>
              <a:schemeClr val="accent2">
                <a:lumMod val="75000"/>
              </a:schemeClr>
            </a:solidFill>
          </a:ln>
        </p:spPr>
        <p:txBody>
          <a:bodyPr wrap="square" rtlCol="0">
            <a:spAutoFit/>
          </a:bodyPr>
          <a:lstStyle/>
          <a:p>
            <a:pPr marL="342900" indent="-342900">
              <a:buFont typeface="Arial" panose="020B0604020202020204" pitchFamily="34" charset="0"/>
              <a:buChar char="•"/>
            </a:pPr>
            <a:r>
              <a:rPr lang="en-US" sz="2400" dirty="0"/>
              <a:t>This study suggests that dietary guidelines should focus on quality of macronutrients, not only macronutrient levels themselves.</a:t>
            </a:r>
          </a:p>
          <a:p>
            <a:pPr marL="342900" indent="-342900">
              <a:buFont typeface="Arial" panose="020B0604020202020204" pitchFamily="34" charset="0"/>
              <a:buChar char="•"/>
            </a:pPr>
            <a:r>
              <a:rPr lang="en-US" sz="2400" dirty="0"/>
              <a:t> The ketogenic diet could be successful in achieving lower blood glucose levels, along with some patients reducing or even completely halting medication. </a:t>
            </a:r>
          </a:p>
          <a:p>
            <a:pPr marL="342900" indent="-342900">
              <a:buFont typeface="Arial" panose="020B0604020202020204" pitchFamily="34" charset="0"/>
              <a:buChar char="•"/>
            </a:pPr>
            <a:r>
              <a:rPr lang="en-US" sz="2400" dirty="0"/>
              <a:t>This result could be marred by adverse effects in some individuals, such as kidney stones, enlarged hearts, gastrointestinal disturbances, and atherogenic risk factors.</a:t>
            </a:r>
          </a:p>
          <a:p>
            <a:pPr marL="342900" indent="-342900">
              <a:buFont typeface="Arial" panose="020B0604020202020204" pitchFamily="34" charset="0"/>
              <a:buChar char="•"/>
            </a:pPr>
            <a:r>
              <a:rPr lang="en-US" sz="2400" dirty="0"/>
              <a:t> Both total cholesterol and LDL cholesterol are expected to increase in those on KD.</a:t>
            </a:r>
          </a:p>
          <a:p>
            <a:pPr marL="342900" indent="-342900">
              <a:buFont typeface="Arial" panose="020B0604020202020204" pitchFamily="34" charset="0"/>
              <a:buChar char="•"/>
            </a:pPr>
            <a:r>
              <a:rPr lang="en-US" sz="2400" dirty="0"/>
              <a:t>Blood glucose levels could rise in subjects in the ketogenic diet without diabetes the plant-based diet and western diet did not experience a similar increase. This is likely due to intramyocellular lipid production.</a:t>
            </a:r>
          </a:p>
          <a:p>
            <a:pPr marL="342900" indent="-342900">
              <a:buFont typeface="Arial" panose="020B0604020202020204" pitchFamily="34" charset="0"/>
              <a:buChar char="•"/>
            </a:pPr>
            <a:r>
              <a:rPr lang="en-US" sz="2400" dirty="0"/>
              <a:t> The ketogenic diet can both elevate the risk for developing Type II diabetes while also enabling a reduction in medication for the disease. Ketogenic diets come with inherent risks due to nature of the diet however and must be used with extreme caution.</a:t>
            </a:r>
          </a:p>
          <a:p>
            <a:pPr marL="342900" indent="-342900">
              <a:buFont typeface="Arial" panose="020B0604020202020204" pitchFamily="34" charset="0"/>
              <a:buChar char="•"/>
            </a:pPr>
            <a:r>
              <a:rPr lang="en-US" sz="2400" dirty="0"/>
              <a:t> High carbohydrate plant rich diets could have similar positive results with diabetes with less reported adverse effects.</a:t>
            </a:r>
          </a:p>
          <a:p>
            <a:pPr marL="342900" indent="-342900">
              <a:buFont typeface="Arial" panose="020B0604020202020204" pitchFamily="34" charset="0"/>
              <a:buChar char="•"/>
            </a:pPr>
            <a:r>
              <a:rPr lang="en-US" sz="2400" dirty="0"/>
              <a:t> Quality of macronutrients, such as unsaturated fats, unprocessed sugars, whole foods, and a move to plant-based nutrition could award greater health overall than the ratio of macronutrients. </a:t>
            </a:r>
          </a:p>
        </p:txBody>
      </p:sp>
      <p:sp>
        <p:nvSpPr>
          <p:cNvPr id="4" name="TextBox 3">
            <a:extLst>
              <a:ext uri="{FF2B5EF4-FFF2-40B4-BE49-F238E27FC236}">
                <a16:creationId xmlns:a16="http://schemas.microsoft.com/office/drawing/2014/main" id="{4364E69F-D8F5-452E-B584-A76AA7CA3648}"/>
              </a:ext>
            </a:extLst>
          </p:cNvPr>
          <p:cNvSpPr txBox="1"/>
          <p:nvPr/>
        </p:nvSpPr>
        <p:spPr>
          <a:xfrm>
            <a:off x="15098486" y="7571134"/>
            <a:ext cx="11963400" cy="4154984"/>
          </a:xfrm>
          <a:prstGeom prst="rect">
            <a:avLst/>
          </a:prstGeom>
          <a:noFill/>
          <a:ln>
            <a:solidFill>
              <a:schemeClr val="accent2">
                <a:lumMod val="75000"/>
              </a:schemeClr>
            </a:solidFill>
          </a:ln>
        </p:spPr>
        <p:txBody>
          <a:bodyPr wrap="square" rtlCol="0">
            <a:spAutoFit/>
          </a:bodyPr>
          <a:lstStyle/>
          <a:p>
            <a:pPr marL="342900" indent="-342900">
              <a:buFont typeface="Arial" panose="020B0604020202020204" pitchFamily="34" charset="0"/>
              <a:buChar char="•"/>
            </a:pPr>
            <a:r>
              <a:rPr lang="en-US" sz="2400" dirty="0"/>
              <a:t>90 volunteers with obesity and Type-2 diabetes will be assigned with either a Ketogenic diet (&lt;20 g daily carbohydrates), A high fiber plant-based diet (&gt;350 g, &lt; 400g daily carbohydrates), or a typical western diet (&gt;200g, &lt;300g daily carbohydrates) for three months. </a:t>
            </a:r>
          </a:p>
          <a:p>
            <a:pPr marL="342900" indent="-342900">
              <a:buFont typeface="Arial" panose="020B0604020202020204" pitchFamily="34" charset="0"/>
              <a:buChar char="•"/>
            </a:pPr>
            <a:r>
              <a:rPr lang="en-US" sz="2400" dirty="0"/>
              <a:t>90 volunteers without diabetes will also be assigned either of the three diets, in order to assess each diet’s risk factors in the development of diabetes.</a:t>
            </a:r>
          </a:p>
          <a:p>
            <a:pPr marL="342900" indent="-342900">
              <a:buFont typeface="Arial" panose="020B0604020202020204" pitchFamily="34" charset="0"/>
              <a:buChar char="•"/>
            </a:pPr>
            <a:r>
              <a:rPr lang="en-US" sz="2400" dirty="0"/>
              <a:t> Each volunteer will be required to keep a ledger detailing the foods they ate, along with macronutrient and caloric intake count. Volunteers are asked to cook their own meals from home as often as possible. This is to ensure caloric intake can be tracked more effectively. Subjects will come back for monitoring bi-weekly for recording of glucose levels, weight and general symptoms.  </a:t>
            </a:r>
          </a:p>
        </p:txBody>
      </p:sp>
      <p:sp>
        <p:nvSpPr>
          <p:cNvPr id="6" name="TextBox 5">
            <a:extLst>
              <a:ext uri="{FF2B5EF4-FFF2-40B4-BE49-F238E27FC236}">
                <a16:creationId xmlns:a16="http://schemas.microsoft.com/office/drawing/2014/main" id="{261A2E6F-E459-46FC-9AFD-09E039146C19}"/>
              </a:ext>
            </a:extLst>
          </p:cNvPr>
          <p:cNvSpPr txBox="1"/>
          <p:nvPr/>
        </p:nvSpPr>
        <p:spPr>
          <a:xfrm>
            <a:off x="217715" y="14821624"/>
            <a:ext cx="15240000" cy="5262979"/>
          </a:xfrm>
          <a:prstGeom prst="rect">
            <a:avLst/>
          </a:prstGeom>
          <a:noFill/>
          <a:ln>
            <a:solidFill>
              <a:schemeClr val="accent2">
                <a:lumMod val="75000"/>
              </a:schemeClr>
            </a:solidFill>
          </a:ln>
        </p:spPr>
        <p:txBody>
          <a:bodyPr wrap="square" rtlCol="0">
            <a:spAutoFit/>
          </a:bodyPr>
          <a:lstStyle/>
          <a:p>
            <a:pPr marL="457200" indent="-457200">
              <a:buFont typeface="Arial" panose="020B0604020202020204" pitchFamily="34" charset="0"/>
              <a:buChar char="•"/>
            </a:pPr>
            <a:r>
              <a:rPr lang="en-US" sz="2800" dirty="0"/>
              <a:t>The ketogenic diet (KD) is a growingly popular tool for weight loss consisting of high fat foods that are low in carbohydrates </a:t>
            </a:r>
            <a:r>
              <a:rPr lang="en-US" sz="2800" b="1" dirty="0"/>
              <a:t>(Figure 1)</a:t>
            </a:r>
            <a:r>
              <a:rPr lang="en-US" sz="2800" dirty="0"/>
              <a:t>.</a:t>
            </a:r>
          </a:p>
          <a:p>
            <a:pPr marL="457200" indent="-457200">
              <a:buFont typeface="Arial" panose="020B0604020202020204" pitchFamily="34" charset="0"/>
              <a:buChar char="•"/>
            </a:pPr>
            <a:r>
              <a:rPr lang="en-US" sz="2800" dirty="0"/>
              <a:t>KD has shown benefits for Type II Diabetes patients in reducing the use of medication for treatment and keeping blood glucose to manageable levels. </a:t>
            </a:r>
          </a:p>
          <a:p>
            <a:pPr marL="457200" indent="-457200">
              <a:buFont typeface="Arial" panose="020B0604020202020204" pitchFamily="34" charset="0"/>
              <a:buChar char="•"/>
            </a:pPr>
            <a:r>
              <a:rPr lang="en-US" sz="2800" dirty="0"/>
              <a:t>In non-diabetic subjects, the Ketogenic diet has been shown to cause diabetic symptoms.</a:t>
            </a:r>
          </a:p>
          <a:p>
            <a:pPr marL="457200" indent="-457200">
              <a:buFont typeface="Arial" panose="020B0604020202020204" pitchFamily="34" charset="0"/>
              <a:buChar char="•"/>
            </a:pPr>
            <a:r>
              <a:rPr lang="en-US" sz="2800" dirty="0"/>
              <a:t>High fat intake leads to </a:t>
            </a:r>
            <a:r>
              <a:rPr lang="en-US" sz="2800" dirty="0" err="1"/>
              <a:t>Intramyocelluar</a:t>
            </a:r>
            <a:r>
              <a:rPr lang="en-US" sz="2800" dirty="0"/>
              <a:t> lipid production, spurring insulin resistance. </a:t>
            </a:r>
          </a:p>
          <a:p>
            <a:pPr marL="457200" indent="-457200">
              <a:buFont typeface="Arial" panose="020B0604020202020204" pitchFamily="34" charset="0"/>
              <a:buChar char="•"/>
            </a:pPr>
            <a:r>
              <a:rPr lang="en-US" sz="2800" dirty="0"/>
              <a:t>The ketogenic diet has been shown to cause adverse effects such as acidosis and atherogenic risk factors (</a:t>
            </a:r>
            <a:r>
              <a:rPr lang="en-US" sz="2800" b="1" dirty="0"/>
              <a:t>Figure 2</a:t>
            </a:r>
            <a:r>
              <a:rPr lang="en-US" sz="2800" dirty="0"/>
              <a:t>).</a:t>
            </a:r>
          </a:p>
          <a:p>
            <a:pPr marL="457200" indent="-457200">
              <a:buFont typeface="Arial" panose="020B0604020202020204" pitchFamily="34" charset="0"/>
              <a:buChar char="•"/>
            </a:pPr>
            <a:r>
              <a:rPr lang="en-US" sz="2800" dirty="0"/>
              <a:t>KD therefore could represent a high-risk way of alleviating diabetic symptoms</a:t>
            </a:r>
          </a:p>
          <a:p>
            <a:pPr marL="457200" indent="-457200">
              <a:buFont typeface="Arial" panose="020B0604020202020204" pitchFamily="34" charset="0"/>
              <a:buChar char="•"/>
            </a:pPr>
            <a:r>
              <a:rPr lang="en-US" sz="2800" dirty="0"/>
              <a:t>High fiber plant-based diets may provide similar benefits with Type II diabetic patients without associated risk factors. </a:t>
            </a:r>
          </a:p>
          <a:p>
            <a:pPr marL="457200" indent="-457200">
              <a:buFont typeface="Arial" panose="020B0604020202020204" pitchFamily="34" charset="0"/>
              <a:buChar char="•"/>
            </a:pPr>
            <a:r>
              <a:rPr lang="en-US" sz="2800" dirty="0"/>
              <a:t>Quality of macronutrients may be more important than macronutrient balance itself.</a:t>
            </a:r>
          </a:p>
        </p:txBody>
      </p:sp>
      <p:sp>
        <p:nvSpPr>
          <p:cNvPr id="7" name="TextBox 6">
            <a:extLst>
              <a:ext uri="{FF2B5EF4-FFF2-40B4-BE49-F238E27FC236}">
                <a16:creationId xmlns:a16="http://schemas.microsoft.com/office/drawing/2014/main" id="{494BD99E-074F-4159-9F2B-C09F7EDAE429}"/>
              </a:ext>
            </a:extLst>
          </p:cNvPr>
          <p:cNvSpPr txBox="1"/>
          <p:nvPr/>
        </p:nvSpPr>
        <p:spPr>
          <a:xfrm>
            <a:off x="15435944" y="21181235"/>
            <a:ext cx="10315282" cy="4832092"/>
          </a:xfrm>
          <a:prstGeom prst="rect">
            <a:avLst/>
          </a:prstGeom>
          <a:noFill/>
          <a:ln>
            <a:solidFill>
              <a:srgbClr val="C00000"/>
            </a:solidFill>
          </a:ln>
        </p:spPr>
        <p:txBody>
          <a:bodyPr wrap="square" rtlCol="0">
            <a:spAutoFit/>
          </a:bodyPr>
          <a:lstStyle/>
          <a:p>
            <a:pPr marL="457200" indent="-457200">
              <a:buFont typeface="Arial" panose="020B0604020202020204" pitchFamily="34" charset="0"/>
              <a:buChar char="•"/>
            </a:pPr>
            <a:r>
              <a:rPr lang="en-US" sz="2800" dirty="0"/>
              <a:t>Both the plant-based and ketogenic diets are expected to reduce weight loss, diabetic medication, and keep blood glucose levels manageable. </a:t>
            </a:r>
          </a:p>
          <a:p>
            <a:pPr marL="457200" indent="-457200">
              <a:buFont typeface="Arial" panose="020B0604020202020204" pitchFamily="34" charset="0"/>
              <a:buChar char="•"/>
            </a:pPr>
            <a:r>
              <a:rPr lang="en-US" sz="2800" dirty="0"/>
              <a:t>No expected statistical difference in weight loss between diet groups.</a:t>
            </a:r>
          </a:p>
          <a:p>
            <a:pPr marL="457200" indent="-457200">
              <a:buFont typeface="Arial" panose="020B0604020202020204" pitchFamily="34" charset="0"/>
              <a:buChar char="•"/>
            </a:pPr>
            <a:r>
              <a:rPr lang="en-US" sz="2800" dirty="0"/>
              <a:t>Subjects on the ketogenic diet are expected to show an increase in atherogenic risk factors.</a:t>
            </a:r>
          </a:p>
          <a:p>
            <a:pPr marL="457200" indent="-457200">
              <a:buFont typeface="Arial" panose="020B0604020202020204" pitchFamily="34" charset="0"/>
              <a:buChar char="•"/>
            </a:pPr>
            <a:r>
              <a:rPr lang="en-US" sz="2800" dirty="0"/>
              <a:t>Ketogenic diet could show negative symptoms, such as high blood pressure, acidosis, gastrointestinal disturbances, hyperlipidemia, arrhythmia, and low blood platelet count.</a:t>
            </a:r>
          </a:p>
          <a:p>
            <a:pPr marL="457200" indent="-457200">
              <a:buFont typeface="Arial" panose="020B0604020202020204" pitchFamily="34" charset="0"/>
              <a:buChar char="•"/>
            </a:pPr>
            <a:r>
              <a:rPr lang="en-US" sz="2800" dirty="0"/>
              <a:t>The plant-based diet is not expected to have these symptoms. </a:t>
            </a:r>
          </a:p>
        </p:txBody>
      </p:sp>
      <p:sp>
        <p:nvSpPr>
          <p:cNvPr id="8" name="TextBox 7">
            <a:extLst>
              <a:ext uri="{FF2B5EF4-FFF2-40B4-BE49-F238E27FC236}">
                <a16:creationId xmlns:a16="http://schemas.microsoft.com/office/drawing/2014/main" id="{D006676F-6F62-427D-92E0-7FC9C2F37DA0}"/>
              </a:ext>
            </a:extLst>
          </p:cNvPr>
          <p:cNvSpPr txBox="1"/>
          <p:nvPr/>
        </p:nvSpPr>
        <p:spPr>
          <a:xfrm>
            <a:off x="185177" y="6404712"/>
            <a:ext cx="14573250" cy="6555641"/>
          </a:xfrm>
          <a:prstGeom prst="rect">
            <a:avLst/>
          </a:prstGeom>
          <a:noFill/>
          <a:ln>
            <a:solidFill>
              <a:schemeClr val="accent2">
                <a:lumMod val="75000"/>
              </a:schemeClr>
            </a:solidFill>
          </a:ln>
        </p:spPr>
        <p:txBody>
          <a:bodyPr wrap="square" rtlCol="0">
            <a:spAutoFit/>
          </a:bodyPr>
          <a:lstStyle/>
          <a:p>
            <a:r>
              <a:rPr lang="en-US" sz="2800" dirty="0"/>
              <a:t>The ketogenic diet is an increasingly popular tool for weight loss. It has shown benefits for Type II Diabetes patients in reducing the use of medication for treatment and keeping blood glucose levels to manageable levels. This approach to diabetes management is stunted, however, due to a multitude of adverse effects such as acidosis and atherogenic risk factors. Dietary trials were performed to assess the efficacy of both diets in reducing blood glucose levels and other against the contemporary western diet, composed of a moderate-carbohydrate and moderate-fat macronutrient profile. Upon completion, diabetic subjects in both the high-carbohydrate and low ketogenic diet should show a reduction in blood glucose in line with recommended levels. Ketogenic diet subjects will elicit several worrying symptoms such as headaches, gastrointestinal disturbances, and ketoacidosis, along with higher total cholesterol and HDL cholesterol. This trial supports previous studies that show a high risk involved with KD. High fiber whole food diets may provide similar benefits with Type II diabetic patients without associated risk factors. KDs should only be used clinically as an emergency solution when others are ineffective. This research underscores the need to assess quality of macronutrients along with their respective ratios relative to total caloric intake. </a:t>
            </a:r>
          </a:p>
        </p:txBody>
      </p:sp>
      <p:pic>
        <p:nvPicPr>
          <p:cNvPr id="1026" name="Picture 2">
            <a:extLst>
              <a:ext uri="{FF2B5EF4-FFF2-40B4-BE49-F238E27FC236}">
                <a16:creationId xmlns:a16="http://schemas.microsoft.com/office/drawing/2014/main" id="{4555FDE6-79C0-4AB8-AEAE-FE3A4BB80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4532" y="26199963"/>
            <a:ext cx="7241718" cy="6490725"/>
          </a:xfrm>
          <a:prstGeom prst="rect">
            <a:avLst/>
          </a:prstGeom>
          <a:noFill/>
          <a:ln w="25400">
            <a:solidFill>
              <a:schemeClr val="accent2">
                <a:lumMod val="75000"/>
              </a:schemeClr>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26ACE4-A58D-4D18-A411-571E5EA7C0D4}"/>
              </a:ext>
            </a:extLst>
          </p:cNvPr>
          <p:cNvSpPr txBox="1"/>
          <p:nvPr/>
        </p:nvSpPr>
        <p:spPr>
          <a:xfrm>
            <a:off x="771131" y="33493382"/>
            <a:ext cx="26286279" cy="2862322"/>
          </a:xfrm>
          <a:prstGeom prst="rect">
            <a:avLst/>
          </a:prstGeom>
          <a:noFill/>
          <a:ln>
            <a:solidFill>
              <a:schemeClr val="accent2">
                <a:lumMod val="40000"/>
                <a:lumOff val="60000"/>
              </a:schemeClr>
            </a:solidFill>
          </a:ln>
        </p:spPr>
        <p:txBody>
          <a:bodyPr wrap="square" rtlCol="0">
            <a:spAutoFit/>
          </a:bodyPr>
          <a:lstStyle/>
          <a:p>
            <a:r>
              <a:rPr lang="en-US" sz="1800" dirty="0"/>
              <a:t>Bennett C. Best and Worst Foods to Eat on the Ketogenic Diet. 2018 Nov 13 [accessed 2020 Apr 21]. https://www.news-medical.net/health/Best-and-Worst-Foods-to-Eat-on-the-Ketogenic-Diet.aspxGuo, </a:t>
            </a:r>
            <a:r>
              <a:rPr lang="en-US" sz="1800" dirty="0" err="1"/>
              <a:t>Zengkui</a:t>
            </a:r>
            <a:r>
              <a:rPr lang="en-US" sz="1800" dirty="0"/>
              <a:t>. “Intramyocellular Lipid Kinetics and Insulin Resistance.” </a:t>
            </a:r>
            <a:r>
              <a:rPr lang="en-US" sz="1800" i="1" dirty="0"/>
              <a:t>Lipids in Health and Disease</a:t>
            </a:r>
            <a:r>
              <a:rPr lang="en-US" sz="1800" dirty="0"/>
              <a:t>, vol. 6, no. 1, 2007, p. 18., doi:10.1186/1476-511x-6-18.</a:t>
            </a:r>
          </a:p>
          <a:p>
            <a:r>
              <a:rPr lang="en-US" sz="1800" dirty="0"/>
              <a:t>Kuhlmann, J., et al. “Intramyocellular Lipid and Insulin Resistance: A Longitudinal In Vivo 1H-Spectroscopic Study in Zucker Diabetic Fatty Rats.” </a:t>
            </a:r>
            <a:r>
              <a:rPr lang="en-US" sz="1800" i="1" dirty="0"/>
              <a:t>Diabetes</a:t>
            </a:r>
            <a:r>
              <a:rPr lang="en-US" sz="1800" dirty="0"/>
              <a:t>, vol. 52, no. 1, Jan. 2003, pp. 138–144., doi:10.2337/diabetes.52.1.138.</a:t>
            </a:r>
          </a:p>
          <a:p>
            <a:r>
              <a:rPr lang="en-US" sz="1800" dirty="0"/>
              <a:t>Masood, </a:t>
            </a:r>
            <a:r>
              <a:rPr lang="en-US" sz="1800" dirty="0" err="1"/>
              <a:t>Wajeed</a:t>
            </a:r>
            <a:r>
              <a:rPr lang="en-US" sz="1800" dirty="0"/>
              <a:t>. “Ketogenic Diet.” </a:t>
            </a:r>
            <a:r>
              <a:rPr lang="en-US" sz="1800" i="1" dirty="0" err="1"/>
              <a:t>StatPearls</a:t>
            </a:r>
            <a:r>
              <a:rPr lang="en-US" sz="1800" i="1" dirty="0"/>
              <a:t> [Internet].</a:t>
            </a:r>
            <a:r>
              <a:rPr lang="en-US" sz="1800" dirty="0"/>
              <a:t>, U.S. National Library of Medicine, 18 Feb. 2020, www.ncbi.nlm.nih.gov/books/NBK499830/.</a:t>
            </a:r>
          </a:p>
          <a:p>
            <a:r>
              <a:rPr lang="en-US" sz="1800" dirty="0"/>
              <a:t>“New CDC Report: More than 100 Million Americans Have Diabetes or Prediabetes.” </a:t>
            </a:r>
            <a:r>
              <a:rPr lang="en-US" sz="1800" i="1" dirty="0"/>
              <a:t>Centers for Disease Control and Prevention</a:t>
            </a:r>
            <a:r>
              <a:rPr lang="en-US" sz="1800" dirty="0"/>
              <a:t>, Centers for Disease Control and Prevention, 18 July 2017, www.cdc.gov/media/releases/2017/p0718-diabetes-report.html.</a:t>
            </a:r>
          </a:p>
          <a:p>
            <a:r>
              <a:rPr lang="en-US" sz="1800" dirty="0"/>
              <a:t>Noto, Hiroshi, et al. “Correction: Low-Carbohydrate Diets and All-Cause Mortality: A Systematic Review and Meta-Analysis of Observational Studies.” </a:t>
            </a:r>
            <a:r>
              <a:rPr lang="en-US" sz="1800" i="1" dirty="0" err="1"/>
              <a:t>Plos</a:t>
            </a:r>
            <a:r>
              <a:rPr lang="en-US" sz="1800" i="1" dirty="0"/>
              <a:t> One</a:t>
            </a:r>
            <a:r>
              <a:rPr lang="en-US" sz="1800" dirty="0"/>
              <a:t>, vol. 14, no. 2, July 2019, doi:10.1371/journal.pone.0212203.</a:t>
            </a:r>
          </a:p>
          <a:p>
            <a:r>
              <a:rPr lang="en-US" sz="1800" dirty="0"/>
              <a:t>Paoli, Antonio. “Ketogenic Diet for Obesity: Friend or Foe?” </a:t>
            </a:r>
            <a:r>
              <a:rPr lang="en-US" sz="1800" i="1" dirty="0"/>
              <a:t>International Journal of Environmental Research and Public Health</a:t>
            </a:r>
            <a:r>
              <a:rPr lang="en-US" sz="1800" dirty="0"/>
              <a:t>, vol. 11, no. 2, 2014, pp. 2092–2107., doi:10.3390/ijerph110202092.</a:t>
            </a:r>
          </a:p>
          <a:p>
            <a:r>
              <a:rPr lang="en-US" sz="1800" dirty="0"/>
              <a:t>Yancy, William S, et al. “A Low-Carbohydrate, Ketogenic Diet to Treat Type 2 Diabetes.” </a:t>
            </a:r>
            <a:r>
              <a:rPr lang="en-US" sz="1800" i="1" dirty="0"/>
              <a:t>Nutrition &amp; Metabolism</a:t>
            </a:r>
            <a:r>
              <a:rPr lang="en-US" sz="1800" dirty="0"/>
              <a:t>, vol. 2, no. 1, 2005, doi:10.1186/1743-7075-2-34.</a:t>
            </a:r>
          </a:p>
          <a:p>
            <a:r>
              <a:rPr lang="en-US" sz="1800" dirty="0" err="1"/>
              <a:t>Kwiterovich</a:t>
            </a:r>
            <a:r>
              <a:rPr lang="en-US" sz="1800" dirty="0"/>
              <a:t>, Jr PO, Vining EPG, </a:t>
            </a:r>
            <a:r>
              <a:rPr lang="en-US" sz="1800" dirty="0" err="1"/>
              <a:t>Pyzik</a:t>
            </a:r>
            <a:r>
              <a:rPr lang="en-US" sz="1800" dirty="0"/>
              <a:t> P, </a:t>
            </a:r>
            <a:r>
              <a:rPr lang="en-US" sz="1800" dirty="0" err="1"/>
              <a:t>Skolasky</a:t>
            </a:r>
            <a:r>
              <a:rPr lang="en-US" sz="1800" dirty="0"/>
              <a:t>, Jr R, Freeman JM. Effect of a High-Fat Ketogenic Diet on Plasma	</a:t>
            </a:r>
          </a:p>
          <a:p>
            <a:r>
              <a:rPr lang="en-US" sz="1800" dirty="0"/>
              <a:t>Cardiac complications in pediatric patients on the ketogenic diet, T.H. Best, D.N. Franz, D.L. Gilbert, D.P. Nelson, M.R. Epstein. Neurology Jun 2000, 54 (12) 2328-2330; DOI: 10.1212/WNL.54.12.2328</a:t>
            </a:r>
          </a:p>
        </p:txBody>
      </p:sp>
      <p:sp>
        <p:nvSpPr>
          <p:cNvPr id="22" name="TextBox 21">
            <a:extLst>
              <a:ext uri="{FF2B5EF4-FFF2-40B4-BE49-F238E27FC236}">
                <a16:creationId xmlns:a16="http://schemas.microsoft.com/office/drawing/2014/main" id="{10D2F914-C82D-4A96-8EFD-6FFDF9C5F63C}"/>
              </a:ext>
            </a:extLst>
          </p:cNvPr>
          <p:cNvSpPr txBox="1"/>
          <p:nvPr/>
        </p:nvSpPr>
        <p:spPr>
          <a:xfrm>
            <a:off x="18037741" y="19776240"/>
            <a:ext cx="5907768" cy="1107996"/>
          </a:xfrm>
          <a:prstGeom prst="rect">
            <a:avLst/>
          </a:prstGeom>
          <a:solidFill>
            <a:srgbClr val="33CCFF"/>
          </a:solidFill>
          <a:ln>
            <a:solidFill>
              <a:schemeClr val="accent2">
                <a:lumMod val="60000"/>
                <a:lumOff val="40000"/>
              </a:schemeClr>
            </a:solidFill>
          </a:ln>
        </p:spPr>
        <p:txBody>
          <a:bodyPr wrap="square" rtlCol="0">
            <a:spAutoFit/>
          </a:bodyPr>
          <a:lstStyle/>
          <a:p>
            <a:r>
              <a:rPr lang="en-US" sz="6600" dirty="0"/>
              <a:t>Potential Results</a:t>
            </a:r>
          </a:p>
        </p:txBody>
      </p:sp>
      <p:sp>
        <p:nvSpPr>
          <p:cNvPr id="23" name="TextBox 22">
            <a:extLst>
              <a:ext uri="{FF2B5EF4-FFF2-40B4-BE49-F238E27FC236}">
                <a16:creationId xmlns:a16="http://schemas.microsoft.com/office/drawing/2014/main" id="{017943AB-F9CC-40EF-A50E-4AF10DEB8334}"/>
              </a:ext>
            </a:extLst>
          </p:cNvPr>
          <p:cNvSpPr txBox="1"/>
          <p:nvPr/>
        </p:nvSpPr>
        <p:spPr>
          <a:xfrm>
            <a:off x="15694250" y="5282963"/>
            <a:ext cx="10594750" cy="2123658"/>
          </a:xfrm>
          <a:prstGeom prst="rect">
            <a:avLst/>
          </a:prstGeom>
          <a:solidFill>
            <a:srgbClr val="33CCFF"/>
          </a:solidFill>
          <a:ln>
            <a:solidFill>
              <a:schemeClr val="accent2">
                <a:lumMod val="60000"/>
                <a:lumOff val="40000"/>
              </a:schemeClr>
            </a:solidFill>
          </a:ln>
        </p:spPr>
        <p:txBody>
          <a:bodyPr wrap="square" rtlCol="0">
            <a:spAutoFit/>
          </a:bodyPr>
          <a:lstStyle/>
          <a:p>
            <a:pPr algn="ctr"/>
            <a:r>
              <a:rPr lang="en-US" sz="6600" dirty="0"/>
              <a:t>How will the experiment be conducted?</a:t>
            </a:r>
          </a:p>
        </p:txBody>
      </p:sp>
      <p:sp>
        <p:nvSpPr>
          <p:cNvPr id="24" name="TextBox 23">
            <a:extLst>
              <a:ext uri="{FF2B5EF4-FFF2-40B4-BE49-F238E27FC236}">
                <a16:creationId xmlns:a16="http://schemas.microsoft.com/office/drawing/2014/main" id="{35CC74A1-C5D6-404B-8FED-ED40A1F81918}"/>
              </a:ext>
            </a:extLst>
          </p:cNvPr>
          <p:cNvSpPr txBox="1"/>
          <p:nvPr/>
        </p:nvSpPr>
        <p:spPr>
          <a:xfrm>
            <a:off x="3611004" y="21474143"/>
            <a:ext cx="8044421" cy="2123658"/>
          </a:xfrm>
          <a:prstGeom prst="rect">
            <a:avLst/>
          </a:prstGeom>
          <a:solidFill>
            <a:srgbClr val="33CCFF"/>
          </a:solidFill>
          <a:ln>
            <a:solidFill>
              <a:schemeClr val="accent2">
                <a:lumMod val="60000"/>
                <a:lumOff val="40000"/>
              </a:schemeClr>
            </a:solidFill>
          </a:ln>
        </p:spPr>
        <p:txBody>
          <a:bodyPr wrap="square" rtlCol="0">
            <a:spAutoFit/>
          </a:bodyPr>
          <a:lstStyle/>
          <a:p>
            <a:pPr algn="ctr"/>
            <a:r>
              <a:rPr lang="en-US" sz="6600" dirty="0"/>
              <a:t>What are the potential conclusions?</a:t>
            </a:r>
          </a:p>
        </p:txBody>
      </p:sp>
      <p:sp>
        <p:nvSpPr>
          <p:cNvPr id="25" name="TextBox 24">
            <a:extLst>
              <a:ext uri="{FF2B5EF4-FFF2-40B4-BE49-F238E27FC236}">
                <a16:creationId xmlns:a16="http://schemas.microsoft.com/office/drawing/2014/main" id="{2C08D121-1F75-4189-9357-F0CA41370691}"/>
              </a:ext>
            </a:extLst>
          </p:cNvPr>
          <p:cNvSpPr txBox="1"/>
          <p:nvPr/>
        </p:nvSpPr>
        <p:spPr>
          <a:xfrm>
            <a:off x="5797171" y="5054366"/>
            <a:ext cx="3118229" cy="1107996"/>
          </a:xfrm>
          <a:prstGeom prst="rect">
            <a:avLst/>
          </a:prstGeom>
          <a:solidFill>
            <a:srgbClr val="33CCFF"/>
          </a:solidFill>
          <a:ln>
            <a:solidFill>
              <a:schemeClr val="accent2">
                <a:lumMod val="60000"/>
                <a:lumOff val="40000"/>
              </a:schemeClr>
            </a:solidFill>
          </a:ln>
        </p:spPr>
        <p:txBody>
          <a:bodyPr wrap="square" rtlCol="0">
            <a:spAutoFit/>
          </a:bodyPr>
          <a:lstStyle/>
          <a:p>
            <a:r>
              <a:rPr lang="en-US" sz="6600" dirty="0"/>
              <a:t>Abstract</a:t>
            </a:r>
          </a:p>
        </p:txBody>
      </p:sp>
      <p:sp>
        <p:nvSpPr>
          <p:cNvPr id="26" name="TextBox 25">
            <a:extLst>
              <a:ext uri="{FF2B5EF4-FFF2-40B4-BE49-F238E27FC236}">
                <a16:creationId xmlns:a16="http://schemas.microsoft.com/office/drawing/2014/main" id="{8985F638-6E74-4C84-A5B4-0A6A5F172880}"/>
              </a:ext>
            </a:extLst>
          </p:cNvPr>
          <p:cNvSpPr txBox="1"/>
          <p:nvPr/>
        </p:nvSpPr>
        <p:spPr>
          <a:xfrm>
            <a:off x="5574706" y="13428467"/>
            <a:ext cx="4526018" cy="1107996"/>
          </a:xfrm>
          <a:prstGeom prst="rect">
            <a:avLst/>
          </a:prstGeom>
          <a:solidFill>
            <a:srgbClr val="33CCFF">
              <a:alpha val="83922"/>
            </a:srgbClr>
          </a:solidFill>
          <a:ln>
            <a:solidFill>
              <a:srgbClr val="FF0000"/>
            </a:solidFill>
          </a:ln>
        </p:spPr>
        <p:txBody>
          <a:bodyPr wrap="square" rtlCol="0">
            <a:spAutoFit/>
          </a:bodyPr>
          <a:lstStyle/>
          <a:p>
            <a:r>
              <a:rPr lang="en-US" sz="6600" dirty="0"/>
              <a:t>Introduction</a:t>
            </a:r>
          </a:p>
        </p:txBody>
      </p:sp>
      <p:sp>
        <p:nvSpPr>
          <p:cNvPr id="27" name="TextBox 26">
            <a:extLst>
              <a:ext uri="{FF2B5EF4-FFF2-40B4-BE49-F238E27FC236}">
                <a16:creationId xmlns:a16="http://schemas.microsoft.com/office/drawing/2014/main" id="{A04D8F5A-B351-462B-9254-E1584762023E}"/>
              </a:ext>
            </a:extLst>
          </p:cNvPr>
          <p:cNvSpPr txBox="1"/>
          <p:nvPr/>
        </p:nvSpPr>
        <p:spPr>
          <a:xfrm>
            <a:off x="11646307" y="32220873"/>
            <a:ext cx="3452179" cy="1107996"/>
          </a:xfrm>
          <a:prstGeom prst="rect">
            <a:avLst/>
          </a:prstGeom>
          <a:solidFill>
            <a:srgbClr val="33CCFF"/>
          </a:solidFill>
          <a:ln>
            <a:solidFill>
              <a:schemeClr val="accent2">
                <a:lumMod val="40000"/>
                <a:lumOff val="60000"/>
              </a:schemeClr>
            </a:solidFill>
          </a:ln>
        </p:spPr>
        <p:txBody>
          <a:bodyPr wrap="square" rtlCol="0">
            <a:spAutoFit/>
          </a:bodyPr>
          <a:lstStyle/>
          <a:p>
            <a:pPr algn="ctr"/>
            <a:r>
              <a:rPr lang="en-US" sz="6600" dirty="0"/>
              <a:t>Citations </a:t>
            </a:r>
          </a:p>
        </p:txBody>
      </p:sp>
      <p:pic>
        <p:nvPicPr>
          <p:cNvPr id="17" name="Picture 4" descr="Best and Worst Foods to Eat on the Ketogenic Diet">
            <a:extLst>
              <a:ext uri="{FF2B5EF4-FFF2-40B4-BE49-F238E27FC236}">
                <a16:creationId xmlns:a16="http://schemas.microsoft.com/office/drawing/2014/main" id="{9BF0D2CD-9635-40B3-8187-31B3E47517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7000" y="11978889"/>
            <a:ext cx="6769250" cy="6920125"/>
          </a:xfrm>
          <a:prstGeom prst="rect">
            <a:avLst/>
          </a:prstGeom>
          <a:noFill/>
          <a:ln w="19050">
            <a:solidFill>
              <a:srgbClr val="C00000"/>
            </a:solidFill>
          </a:ln>
          <a:effectLst>
            <a:outerShdw blurRad="50800" dist="38100" dir="2700000" sx="161000" sy="161000" algn="tl" rotWithShape="0">
              <a:prstClr val="black">
                <a:alpha val="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327468-35C4-47E6-B7B0-FBBC8F67606C}"/>
              </a:ext>
            </a:extLst>
          </p:cNvPr>
          <p:cNvSpPr txBox="1"/>
          <p:nvPr/>
        </p:nvSpPr>
        <p:spPr>
          <a:xfrm>
            <a:off x="24600899" y="13541201"/>
            <a:ext cx="2753348" cy="2554545"/>
          </a:xfrm>
          <a:prstGeom prst="rect">
            <a:avLst/>
          </a:prstGeom>
          <a:noFill/>
        </p:spPr>
        <p:txBody>
          <a:bodyPr wrap="square" rtlCol="0">
            <a:spAutoFit/>
          </a:bodyPr>
          <a:lstStyle/>
          <a:p>
            <a:r>
              <a:rPr lang="en-US" sz="2000" b="1" dirty="0"/>
              <a:t>Figure 1.</a:t>
            </a:r>
            <a:r>
              <a:rPr lang="en-US" sz="2000" dirty="0"/>
              <a:t> An overview of the typical ketogenic diet consisting of no high-carbohydrate foods; replacing them with foods high in fat such as meat, nuts, and dairy. </a:t>
            </a:r>
          </a:p>
        </p:txBody>
      </p:sp>
      <p:sp>
        <p:nvSpPr>
          <p:cNvPr id="10" name="TextBox 9">
            <a:extLst>
              <a:ext uri="{FF2B5EF4-FFF2-40B4-BE49-F238E27FC236}">
                <a16:creationId xmlns:a16="http://schemas.microsoft.com/office/drawing/2014/main" id="{6D9859F2-4FEB-4E9F-B404-FE10047ECF33}"/>
              </a:ext>
            </a:extLst>
          </p:cNvPr>
          <p:cNvSpPr txBox="1"/>
          <p:nvPr/>
        </p:nvSpPr>
        <p:spPr>
          <a:xfrm>
            <a:off x="24917400" y="27109959"/>
            <a:ext cx="2140010" cy="4401205"/>
          </a:xfrm>
          <a:prstGeom prst="rect">
            <a:avLst/>
          </a:prstGeom>
          <a:noFill/>
        </p:spPr>
        <p:txBody>
          <a:bodyPr wrap="square" rtlCol="0">
            <a:spAutoFit/>
          </a:bodyPr>
          <a:lstStyle/>
          <a:p>
            <a:r>
              <a:rPr lang="en-US" sz="2000" b="1" dirty="0"/>
              <a:t>Figure 2.</a:t>
            </a:r>
            <a:r>
              <a:rPr lang="en-US" sz="2000" dirty="0"/>
              <a:t> The ketogenic diet increases several atherogenic risk factors compared to baseline, such as total cholesterol, LDL cholesterol and triglycerides. HDL or “good” cholesterol is lower than baseline. </a:t>
            </a:r>
          </a:p>
        </p:txBody>
      </p:sp>
      <p:pic>
        <p:nvPicPr>
          <p:cNvPr id="11" name="Proposal Overview">
            <a:hlinkClick r:id="" action="ppaction://media"/>
            <a:extLst>
              <a:ext uri="{FF2B5EF4-FFF2-40B4-BE49-F238E27FC236}">
                <a16:creationId xmlns:a16="http://schemas.microsoft.com/office/drawing/2014/main" id="{9428E5DA-932E-4D5A-A43B-814492960C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854131" y="3353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51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3416</TotalTime>
  <Words>1309</Words>
  <Application>Microsoft Office PowerPoint</Application>
  <PresentationFormat>Custom</PresentationFormat>
  <Paragraphs>47</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Wesley Teets</dc:creator>
  <cp:lastModifiedBy>Fink, Mark</cp:lastModifiedBy>
  <cp:revision>189</cp:revision>
  <cp:lastPrinted>2011-04-12T13:27:05Z</cp:lastPrinted>
  <dcterms:created xsi:type="dcterms:W3CDTF">2011-04-27T01:24:28Z</dcterms:created>
  <dcterms:modified xsi:type="dcterms:W3CDTF">2020-04-21T18:42:20Z</dcterms:modified>
</cp:coreProperties>
</file>