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87"/>
  </p:notesMasterIdLst>
  <p:handoutMasterIdLst>
    <p:handoutMasterId r:id="rId88"/>
  </p:handoutMasterIdLst>
  <p:sldIdLst>
    <p:sldId id="263" r:id="rId2"/>
    <p:sldId id="320" r:id="rId3"/>
    <p:sldId id="378" r:id="rId4"/>
    <p:sldId id="497" r:id="rId5"/>
    <p:sldId id="500" r:id="rId6"/>
    <p:sldId id="501" r:id="rId7"/>
    <p:sldId id="502" r:id="rId8"/>
    <p:sldId id="503" r:id="rId9"/>
    <p:sldId id="445" r:id="rId10"/>
    <p:sldId id="385" r:id="rId11"/>
    <p:sldId id="327" r:id="rId12"/>
    <p:sldId id="328" r:id="rId13"/>
    <p:sldId id="498" r:id="rId14"/>
    <p:sldId id="329" r:id="rId15"/>
    <p:sldId id="491" r:id="rId16"/>
    <p:sldId id="499" r:id="rId17"/>
    <p:sldId id="406" r:id="rId18"/>
    <p:sldId id="407" r:id="rId19"/>
    <p:sldId id="408" r:id="rId20"/>
    <p:sldId id="446" r:id="rId21"/>
    <p:sldId id="273" r:id="rId22"/>
    <p:sldId id="447" r:id="rId23"/>
    <p:sldId id="466" r:id="rId24"/>
    <p:sldId id="275" r:id="rId25"/>
    <p:sldId id="504" r:id="rId26"/>
    <p:sldId id="505" r:id="rId27"/>
    <p:sldId id="411" r:id="rId28"/>
    <p:sldId id="434" r:id="rId29"/>
    <p:sldId id="277" r:id="rId30"/>
    <p:sldId id="506" r:id="rId31"/>
    <p:sldId id="278" r:id="rId32"/>
    <p:sldId id="467" r:id="rId33"/>
    <p:sldId id="279" r:id="rId34"/>
    <p:sldId id="468" r:id="rId35"/>
    <p:sldId id="280" r:id="rId36"/>
    <p:sldId id="454" r:id="rId37"/>
    <p:sldId id="475" r:id="rId38"/>
    <p:sldId id="281" r:id="rId39"/>
    <p:sldId id="412" r:id="rId40"/>
    <p:sldId id="495" r:id="rId41"/>
    <p:sldId id="289" r:id="rId42"/>
    <p:sldId id="291" r:id="rId43"/>
    <p:sldId id="457" r:id="rId44"/>
    <p:sldId id="458" r:id="rId45"/>
    <p:sldId id="421" r:id="rId46"/>
    <p:sldId id="440" r:id="rId47"/>
    <p:sldId id="295" r:id="rId48"/>
    <p:sldId id="422" r:id="rId49"/>
    <p:sldId id="417" r:id="rId50"/>
    <p:sldId id="324" r:id="rId51"/>
    <p:sldId id="321" r:id="rId52"/>
    <p:sldId id="481" r:id="rId53"/>
    <p:sldId id="322" r:id="rId54"/>
    <p:sldId id="485" r:id="rId55"/>
    <p:sldId id="486" r:id="rId56"/>
    <p:sldId id="487" r:id="rId57"/>
    <p:sldId id="488" r:id="rId58"/>
    <p:sldId id="428" r:id="rId59"/>
    <p:sldId id="448" r:id="rId60"/>
    <p:sldId id="489" r:id="rId61"/>
    <p:sldId id="490" r:id="rId62"/>
    <p:sldId id="509" r:id="rId63"/>
    <p:sldId id="510" r:id="rId64"/>
    <p:sldId id="507" r:id="rId65"/>
    <p:sldId id="508" r:id="rId66"/>
    <p:sldId id="476" r:id="rId67"/>
    <p:sldId id="348" r:id="rId68"/>
    <p:sldId id="420" r:id="rId69"/>
    <p:sldId id="426" r:id="rId70"/>
    <p:sldId id="443" r:id="rId71"/>
    <p:sldId id="352" r:id="rId72"/>
    <p:sldId id="355" r:id="rId73"/>
    <p:sldId id="496" r:id="rId74"/>
    <p:sldId id="358" r:id="rId75"/>
    <p:sldId id="359" r:id="rId76"/>
    <p:sldId id="451" r:id="rId77"/>
    <p:sldId id="452" r:id="rId78"/>
    <p:sldId id="453" r:id="rId79"/>
    <p:sldId id="430" r:id="rId80"/>
    <p:sldId id="361" r:id="rId81"/>
    <p:sldId id="480" r:id="rId82"/>
    <p:sldId id="435" r:id="rId83"/>
    <p:sldId id="436" r:id="rId84"/>
    <p:sldId id="437" r:id="rId85"/>
    <p:sldId id="459" r:id="rId86"/>
  </p:sldIdLst>
  <p:sldSz cx="9144000" cy="6858000" type="screen4x3"/>
  <p:notesSz cx="9296400" cy="70104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54" autoAdjust="0"/>
    <p:restoredTop sz="86277" autoAdjust="0"/>
  </p:normalViewPr>
  <p:slideViewPr>
    <p:cSldViewPr>
      <p:cViewPr varScale="1">
        <p:scale>
          <a:sx n="69" d="100"/>
          <a:sy n="69" d="100"/>
        </p:scale>
        <p:origin x="548" y="48"/>
      </p:cViewPr>
      <p:guideLst>
        <p:guide orient="horz" pos="2160"/>
        <p:guide pos="2886"/>
      </p:guideLst>
    </p:cSldViewPr>
  </p:slideViewPr>
  <p:outlineViewPr>
    <p:cViewPr>
      <p:scale>
        <a:sx n="33" d="100"/>
        <a:sy n="33" d="100"/>
      </p:scale>
      <p:origin x="0" y="-47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6944"/>
    </p:cViewPr>
  </p:sorterViewPr>
  <p:notesViewPr>
    <p:cSldViewPr>
      <p:cViewPr varScale="1">
        <p:scale>
          <a:sx n="60" d="100"/>
          <a:sy n="60" d="100"/>
        </p:scale>
        <p:origin x="2500" y="36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FE05D-6F95-46EA-AC89-1438DA821EC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0EB60DBB-4B64-4BEA-B762-A7AA7BA9F3AE}">
      <dgm:prSet phldrT="[Text]" phldr="1"/>
      <dgm:spPr/>
      <dgm:t>
        <a:bodyPr/>
        <a:lstStyle/>
        <a:p>
          <a:endParaRPr lang="en-US" dirty="0"/>
        </a:p>
      </dgm:t>
    </dgm:pt>
    <dgm:pt modelId="{5BD963BB-FC0F-440C-8041-330E650CE3D3}" type="parTrans" cxnId="{90BC7E38-6BE8-4C8C-9CE5-CFBD5F981561}">
      <dgm:prSet/>
      <dgm:spPr/>
      <dgm:t>
        <a:bodyPr/>
        <a:lstStyle/>
        <a:p>
          <a:endParaRPr lang="en-US"/>
        </a:p>
      </dgm:t>
    </dgm:pt>
    <dgm:pt modelId="{B8CFCC9F-EB56-4829-BD29-069EC04406EF}" type="sibTrans" cxnId="{90BC7E38-6BE8-4C8C-9CE5-CFBD5F981561}">
      <dgm:prSet/>
      <dgm:spPr/>
      <dgm:t>
        <a:bodyPr/>
        <a:lstStyle/>
        <a:p>
          <a:endParaRPr lang="en-US" dirty="0"/>
        </a:p>
      </dgm:t>
    </dgm:pt>
    <dgm:pt modelId="{0A71677A-FF4E-4136-A1B7-1B519694F83F}">
      <dgm:prSet phldrT="[Text]" phldr="1"/>
      <dgm:spPr/>
      <dgm:t>
        <a:bodyPr/>
        <a:lstStyle/>
        <a:p>
          <a:endParaRPr lang="en-US" dirty="0"/>
        </a:p>
      </dgm:t>
    </dgm:pt>
    <dgm:pt modelId="{47E78C8C-7B97-439D-A324-0039F0D0B367}" type="parTrans" cxnId="{662AAD12-F415-40E6-9A2D-2900F4D2EAEE}">
      <dgm:prSet/>
      <dgm:spPr/>
      <dgm:t>
        <a:bodyPr/>
        <a:lstStyle/>
        <a:p>
          <a:endParaRPr lang="en-US"/>
        </a:p>
      </dgm:t>
    </dgm:pt>
    <dgm:pt modelId="{B52EA127-FE0A-4B5A-8C5F-83543EE51F67}" type="sibTrans" cxnId="{662AAD12-F415-40E6-9A2D-2900F4D2EAEE}">
      <dgm:prSet/>
      <dgm:spPr/>
      <dgm:t>
        <a:bodyPr/>
        <a:lstStyle/>
        <a:p>
          <a:endParaRPr lang="en-US" dirty="0"/>
        </a:p>
      </dgm:t>
    </dgm:pt>
    <dgm:pt modelId="{58CF2CFF-E1F6-4F2B-8701-0AF3D0CCCB3F}">
      <dgm:prSet phldrT="[Text]" phldr="1"/>
      <dgm:spPr/>
      <dgm:t>
        <a:bodyPr/>
        <a:lstStyle/>
        <a:p>
          <a:endParaRPr lang="en-US" dirty="0"/>
        </a:p>
      </dgm:t>
    </dgm:pt>
    <dgm:pt modelId="{172FD140-666C-4233-8FA2-D27788C201FF}" type="parTrans" cxnId="{58B1F11E-13AB-422B-999D-EADA044478EF}">
      <dgm:prSet/>
      <dgm:spPr/>
      <dgm:t>
        <a:bodyPr/>
        <a:lstStyle/>
        <a:p>
          <a:endParaRPr lang="en-US"/>
        </a:p>
      </dgm:t>
    </dgm:pt>
    <dgm:pt modelId="{7874643E-8E48-40CF-8E4F-725A436295C3}" type="sibTrans" cxnId="{58B1F11E-13AB-422B-999D-EADA044478EF}">
      <dgm:prSet/>
      <dgm:spPr/>
      <dgm:t>
        <a:bodyPr/>
        <a:lstStyle/>
        <a:p>
          <a:endParaRPr lang="en-US" dirty="0"/>
        </a:p>
      </dgm:t>
    </dgm:pt>
    <dgm:pt modelId="{41860BFC-D7FE-45FD-AF45-187DAEA0B5D6}">
      <dgm:prSet phldrT="[Text]" phldr="1"/>
      <dgm:spPr/>
      <dgm:t>
        <a:bodyPr/>
        <a:lstStyle/>
        <a:p>
          <a:endParaRPr lang="en-US" dirty="0"/>
        </a:p>
      </dgm:t>
    </dgm:pt>
    <dgm:pt modelId="{0A28D23A-6C44-48B3-A9B1-126DE2F14C9F}" type="parTrans" cxnId="{57505644-8E67-4100-993E-A01538F8D128}">
      <dgm:prSet/>
      <dgm:spPr/>
      <dgm:t>
        <a:bodyPr/>
        <a:lstStyle/>
        <a:p>
          <a:endParaRPr lang="en-US"/>
        </a:p>
      </dgm:t>
    </dgm:pt>
    <dgm:pt modelId="{D4868D6B-3888-4E1D-AE38-598ECB9180E4}" type="sibTrans" cxnId="{57505644-8E67-4100-993E-A01538F8D128}">
      <dgm:prSet/>
      <dgm:spPr/>
      <dgm:t>
        <a:bodyPr/>
        <a:lstStyle/>
        <a:p>
          <a:endParaRPr lang="en-US" dirty="0"/>
        </a:p>
      </dgm:t>
    </dgm:pt>
    <dgm:pt modelId="{382453DA-63DB-44ED-B78F-2ADDA0C9A9E0}">
      <dgm:prSet phldrT="[Text]" phldr="1"/>
      <dgm:spPr/>
      <dgm:t>
        <a:bodyPr/>
        <a:lstStyle/>
        <a:p>
          <a:endParaRPr lang="en-US" dirty="0"/>
        </a:p>
      </dgm:t>
    </dgm:pt>
    <dgm:pt modelId="{1549F5B2-D96E-4A65-8BD6-CA4167A6B6B9}" type="parTrans" cxnId="{AAD6228B-1AB4-4812-958E-132B6D5922EF}">
      <dgm:prSet/>
      <dgm:spPr/>
      <dgm:t>
        <a:bodyPr/>
        <a:lstStyle/>
        <a:p>
          <a:endParaRPr lang="en-US"/>
        </a:p>
      </dgm:t>
    </dgm:pt>
    <dgm:pt modelId="{DDA4CA85-567C-41CE-B6BD-E245141E8042}" type="sibTrans" cxnId="{AAD6228B-1AB4-4812-958E-132B6D5922EF}">
      <dgm:prSet/>
      <dgm:spPr/>
      <dgm:t>
        <a:bodyPr/>
        <a:lstStyle/>
        <a:p>
          <a:endParaRPr lang="en-US" dirty="0"/>
        </a:p>
      </dgm:t>
    </dgm:pt>
    <dgm:pt modelId="{EAAD2F4B-40D1-4570-AAB7-EACCF2A353A2}" type="pres">
      <dgm:prSet presAssocID="{C62FE05D-6F95-46EA-AC89-1438DA821E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59F59-85F2-4CAA-83E6-96E178A7A094}" type="pres">
      <dgm:prSet presAssocID="{0EB60DBB-4B64-4BEA-B762-A7AA7BA9F3A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43B47-003E-424D-8A1D-213BFF0699AC}" type="pres">
      <dgm:prSet presAssocID="{B8CFCC9F-EB56-4829-BD29-069EC04406EF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9F99AA5-3B46-4C1E-92A7-CEED330DADC4}" type="pres">
      <dgm:prSet presAssocID="{B8CFCC9F-EB56-4829-BD29-069EC04406EF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C166A015-AD44-448F-87B1-D125A48C7542}" type="pres">
      <dgm:prSet presAssocID="{0A71677A-FF4E-4136-A1B7-1B519694F8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41D0D-FDD3-4251-866C-C6720E6AAABC}" type="pres">
      <dgm:prSet presAssocID="{B52EA127-FE0A-4B5A-8C5F-83543EE51F6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7536785B-8B02-4E91-B74B-9A1829809A63}" type="pres">
      <dgm:prSet presAssocID="{B52EA127-FE0A-4B5A-8C5F-83543EE51F6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ABCF995-7A04-4283-AAD0-262DDD023CCD}" type="pres">
      <dgm:prSet presAssocID="{58CF2CFF-E1F6-4F2B-8701-0AF3D0CCCB3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0E41A-3D22-422B-BFFB-83ACCBBE5707}" type="pres">
      <dgm:prSet presAssocID="{7874643E-8E48-40CF-8E4F-725A436295C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E449A7F-F438-4A49-B251-5805FA47F3AB}" type="pres">
      <dgm:prSet presAssocID="{7874643E-8E48-40CF-8E4F-725A436295C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5B63D29-E468-4569-B69D-8ECEF32355DA}" type="pres">
      <dgm:prSet presAssocID="{41860BFC-D7FE-45FD-AF45-187DAEA0B5D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F2475-E718-4950-8B2B-2A861520FE65}" type="pres">
      <dgm:prSet presAssocID="{D4868D6B-3888-4E1D-AE38-598ECB9180E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CA078282-A431-4188-BD68-E2D12923FCB9}" type="pres">
      <dgm:prSet presAssocID="{D4868D6B-3888-4E1D-AE38-598ECB9180E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2A8C7083-A8CF-4A16-8D10-9D26DE07C652}" type="pres">
      <dgm:prSet presAssocID="{382453DA-63DB-44ED-B78F-2ADDA0C9A9E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F3BF5-0A58-4994-9DE6-5B90E8F4C748}" type="pres">
      <dgm:prSet presAssocID="{DDA4CA85-567C-41CE-B6BD-E245141E804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F89BB854-0F4C-4B33-A4AF-902F7D6ECDD3}" type="pres">
      <dgm:prSet presAssocID="{DDA4CA85-567C-41CE-B6BD-E245141E8042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A744CFE7-DF0C-47AB-9B72-6DC99B3B3D12}" type="presOf" srcId="{B8CFCC9F-EB56-4829-BD29-069EC04406EF}" destId="{D6B43B47-003E-424D-8A1D-213BFF0699AC}" srcOrd="0" destOrd="0" presId="urn:microsoft.com/office/officeart/2005/8/layout/cycle2"/>
    <dgm:cxn modelId="{90BC7E38-6BE8-4C8C-9CE5-CFBD5F981561}" srcId="{C62FE05D-6F95-46EA-AC89-1438DA821EC4}" destId="{0EB60DBB-4B64-4BEA-B762-A7AA7BA9F3AE}" srcOrd="0" destOrd="0" parTransId="{5BD963BB-FC0F-440C-8041-330E650CE3D3}" sibTransId="{B8CFCC9F-EB56-4829-BD29-069EC04406EF}"/>
    <dgm:cxn modelId="{F02F6506-A8A2-4561-BCD3-3E0BEC785D0F}" type="presOf" srcId="{0EB60DBB-4B64-4BEA-B762-A7AA7BA9F3AE}" destId="{93059F59-85F2-4CAA-83E6-96E178A7A094}" srcOrd="0" destOrd="0" presId="urn:microsoft.com/office/officeart/2005/8/layout/cycle2"/>
    <dgm:cxn modelId="{9D2B8090-624F-4FDB-92F1-8554B7E84A1D}" type="presOf" srcId="{41860BFC-D7FE-45FD-AF45-187DAEA0B5D6}" destId="{A5B63D29-E468-4569-B69D-8ECEF32355DA}" srcOrd="0" destOrd="0" presId="urn:microsoft.com/office/officeart/2005/8/layout/cycle2"/>
    <dgm:cxn modelId="{967037E2-E095-45ED-90AD-509357CD7945}" type="presOf" srcId="{58CF2CFF-E1F6-4F2B-8701-0AF3D0CCCB3F}" destId="{0ABCF995-7A04-4283-AAD0-262DDD023CCD}" srcOrd="0" destOrd="0" presId="urn:microsoft.com/office/officeart/2005/8/layout/cycle2"/>
    <dgm:cxn modelId="{2C327865-BD93-4D7D-B8F6-1CD95409BFDB}" type="presOf" srcId="{7874643E-8E48-40CF-8E4F-725A436295C3}" destId="{4010E41A-3D22-422B-BFFB-83ACCBBE5707}" srcOrd="0" destOrd="0" presId="urn:microsoft.com/office/officeart/2005/8/layout/cycle2"/>
    <dgm:cxn modelId="{662AAD12-F415-40E6-9A2D-2900F4D2EAEE}" srcId="{C62FE05D-6F95-46EA-AC89-1438DA821EC4}" destId="{0A71677A-FF4E-4136-A1B7-1B519694F83F}" srcOrd="1" destOrd="0" parTransId="{47E78C8C-7B97-439D-A324-0039F0D0B367}" sibTransId="{B52EA127-FE0A-4B5A-8C5F-83543EE51F67}"/>
    <dgm:cxn modelId="{9F4BDDE0-F2F7-44B8-9F88-6D5D90AD7F75}" type="presOf" srcId="{0A71677A-FF4E-4136-A1B7-1B519694F83F}" destId="{C166A015-AD44-448F-87B1-D125A48C7542}" srcOrd="0" destOrd="0" presId="urn:microsoft.com/office/officeart/2005/8/layout/cycle2"/>
    <dgm:cxn modelId="{44011E0F-00BF-40D4-A2D3-2294149FDC58}" type="presOf" srcId="{B52EA127-FE0A-4B5A-8C5F-83543EE51F67}" destId="{7536785B-8B02-4E91-B74B-9A1829809A63}" srcOrd="1" destOrd="0" presId="urn:microsoft.com/office/officeart/2005/8/layout/cycle2"/>
    <dgm:cxn modelId="{9B0B01E6-E17D-4EC1-B577-EF6EEFD1F169}" type="presOf" srcId="{B52EA127-FE0A-4B5A-8C5F-83543EE51F67}" destId="{BF641D0D-FDD3-4251-866C-C6720E6AAABC}" srcOrd="0" destOrd="0" presId="urn:microsoft.com/office/officeart/2005/8/layout/cycle2"/>
    <dgm:cxn modelId="{D1C40DF8-F25F-4E76-8AEE-24D12FB62892}" type="presOf" srcId="{B8CFCC9F-EB56-4829-BD29-069EC04406EF}" destId="{F9F99AA5-3B46-4C1E-92A7-CEED330DADC4}" srcOrd="1" destOrd="0" presId="urn:microsoft.com/office/officeart/2005/8/layout/cycle2"/>
    <dgm:cxn modelId="{CA9644BA-A363-45DB-87B1-046EC306DC35}" type="presOf" srcId="{D4868D6B-3888-4E1D-AE38-598ECB9180E4}" destId="{8BEF2475-E718-4950-8B2B-2A861520FE65}" srcOrd="0" destOrd="0" presId="urn:microsoft.com/office/officeart/2005/8/layout/cycle2"/>
    <dgm:cxn modelId="{58B1F11E-13AB-422B-999D-EADA044478EF}" srcId="{C62FE05D-6F95-46EA-AC89-1438DA821EC4}" destId="{58CF2CFF-E1F6-4F2B-8701-0AF3D0CCCB3F}" srcOrd="2" destOrd="0" parTransId="{172FD140-666C-4233-8FA2-D27788C201FF}" sibTransId="{7874643E-8E48-40CF-8E4F-725A436295C3}"/>
    <dgm:cxn modelId="{547EDA1B-544D-44AB-8360-AFBC5FC05DF6}" type="presOf" srcId="{C62FE05D-6F95-46EA-AC89-1438DA821EC4}" destId="{EAAD2F4B-40D1-4570-AAB7-EACCF2A353A2}" srcOrd="0" destOrd="0" presId="urn:microsoft.com/office/officeart/2005/8/layout/cycle2"/>
    <dgm:cxn modelId="{9136293F-5C74-421D-BB84-12DF85897A8A}" type="presOf" srcId="{D4868D6B-3888-4E1D-AE38-598ECB9180E4}" destId="{CA078282-A431-4188-BD68-E2D12923FCB9}" srcOrd="1" destOrd="0" presId="urn:microsoft.com/office/officeart/2005/8/layout/cycle2"/>
    <dgm:cxn modelId="{F5A2FCA8-1D7F-437B-8504-E66BC01880F7}" type="presOf" srcId="{DDA4CA85-567C-41CE-B6BD-E245141E8042}" destId="{F89BB854-0F4C-4B33-A4AF-902F7D6ECDD3}" srcOrd="1" destOrd="0" presId="urn:microsoft.com/office/officeart/2005/8/layout/cycle2"/>
    <dgm:cxn modelId="{1F85B4ED-C385-4804-916E-7D251F7D1A14}" type="presOf" srcId="{382453DA-63DB-44ED-B78F-2ADDA0C9A9E0}" destId="{2A8C7083-A8CF-4A16-8D10-9D26DE07C652}" srcOrd="0" destOrd="0" presId="urn:microsoft.com/office/officeart/2005/8/layout/cycle2"/>
    <dgm:cxn modelId="{D95B4A88-EE2A-4780-BCF5-091DE66C1DB9}" type="presOf" srcId="{7874643E-8E48-40CF-8E4F-725A436295C3}" destId="{5E449A7F-F438-4A49-B251-5805FA47F3AB}" srcOrd="1" destOrd="0" presId="urn:microsoft.com/office/officeart/2005/8/layout/cycle2"/>
    <dgm:cxn modelId="{57505644-8E67-4100-993E-A01538F8D128}" srcId="{C62FE05D-6F95-46EA-AC89-1438DA821EC4}" destId="{41860BFC-D7FE-45FD-AF45-187DAEA0B5D6}" srcOrd="3" destOrd="0" parTransId="{0A28D23A-6C44-48B3-A9B1-126DE2F14C9F}" sibTransId="{D4868D6B-3888-4E1D-AE38-598ECB9180E4}"/>
    <dgm:cxn modelId="{7EED0FD7-02EF-47BF-AC06-3C67920B250A}" type="presOf" srcId="{DDA4CA85-567C-41CE-B6BD-E245141E8042}" destId="{037F3BF5-0A58-4994-9DE6-5B90E8F4C748}" srcOrd="0" destOrd="0" presId="urn:microsoft.com/office/officeart/2005/8/layout/cycle2"/>
    <dgm:cxn modelId="{AAD6228B-1AB4-4812-958E-132B6D5922EF}" srcId="{C62FE05D-6F95-46EA-AC89-1438DA821EC4}" destId="{382453DA-63DB-44ED-B78F-2ADDA0C9A9E0}" srcOrd="4" destOrd="0" parTransId="{1549F5B2-D96E-4A65-8BD6-CA4167A6B6B9}" sibTransId="{DDA4CA85-567C-41CE-B6BD-E245141E8042}"/>
    <dgm:cxn modelId="{412384CD-D934-4167-9103-EC1996363386}" type="presParOf" srcId="{EAAD2F4B-40D1-4570-AAB7-EACCF2A353A2}" destId="{93059F59-85F2-4CAA-83E6-96E178A7A094}" srcOrd="0" destOrd="0" presId="urn:microsoft.com/office/officeart/2005/8/layout/cycle2"/>
    <dgm:cxn modelId="{859D564A-1C3C-4E95-9A03-8E6FDB80F580}" type="presParOf" srcId="{EAAD2F4B-40D1-4570-AAB7-EACCF2A353A2}" destId="{D6B43B47-003E-424D-8A1D-213BFF0699AC}" srcOrd="1" destOrd="0" presId="urn:microsoft.com/office/officeart/2005/8/layout/cycle2"/>
    <dgm:cxn modelId="{F49B59C6-E1FB-457C-9E2F-86EB94A89A90}" type="presParOf" srcId="{D6B43B47-003E-424D-8A1D-213BFF0699AC}" destId="{F9F99AA5-3B46-4C1E-92A7-CEED330DADC4}" srcOrd="0" destOrd="0" presId="urn:microsoft.com/office/officeart/2005/8/layout/cycle2"/>
    <dgm:cxn modelId="{320FBBB0-3024-49D5-85D2-FDAD1C6FE384}" type="presParOf" srcId="{EAAD2F4B-40D1-4570-AAB7-EACCF2A353A2}" destId="{C166A015-AD44-448F-87B1-D125A48C7542}" srcOrd="2" destOrd="0" presId="urn:microsoft.com/office/officeart/2005/8/layout/cycle2"/>
    <dgm:cxn modelId="{1412178A-3066-48A5-AD75-7ED8CA7EFB87}" type="presParOf" srcId="{EAAD2F4B-40D1-4570-AAB7-EACCF2A353A2}" destId="{BF641D0D-FDD3-4251-866C-C6720E6AAABC}" srcOrd="3" destOrd="0" presId="urn:microsoft.com/office/officeart/2005/8/layout/cycle2"/>
    <dgm:cxn modelId="{95831A12-FD4C-4376-8457-8F0572804A30}" type="presParOf" srcId="{BF641D0D-FDD3-4251-866C-C6720E6AAABC}" destId="{7536785B-8B02-4E91-B74B-9A1829809A63}" srcOrd="0" destOrd="0" presId="urn:microsoft.com/office/officeart/2005/8/layout/cycle2"/>
    <dgm:cxn modelId="{F69F66D9-D11C-4F1E-A017-A34C13001817}" type="presParOf" srcId="{EAAD2F4B-40D1-4570-AAB7-EACCF2A353A2}" destId="{0ABCF995-7A04-4283-AAD0-262DDD023CCD}" srcOrd="4" destOrd="0" presId="urn:microsoft.com/office/officeart/2005/8/layout/cycle2"/>
    <dgm:cxn modelId="{5E905697-B6FB-48BF-8D38-50488340EE18}" type="presParOf" srcId="{EAAD2F4B-40D1-4570-AAB7-EACCF2A353A2}" destId="{4010E41A-3D22-422B-BFFB-83ACCBBE5707}" srcOrd="5" destOrd="0" presId="urn:microsoft.com/office/officeart/2005/8/layout/cycle2"/>
    <dgm:cxn modelId="{D8EA064C-28DD-454F-9B56-67BAFF2DFE40}" type="presParOf" srcId="{4010E41A-3D22-422B-BFFB-83ACCBBE5707}" destId="{5E449A7F-F438-4A49-B251-5805FA47F3AB}" srcOrd="0" destOrd="0" presId="urn:microsoft.com/office/officeart/2005/8/layout/cycle2"/>
    <dgm:cxn modelId="{0790F59E-EF6A-41DD-BBE7-F8AFC793B3C2}" type="presParOf" srcId="{EAAD2F4B-40D1-4570-AAB7-EACCF2A353A2}" destId="{A5B63D29-E468-4569-B69D-8ECEF32355DA}" srcOrd="6" destOrd="0" presId="urn:microsoft.com/office/officeart/2005/8/layout/cycle2"/>
    <dgm:cxn modelId="{60A5A538-7F34-4E92-B7B1-A5976BBED21E}" type="presParOf" srcId="{EAAD2F4B-40D1-4570-AAB7-EACCF2A353A2}" destId="{8BEF2475-E718-4950-8B2B-2A861520FE65}" srcOrd="7" destOrd="0" presId="urn:microsoft.com/office/officeart/2005/8/layout/cycle2"/>
    <dgm:cxn modelId="{268BBF28-ECA5-49E1-A96A-B7C16DBB1B23}" type="presParOf" srcId="{8BEF2475-E718-4950-8B2B-2A861520FE65}" destId="{CA078282-A431-4188-BD68-E2D12923FCB9}" srcOrd="0" destOrd="0" presId="urn:microsoft.com/office/officeart/2005/8/layout/cycle2"/>
    <dgm:cxn modelId="{E96BC598-5CB4-4635-BBC6-386F38342C67}" type="presParOf" srcId="{EAAD2F4B-40D1-4570-AAB7-EACCF2A353A2}" destId="{2A8C7083-A8CF-4A16-8D10-9D26DE07C652}" srcOrd="8" destOrd="0" presId="urn:microsoft.com/office/officeart/2005/8/layout/cycle2"/>
    <dgm:cxn modelId="{A11AF58A-D5F8-46BE-ADF7-1DC4ABE08A58}" type="presParOf" srcId="{EAAD2F4B-40D1-4570-AAB7-EACCF2A353A2}" destId="{037F3BF5-0A58-4994-9DE6-5B90E8F4C748}" srcOrd="9" destOrd="0" presId="urn:microsoft.com/office/officeart/2005/8/layout/cycle2"/>
    <dgm:cxn modelId="{46D540AF-B528-4763-B360-925707AC38E4}" type="presParOf" srcId="{037F3BF5-0A58-4994-9DE6-5B90E8F4C748}" destId="{F89BB854-0F4C-4B33-A4AF-902F7D6ECDD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A41520-31EA-488D-B1DE-4128B0AA8D9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976E7A-50F8-4EAD-B014-5B1F4F4EBB07}">
      <dgm:prSet phldrT="[Text]"/>
      <dgm:spPr/>
      <dgm:t>
        <a:bodyPr/>
        <a:lstStyle/>
        <a:p>
          <a:r>
            <a:rPr lang="en-US" dirty="0" smtClean="0"/>
            <a:t>Word</a:t>
          </a:r>
          <a:endParaRPr lang="en-US" dirty="0"/>
        </a:p>
      </dgm:t>
    </dgm:pt>
    <dgm:pt modelId="{17350889-0A45-4FAD-BB23-2957812BD967}" type="parTrans" cxnId="{7BDEA587-207C-468A-BA10-C3CA930BFD06}">
      <dgm:prSet/>
      <dgm:spPr/>
      <dgm:t>
        <a:bodyPr/>
        <a:lstStyle/>
        <a:p>
          <a:endParaRPr lang="en-US"/>
        </a:p>
      </dgm:t>
    </dgm:pt>
    <dgm:pt modelId="{9B267325-DC4F-4956-BE03-2F5FE17D8CD4}" type="sibTrans" cxnId="{7BDEA587-207C-468A-BA10-C3CA930BFD06}">
      <dgm:prSet/>
      <dgm:spPr/>
      <dgm:t>
        <a:bodyPr/>
        <a:lstStyle/>
        <a:p>
          <a:endParaRPr lang="en-US"/>
        </a:p>
      </dgm:t>
    </dgm:pt>
    <dgm:pt modelId="{A5F17945-93AD-41F8-AF84-E08B4C6A2F1E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Definition  </a:t>
          </a:r>
          <a:r>
            <a:rPr lang="en-US" dirty="0" smtClean="0"/>
            <a:t>	</a:t>
          </a:r>
          <a:endParaRPr lang="en-US" dirty="0"/>
        </a:p>
      </dgm:t>
    </dgm:pt>
    <dgm:pt modelId="{C0A7D8FD-EB0C-424C-B219-5928E1E9B8D9}" type="parTrans" cxnId="{9624FFD0-EFE0-4DCE-B2AE-B4CD5CDBF5A5}">
      <dgm:prSet/>
      <dgm:spPr/>
      <dgm:t>
        <a:bodyPr/>
        <a:lstStyle/>
        <a:p>
          <a:endParaRPr lang="en-US"/>
        </a:p>
      </dgm:t>
    </dgm:pt>
    <dgm:pt modelId="{7C6E3591-27C7-4A38-AAAC-D631F059C360}" type="sibTrans" cxnId="{9624FFD0-EFE0-4DCE-B2AE-B4CD5CDBF5A5}">
      <dgm:prSet/>
      <dgm:spPr/>
      <dgm:t>
        <a:bodyPr/>
        <a:lstStyle/>
        <a:p>
          <a:endParaRPr lang="en-US"/>
        </a:p>
      </dgm:t>
    </dgm:pt>
    <dgm:pt modelId="{F170A2B7-2C2A-4A03-A84A-BFCF77BAD92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Characteristics</a:t>
          </a:r>
          <a:endParaRPr lang="en-US" dirty="0">
            <a:solidFill>
              <a:schemeClr val="bg1"/>
            </a:solidFill>
          </a:endParaRPr>
        </a:p>
      </dgm:t>
    </dgm:pt>
    <dgm:pt modelId="{9FB60CC3-983D-4E16-91F4-67662935D3E9}" type="parTrans" cxnId="{320EB601-AEEF-44A0-B197-51F4C9AD98E5}">
      <dgm:prSet/>
      <dgm:spPr/>
      <dgm:t>
        <a:bodyPr/>
        <a:lstStyle/>
        <a:p>
          <a:endParaRPr lang="en-US"/>
        </a:p>
      </dgm:t>
    </dgm:pt>
    <dgm:pt modelId="{8A5EFEE2-6F37-4181-9ABB-8099FA995AD0}" type="sibTrans" cxnId="{320EB601-AEEF-44A0-B197-51F4C9AD98E5}">
      <dgm:prSet/>
      <dgm:spPr/>
      <dgm:t>
        <a:bodyPr/>
        <a:lstStyle/>
        <a:p>
          <a:endParaRPr lang="en-US"/>
        </a:p>
      </dgm:t>
    </dgm:pt>
    <dgm:pt modelId="{90306007-8CCA-4B0F-8DAA-75791D0BDFEC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Examples</a:t>
          </a:r>
          <a:endParaRPr lang="en-US" dirty="0">
            <a:solidFill>
              <a:schemeClr val="bg1"/>
            </a:solidFill>
          </a:endParaRPr>
        </a:p>
      </dgm:t>
    </dgm:pt>
    <dgm:pt modelId="{1E908019-1CFC-4F91-99F5-F8D3FAEA0ABD}" type="parTrans" cxnId="{3C620E6F-33B2-4E5C-8202-22BA637FF648}">
      <dgm:prSet/>
      <dgm:spPr/>
      <dgm:t>
        <a:bodyPr/>
        <a:lstStyle/>
        <a:p>
          <a:endParaRPr lang="en-US"/>
        </a:p>
      </dgm:t>
    </dgm:pt>
    <dgm:pt modelId="{D5B29AAD-411C-40B7-BF93-19F7EB757D11}" type="sibTrans" cxnId="{3C620E6F-33B2-4E5C-8202-22BA637FF648}">
      <dgm:prSet/>
      <dgm:spPr/>
      <dgm:t>
        <a:bodyPr/>
        <a:lstStyle/>
        <a:p>
          <a:endParaRPr lang="en-US"/>
        </a:p>
      </dgm:t>
    </dgm:pt>
    <dgm:pt modelId="{F2A025A0-5A4B-4E8F-A321-6CDD069046EF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Non-examples</a:t>
          </a:r>
          <a:endParaRPr lang="en-US" dirty="0">
            <a:solidFill>
              <a:schemeClr val="bg1"/>
            </a:solidFill>
          </a:endParaRPr>
        </a:p>
      </dgm:t>
    </dgm:pt>
    <dgm:pt modelId="{0D4920AA-065A-4175-BCF9-E4099FDE75CA}" type="parTrans" cxnId="{C3B95299-5970-4FD9-ACF1-1959223B09A8}">
      <dgm:prSet/>
      <dgm:spPr/>
      <dgm:t>
        <a:bodyPr/>
        <a:lstStyle/>
        <a:p>
          <a:endParaRPr lang="en-US"/>
        </a:p>
      </dgm:t>
    </dgm:pt>
    <dgm:pt modelId="{01D7A962-1320-4291-9F8D-E4E40FB53E14}" type="sibTrans" cxnId="{C3B95299-5970-4FD9-ACF1-1959223B09A8}">
      <dgm:prSet/>
      <dgm:spPr/>
      <dgm:t>
        <a:bodyPr/>
        <a:lstStyle/>
        <a:p>
          <a:endParaRPr lang="en-US"/>
        </a:p>
      </dgm:t>
    </dgm:pt>
    <dgm:pt modelId="{494A3940-B1A5-4E4C-9F3B-137BC3847E65}" type="pres">
      <dgm:prSet presAssocID="{03A41520-31EA-488D-B1DE-4128B0AA8D9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70EE79-BE64-4B64-B588-2FE145BF5E3C}" type="pres">
      <dgm:prSet presAssocID="{03A41520-31EA-488D-B1DE-4128B0AA8D99}" presName="matrix" presStyleCnt="0"/>
      <dgm:spPr/>
    </dgm:pt>
    <dgm:pt modelId="{0654FDC1-370E-4952-A4EF-B6B58F4B4650}" type="pres">
      <dgm:prSet presAssocID="{03A41520-31EA-488D-B1DE-4128B0AA8D99}" presName="tile1" presStyleLbl="node1" presStyleIdx="0" presStyleCnt="4" custLinFactNeighborX="-53856" custLinFactNeighborY="1021"/>
      <dgm:spPr/>
      <dgm:t>
        <a:bodyPr/>
        <a:lstStyle/>
        <a:p>
          <a:endParaRPr lang="en-US"/>
        </a:p>
      </dgm:t>
    </dgm:pt>
    <dgm:pt modelId="{DD1245DF-9DAB-4ADF-B7AB-4FE92E129601}" type="pres">
      <dgm:prSet presAssocID="{03A41520-31EA-488D-B1DE-4128B0AA8D9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5EE2E-FBCA-4CC2-9A80-D317949FB469}" type="pres">
      <dgm:prSet presAssocID="{03A41520-31EA-488D-B1DE-4128B0AA8D99}" presName="tile2" presStyleLbl="node1" presStyleIdx="1" presStyleCnt="4"/>
      <dgm:spPr/>
      <dgm:t>
        <a:bodyPr/>
        <a:lstStyle/>
        <a:p>
          <a:endParaRPr lang="en-US"/>
        </a:p>
      </dgm:t>
    </dgm:pt>
    <dgm:pt modelId="{FDF532DC-698F-43E8-9900-3DA7F24EE70F}" type="pres">
      <dgm:prSet presAssocID="{03A41520-31EA-488D-B1DE-4128B0AA8D9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6AA79-7CB2-4D3A-9BA9-75D89EFED16D}" type="pres">
      <dgm:prSet presAssocID="{03A41520-31EA-488D-B1DE-4128B0AA8D99}" presName="tile3" presStyleLbl="node1" presStyleIdx="2" presStyleCnt="4"/>
      <dgm:spPr/>
      <dgm:t>
        <a:bodyPr/>
        <a:lstStyle/>
        <a:p>
          <a:endParaRPr lang="en-US"/>
        </a:p>
      </dgm:t>
    </dgm:pt>
    <dgm:pt modelId="{E4FF2E79-9F5C-419F-9B96-7891F2BF595E}" type="pres">
      <dgm:prSet presAssocID="{03A41520-31EA-488D-B1DE-4128B0AA8D9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A099F-9DA8-4E6B-A22A-FF652C1C9112}" type="pres">
      <dgm:prSet presAssocID="{03A41520-31EA-488D-B1DE-4128B0AA8D99}" presName="tile4" presStyleLbl="node1" presStyleIdx="3" presStyleCnt="4"/>
      <dgm:spPr/>
      <dgm:t>
        <a:bodyPr/>
        <a:lstStyle/>
        <a:p>
          <a:endParaRPr lang="en-US"/>
        </a:p>
      </dgm:t>
    </dgm:pt>
    <dgm:pt modelId="{9364B496-6E87-40F9-B28F-3F60833A8743}" type="pres">
      <dgm:prSet presAssocID="{03A41520-31EA-488D-B1DE-4128B0AA8D9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1F663-2C9D-4D7D-8521-4A3B6AB17118}" type="pres">
      <dgm:prSet presAssocID="{03A41520-31EA-488D-B1DE-4128B0AA8D9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C620E6F-33B2-4E5C-8202-22BA637FF648}" srcId="{23976E7A-50F8-4EAD-B014-5B1F4F4EBB07}" destId="{90306007-8CCA-4B0F-8DAA-75791D0BDFEC}" srcOrd="2" destOrd="0" parTransId="{1E908019-1CFC-4F91-99F5-F8D3FAEA0ABD}" sibTransId="{D5B29AAD-411C-40B7-BF93-19F7EB757D11}"/>
    <dgm:cxn modelId="{E268334F-71DD-400B-AF40-6E0EE9695594}" type="presOf" srcId="{F170A2B7-2C2A-4A03-A84A-BFCF77BAD927}" destId="{FDF532DC-698F-43E8-9900-3DA7F24EE70F}" srcOrd="1" destOrd="0" presId="urn:microsoft.com/office/officeart/2005/8/layout/matrix1"/>
    <dgm:cxn modelId="{4F6FD2CD-CB96-44B8-B3B2-AC2D82BC6064}" type="presOf" srcId="{90306007-8CCA-4B0F-8DAA-75791D0BDFEC}" destId="{44D6AA79-7CB2-4D3A-9BA9-75D89EFED16D}" srcOrd="0" destOrd="0" presId="urn:microsoft.com/office/officeart/2005/8/layout/matrix1"/>
    <dgm:cxn modelId="{9DEC41D8-529D-471C-BABD-7172FF277472}" type="presOf" srcId="{F170A2B7-2C2A-4A03-A84A-BFCF77BAD927}" destId="{C975EE2E-FBCA-4CC2-9A80-D317949FB469}" srcOrd="0" destOrd="0" presId="urn:microsoft.com/office/officeart/2005/8/layout/matrix1"/>
    <dgm:cxn modelId="{994CA943-6F20-47AE-98B3-4E96A9B76C34}" type="presOf" srcId="{F2A025A0-5A4B-4E8F-A321-6CDD069046EF}" destId="{9364B496-6E87-40F9-B28F-3F60833A8743}" srcOrd="1" destOrd="0" presId="urn:microsoft.com/office/officeart/2005/8/layout/matrix1"/>
    <dgm:cxn modelId="{5EE45E25-118D-4E74-9BAA-C3AADD8F863D}" type="presOf" srcId="{23976E7A-50F8-4EAD-B014-5B1F4F4EBB07}" destId="{2A61F663-2C9D-4D7D-8521-4A3B6AB17118}" srcOrd="0" destOrd="0" presId="urn:microsoft.com/office/officeart/2005/8/layout/matrix1"/>
    <dgm:cxn modelId="{B373D7DA-D24D-4EBF-8DB1-E8A4FD121880}" type="presOf" srcId="{A5F17945-93AD-41F8-AF84-E08B4C6A2F1E}" destId="{DD1245DF-9DAB-4ADF-B7AB-4FE92E129601}" srcOrd="1" destOrd="0" presId="urn:microsoft.com/office/officeart/2005/8/layout/matrix1"/>
    <dgm:cxn modelId="{82874F83-BF0A-41F8-A849-CECF971D51C3}" type="presOf" srcId="{F2A025A0-5A4B-4E8F-A321-6CDD069046EF}" destId="{297A099F-9DA8-4E6B-A22A-FF652C1C9112}" srcOrd="0" destOrd="0" presId="urn:microsoft.com/office/officeart/2005/8/layout/matrix1"/>
    <dgm:cxn modelId="{C536FF5E-F181-4AD1-A193-36BFFA344B44}" type="presOf" srcId="{90306007-8CCA-4B0F-8DAA-75791D0BDFEC}" destId="{E4FF2E79-9F5C-419F-9B96-7891F2BF595E}" srcOrd="1" destOrd="0" presId="urn:microsoft.com/office/officeart/2005/8/layout/matrix1"/>
    <dgm:cxn modelId="{9624FFD0-EFE0-4DCE-B2AE-B4CD5CDBF5A5}" srcId="{23976E7A-50F8-4EAD-B014-5B1F4F4EBB07}" destId="{A5F17945-93AD-41F8-AF84-E08B4C6A2F1E}" srcOrd="0" destOrd="0" parTransId="{C0A7D8FD-EB0C-424C-B219-5928E1E9B8D9}" sibTransId="{7C6E3591-27C7-4A38-AAAC-D631F059C360}"/>
    <dgm:cxn modelId="{AF2D3843-F2CF-4834-AFD4-0F195261B501}" type="presOf" srcId="{03A41520-31EA-488D-B1DE-4128B0AA8D99}" destId="{494A3940-B1A5-4E4C-9F3B-137BC3847E65}" srcOrd="0" destOrd="0" presId="urn:microsoft.com/office/officeart/2005/8/layout/matrix1"/>
    <dgm:cxn modelId="{C3B95299-5970-4FD9-ACF1-1959223B09A8}" srcId="{23976E7A-50F8-4EAD-B014-5B1F4F4EBB07}" destId="{F2A025A0-5A4B-4E8F-A321-6CDD069046EF}" srcOrd="3" destOrd="0" parTransId="{0D4920AA-065A-4175-BCF9-E4099FDE75CA}" sibTransId="{01D7A962-1320-4291-9F8D-E4E40FB53E14}"/>
    <dgm:cxn modelId="{EA13F2E3-CD5C-4276-AEF6-0D175289072B}" type="presOf" srcId="{A5F17945-93AD-41F8-AF84-E08B4C6A2F1E}" destId="{0654FDC1-370E-4952-A4EF-B6B58F4B4650}" srcOrd="0" destOrd="0" presId="urn:microsoft.com/office/officeart/2005/8/layout/matrix1"/>
    <dgm:cxn modelId="{320EB601-AEEF-44A0-B197-51F4C9AD98E5}" srcId="{23976E7A-50F8-4EAD-B014-5B1F4F4EBB07}" destId="{F170A2B7-2C2A-4A03-A84A-BFCF77BAD927}" srcOrd="1" destOrd="0" parTransId="{9FB60CC3-983D-4E16-91F4-67662935D3E9}" sibTransId="{8A5EFEE2-6F37-4181-9ABB-8099FA995AD0}"/>
    <dgm:cxn modelId="{7BDEA587-207C-468A-BA10-C3CA930BFD06}" srcId="{03A41520-31EA-488D-B1DE-4128B0AA8D99}" destId="{23976E7A-50F8-4EAD-B014-5B1F4F4EBB07}" srcOrd="0" destOrd="0" parTransId="{17350889-0A45-4FAD-BB23-2957812BD967}" sibTransId="{9B267325-DC4F-4956-BE03-2F5FE17D8CD4}"/>
    <dgm:cxn modelId="{3C358849-8899-4579-AB17-D8BB3182773F}" type="presParOf" srcId="{494A3940-B1A5-4E4C-9F3B-137BC3847E65}" destId="{F470EE79-BE64-4B64-B588-2FE145BF5E3C}" srcOrd="0" destOrd="0" presId="urn:microsoft.com/office/officeart/2005/8/layout/matrix1"/>
    <dgm:cxn modelId="{B37ED4D2-3D18-4D5C-8991-3D996B7860FD}" type="presParOf" srcId="{F470EE79-BE64-4B64-B588-2FE145BF5E3C}" destId="{0654FDC1-370E-4952-A4EF-B6B58F4B4650}" srcOrd="0" destOrd="0" presId="urn:microsoft.com/office/officeart/2005/8/layout/matrix1"/>
    <dgm:cxn modelId="{1F83B41A-4AA2-4136-9313-9BF720AF2B74}" type="presParOf" srcId="{F470EE79-BE64-4B64-B588-2FE145BF5E3C}" destId="{DD1245DF-9DAB-4ADF-B7AB-4FE92E129601}" srcOrd="1" destOrd="0" presId="urn:microsoft.com/office/officeart/2005/8/layout/matrix1"/>
    <dgm:cxn modelId="{6555439E-6D6D-4B6A-9662-83B3EFA65631}" type="presParOf" srcId="{F470EE79-BE64-4B64-B588-2FE145BF5E3C}" destId="{C975EE2E-FBCA-4CC2-9A80-D317949FB469}" srcOrd="2" destOrd="0" presId="urn:microsoft.com/office/officeart/2005/8/layout/matrix1"/>
    <dgm:cxn modelId="{80B7DDAB-38E1-4C8A-9CD7-87E79DC91BD9}" type="presParOf" srcId="{F470EE79-BE64-4B64-B588-2FE145BF5E3C}" destId="{FDF532DC-698F-43E8-9900-3DA7F24EE70F}" srcOrd="3" destOrd="0" presId="urn:microsoft.com/office/officeart/2005/8/layout/matrix1"/>
    <dgm:cxn modelId="{BE2D569F-07AA-40A8-9A3B-260B62EC63B7}" type="presParOf" srcId="{F470EE79-BE64-4B64-B588-2FE145BF5E3C}" destId="{44D6AA79-7CB2-4D3A-9BA9-75D89EFED16D}" srcOrd="4" destOrd="0" presId="urn:microsoft.com/office/officeart/2005/8/layout/matrix1"/>
    <dgm:cxn modelId="{FCA59A48-4FBB-4298-B31D-7E78E11E508A}" type="presParOf" srcId="{F470EE79-BE64-4B64-B588-2FE145BF5E3C}" destId="{E4FF2E79-9F5C-419F-9B96-7891F2BF595E}" srcOrd="5" destOrd="0" presId="urn:microsoft.com/office/officeart/2005/8/layout/matrix1"/>
    <dgm:cxn modelId="{6D94B3A4-6247-4F3C-8A3C-C5FEEA71F453}" type="presParOf" srcId="{F470EE79-BE64-4B64-B588-2FE145BF5E3C}" destId="{297A099F-9DA8-4E6B-A22A-FF652C1C9112}" srcOrd="6" destOrd="0" presId="urn:microsoft.com/office/officeart/2005/8/layout/matrix1"/>
    <dgm:cxn modelId="{D62F656C-C110-4CC1-9496-FBB592CEF33A}" type="presParOf" srcId="{F470EE79-BE64-4B64-B588-2FE145BF5E3C}" destId="{9364B496-6E87-40F9-B28F-3F60833A8743}" srcOrd="7" destOrd="0" presId="urn:microsoft.com/office/officeart/2005/8/layout/matrix1"/>
    <dgm:cxn modelId="{4BAF99A4-534A-41FE-8F21-86360D8EB5A6}" type="presParOf" srcId="{494A3940-B1A5-4E4C-9F3B-137BC3847E65}" destId="{2A61F663-2C9D-4D7D-8521-4A3B6AB1711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59F59-85F2-4CAA-83E6-96E178A7A094}">
      <dsp:nvSpPr>
        <dsp:cNvPr id="0" name=""/>
        <dsp:cNvSpPr/>
      </dsp:nvSpPr>
      <dsp:spPr>
        <a:xfrm>
          <a:off x="688679" y="668"/>
          <a:ext cx="542880" cy="54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768182" y="80171"/>
        <a:ext cx="383874" cy="383874"/>
      </dsp:txXfrm>
    </dsp:sp>
    <dsp:sp modelId="{D6B43B47-003E-424D-8A1D-213BFF0699AC}">
      <dsp:nvSpPr>
        <dsp:cNvPr id="0" name=""/>
        <dsp:cNvSpPr/>
      </dsp:nvSpPr>
      <dsp:spPr>
        <a:xfrm rot="2160000">
          <a:off x="1214349" y="417552"/>
          <a:ext cx="144095" cy="18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1218477" y="441492"/>
        <a:ext cx="100867" cy="109934"/>
      </dsp:txXfrm>
    </dsp:sp>
    <dsp:sp modelId="{C166A015-AD44-448F-87B1-D125A48C7542}">
      <dsp:nvSpPr>
        <dsp:cNvPr id="0" name=""/>
        <dsp:cNvSpPr/>
      </dsp:nvSpPr>
      <dsp:spPr>
        <a:xfrm>
          <a:off x="1347833" y="479572"/>
          <a:ext cx="542880" cy="54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427336" y="559075"/>
        <a:ext cx="383874" cy="383874"/>
      </dsp:txXfrm>
    </dsp:sp>
    <dsp:sp modelId="{BF641D0D-FDD3-4251-866C-C6720E6AAABC}">
      <dsp:nvSpPr>
        <dsp:cNvPr id="0" name=""/>
        <dsp:cNvSpPr/>
      </dsp:nvSpPr>
      <dsp:spPr>
        <a:xfrm rot="6480000">
          <a:off x="1422599" y="1042963"/>
          <a:ext cx="144095" cy="18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 rot="10800000">
        <a:off x="1450892" y="1059051"/>
        <a:ext cx="100867" cy="109934"/>
      </dsp:txXfrm>
    </dsp:sp>
    <dsp:sp modelId="{0ABCF995-7A04-4283-AAD0-262DDD023CCD}">
      <dsp:nvSpPr>
        <dsp:cNvPr id="0" name=""/>
        <dsp:cNvSpPr/>
      </dsp:nvSpPr>
      <dsp:spPr>
        <a:xfrm>
          <a:off x="1096059" y="1254453"/>
          <a:ext cx="542880" cy="54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175562" y="1333956"/>
        <a:ext cx="383874" cy="383874"/>
      </dsp:txXfrm>
    </dsp:sp>
    <dsp:sp modelId="{4010E41A-3D22-422B-BFFB-83ACCBBE5707}">
      <dsp:nvSpPr>
        <dsp:cNvPr id="0" name=""/>
        <dsp:cNvSpPr/>
      </dsp:nvSpPr>
      <dsp:spPr>
        <a:xfrm rot="10800000">
          <a:off x="892150" y="1434283"/>
          <a:ext cx="144095" cy="18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 rot="10800000">
        <a:off x="935378" y="1470927"/>
        <a:ext cx="100867" cy="109934"/>
      </dsp:txXfrm>
    </dsp:sp>
    <dsp:sp modelId="{A5B63D29-E468-4569-B69D-8ECEF32355DA}">
      <dsp:nvSpPr>
        <dsp:cNvPr id="0" name=""/>
        <dsp:cNvSpPr/>
      </dsp:nvSpPr>
      <dsp:spPr>
        <a:xfrm>
          <a:off x="281300" y="1254453"/>
          <a:ext cx="542880" cy="54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360803" y="1333956"/>
        <a:ext cx="383874" cy="383874"/>
      </dsp:txXfrm>
    </dsp:sp>
    <dsp:sp modelId="{8BEF2475-E718-4950-8B2B-2A861520FE65}">
      <dsp:nvSpPr>
        <dsp:cNvPr id="0" name=""/>
        <dsp:cNvSpPr/>
      </dsp:nvSpPr>
      <dsp:spPr>
        <a:xfrm rot="15120000">
          <a:off x="356065" y="1050720"/>
          <a:ext cx="144095" cy="18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 rot="10800000">
        <a:off x="384358" y="1107920"/>
        <a:ext cx="100867" cy="109934"/>
      </dsp:txXfrm>
    </dsp:sp>
    <dsp:sp modelId="{2A8C7083-A8CF-4A16-8D10-9D26DE07C652}">
      <dsp:nvSpPr>
        <dsp:cNvPr id="0" name=""/>
        <dsp:cNvSpPr/>
      </dsp:nvSpPr>
      <dsp:spPr>
        <a:xfrm>
          <a:off x="29525" y="479572"/>
          <a:ext cx="542880" cy="54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09028" y="559075"/>
        <a:ext cx="383874" cy="383874"/>
      </dsp:txXfrm>
    </dsp:sp>
    <dsp:sp modelId="{037F3BF5-0A58-4994-9DE6-5B90E8F4C748}">
      <dsp:nvSpPr>
        <dsp:cNvPr id="0" name=""/>
        <dsp:cNvSpPr/>
      </dsp:nvSpPr>
      <dsp:spPr>
        <a:xfrm rot="19440000">
          <a:off x="555195" y="422346"/>
          <a:ext cx="144095" cy="18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559323" y="471694"/>
        <a:ext cx="100867" cy="109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4FDC1-370E-4952-A4EF-B6B58F4B4650}">
      <dsp:nvSpPr>
        <dsp:cNvPr id="0" name=""/>
        <dsp:cNvSpPr/>
      </dsp:nvSpPr>
      <dsp:spPr>
        <a:xfrm rot="16200000">
          <a:off x="831055" y="-808842"/>
          <a:ext cx="2175669" cy="3837781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Definition  </a:t>
          </a:r>
          <a:r>
            <a:rPr lang="en-US" sz="3800" kern="1200" dirty="0" smtClean="0"/>
            <a:t>	</a:t>
          </a:r>
          <a:endParaRPr lang="en-US" sz="3800" kern="1200" dirty="0"/>
        </a:p>
      </dsp:txBody>
      <dsp:txXfrm rot="5400000">
        <a:off x="-1" y="22214"/>
        <a:ext cx="3837781" cy="1631751"/>
      </dsp:txXfrm>
    </dsp:sp>
    <dsp:sp modelId="{C975EE2E-FBCA-4CC2-9A80-D317949FB469}">
      <dsp:nvSpPr>
        <dsp:cNvPr id="0" name=""/>
        <dsp:cNvSpPr/>
      </dsp:nvSpPr>
      <dsp:spPr>
        <a:xfrm>
          <a:off x="3837781" y="0"/>
          <a:ext cx="3837781" cy="2175669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Characteristics</a:t>
          </a:r>
          <a:endParaRPr lang="en-US" sz="3800" kern="1200" dirty="0">
            <a:solidFill>
              <a:schemeClr val="bg1"/>
            </a:solidFill>
          </a:endParaRPr>
        </a:p>
      </dsp:txBody>
      <dsp:txXfrm>
        <a:off x="3837781" y="0"/>
        <a:ext cx="3837781" cy="1631751"/>
      </dsp:txXfrm>
    </dsp:sp>
    <dsp:sp modelId="{44D6AA79-7CB2-4D3A-9BA9-75D89EFED16D}">
      <dsp:nvSpPr>
        <dsp:cNvPr id="0" name=""/>
        <dsp:cNvSpPr/>
      </dsp:nvSpPr>
      <dsp:spPr>
        <a:xfrm rot="10800000">
          <a:off x="0" y="2175669"/>
          <a:ext cx="3837781" cy="2175669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Examples</a:t>
          </a:r>
          <a:endParaRPr lang="en-US" sz="3800" kern="1200" dirty="0">
            <a:solidFill>
              <a:schemeClr val="bg1"/>
            </a:solidFill>
          </a:endParaRPr>
        </a:p>
      </dsp:txBody>
      <dsp:txXfrm rot="10800000">
        <a:off x="0" y="2719586"/>
        <a:ext cx="3837781" cy="1631751"/>
      </dsp:txXfrm>
    </dsp:sp>
    <dsp:sp modelId="{297A099F-9DA8-4E6B-A22A-FF652C1C9112}">
      <dsp:nvSpPr>
        <dsp:cNvPr id="0" name=""/>
        <dsp:cNvSpPr/>
      </dsp:nvSpPr>
      <dsp:spPr>
        <a:xfrm rot="5400000">
          <a:off x="4668837" y="1344613"/>
          <a:ext cx="2175669" cy="3837781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Non-examples</a:t>
          </a:r>
          <a:endParaRPr lang="en-US" sz="3800" kern="1200" dirty="0">
            <a:solidFill>
              <a:schemeClr val="bg1"/>
            </a:solidFill>
          </a:endParaRPr>
        </a:p>
      </dsp:txBody>
      <dsp:txXfrm rot="-5400000">
        <a:off x="3837780" y="2719586"/>
        <a:ext cx="3837781" cy="1631751"/>
      </dsp:txXfrm>
    </dsp:sp>
    <dsp:sp modelId="{2A61F663-2C9D-4D7D-8521-4A3B6AB17118}">
      <dsp:nvSpPr>
        <dsp:cNvPr id="0" name=""/>
        <dsp:cNvSpPr/>
      </dsp:nvSpPr>
      <dsp:spPr>
        <a:xfrm>
          <a:off x="2686446" y="1631751"/>
          <a:ext cx="2302668" cy="108783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Word</a:t>
          </a:r>
          <a:endParaRPr lang="en-US" sz="3800" kern="1200" dirty="0"/>
        </a:p>
      </dsp:txBody>
      <dsp:txXfrm>
        <a:off x="2739550" y="1684855"/>
        <a:ext cx="2196460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78F689-5569-40DB-93D6-B58D628171E2}" type="datetimeFigureOut">
              <a:rPr lang="en-US"/>
              <a:pPr>
                <a:defRPr/>
              </a:pPr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20C237E-34A9-40B3-AB07-31C06E582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89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EB23294-A29C-4C26-A44A-CB826F0D246E}" type="datetimeFigureOut">
              <a:rPr lang="en-US"/>
              <a:pPr>
                <a:defRPr/>
              </a:pPr>
              <a:t>7/14/2018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30419"/>
            <a:ext cx="7437120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443"/>
            <a:ext cx="4028440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BCA7CC8-5188-42EF-8DD3-E58E081C45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8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A7CC8-5188-42EF-8DD3-E58E081C45B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03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E44D9-84B4-4C12-937E-5EA526A25424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89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CA7CC8-5188-42EF-8DD3-E58E081C45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148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>
              <a:ea typeface="宋体" pitchFamily="2" charset="-122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4DF13E-091E-4188-972D-71D6F0AEF80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490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A7CC8-5188-42EF-8DD3-E58E081C45B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A7CC8-5188-42EF-8DD3-E58E081C45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3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CA7CC8-5188-42EF-8DD3-E58E081C45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577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356A7-E377-4CB1-8C15-43B84539F74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316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07D3E-244E-433C-B5F3-63F13630C6B8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96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CA7CC8-5188-42EF-8DD3-E58E081C45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97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3657600" cy="941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6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1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9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9072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72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58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345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463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34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38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95028-F85A-4F9F-9424-177D05F83BE2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4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rotundalogo-transparent.pn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7543800" y="0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8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0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8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5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1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7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73FDA06-3E44-4D5C-BDA0-ACFF66DF273F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3BB3716-B0B6-4F9A-A22D-D68ECC02E5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1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mailto:powerdefurea@longwood.edu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7340352" cy="23083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sz="4400" dirty="0"/>
              <a:t>Vocabulary!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Supporting </a:t>
            </a:r>
            <a:r>
              <a:rPr lang="en-US" sz="4400" dirty="0"/>
              <a:t>Diverse Students’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Mastery </a:t>
            </a:r>
            <a:r>
              <a:rPr lang="en-US" sz="4400" dirty="0"/>
              <a:t>of the Vocabulary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0402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Lissa </a:t>
            </a:r>
            <a:r>
              <a:rPr lang="en-US" dirty="0" smtClean="0"/>
              <a:t>Power-deFur, Ph.D., </a:t>
            </a:r>
            <a:r>
              <a:rPr lang="en-US" dirty="0" smtClean="0"/>
              <a:t>CCC-SLP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C382-9938-41F6-BC02-9342F56546AA}" type="slidenum">
              <a:rPr lang="en-US" altLang="zh-CN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of Tiers 2 and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342900">
              <a:buFont typeface="Wingdings" panose="05000000000000000000" pitchFamily="2" charset="2"/>
              <a:buChar char="ü"/>
            </a:pPr>
            <a:r>
              <a:rPr lang="en-US" altLang="en-US" sz="3400" dirty="0" smtClean="0"/>
              <a:t>Less </a:t>
            </a:r>
            <a:r>
              <a:rPr lang="en-US" altLang="en-US" sz="3400" dirty="0"/>
              <a:t>related to child’s experiences or interests</a:t>
            </a:r>
          </a:p>
          <a:p>
            <a:pPr marL="914400" lvl="1" indent="-342900">
              <a:buFont typeface="Wingdings" panose="05000000000000000000" pitchFamily="2" charset="2"/>
              <a:buChar char="ü"/>
            </a:pPr>
            <a:r>
              <a:rPr lang="en-US" altLang="en-US" sz="3400" dirty="0"/>
              <a:t>Often intangible</a:t>
            </a:r>
          </a:p>
          <a:p>
            <a:pPr marL="914400" lvl="1" indent="-342900">
              <a:buFont typeface="Wingdings" panose="05000000000000000000" pitchFamily="2" charset="2"/>
              <a:buChar char="ü"/>
            </a:pPr>
            <a:r>
              <a:rPr lang="en-US" altLang="en-US" sz="3400" dirty="0"/>
              <a:t>Not used in every day conversations</a:t>
            </a:r>
          </a:p>
          <a:p>
            <a:pPr lvl="1"/>
            <a:endParaRPr lang="en-US" alt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4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83754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Yet, Tier 2 words are critical! </a:t>
            </a:r>
            <a:br>
              <a:rPr lang="en-US" altLang="en-US" dirty="0" smtClean="0"/>
            </a:br>
            <a:r>
              <a:rPr lang="en-US" altLang="en-US" dirty="0" smtClean="0"/>
              <a:t>These are basic to comprehension of other words </a:t>
            </a:r>
            <a:endParaRPr lang="en-US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34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23528" y="409903"/>
            <a:ext cx="8229600" cy="646331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Common Tier 2 words  </a:t>
            </a:r>
            <a:r>
              <a:rPr lang="en-US" altLang="en-US" sz="2000" dirty="0" smtClean="0"/>
              <a:t>(Marzano </a:t>
            </a:r>
            <a:r>
              <a:rPr lang="en-US" altLang="en-US" sz="2000" dirty="0"/>
              <a:t>&amp;</a:t>
            </a:r>
            <a:r>
              <a:rPr lang="en-US" altLang="en-US" sz="2000" dirty="0" smtClean="0"/>
              <a:t> Simms, 2013)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412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pPr algn="ctr"/>
            <a:r>
              <a:rPr lang="en-US" altLang="en-US" sz="3300" dirty="0" smtClean="0"/>
              <a:t>Are you using these in your conversations with your students?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656977"/>
              </p:ext>
            </p:extLst>
          </p:nvPr>
        </p:nvGraphicFramePr>
        <p:xfrm>
          <a:off x="1259632" y="1484784"/>
          <a:ext cx="6048672" cy="2590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19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Arrange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Execute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Introduce</a:t>
                      </a:r>
                      <a:endParaRPr lang="en-US" sz="28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93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Combine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Exemplify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Label</a:t>
                      </a:r>
                      <a:endParaRPr lang="en-US" sz="28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Compare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Generate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Participate</a:t>
                      </a:r>
                      <a:endParaRPr lang="en-US" sz="28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Construct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Improve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Recognize</a:t>
                      </a:r>
                      <a:endParaRPr lang="en-US" sz="28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contribute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initiate</a:t>
                      </a:r>
                      <a:endParaRPr lang="en-US" sz="28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Sort </a:t>
                      </a:r>
                      <a:endParaRPr lang="en-US" sz="28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36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39552" y="55077"/>
            <a:ext cx="8229600" cy="1754326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Vocabulary related to questioning, inference and interpretation</a:t>
            </a:r>
            <a:endParaRPr lang="en-US" altLang="en-US" sz="28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1881981"/>
          <a:ext cx="7344816" cy="4070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7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K*</a:t>
                      </a:r>
                      <a:endParaRPr lang="en-US" sz="2400" dirty="0"/>
                    </a:p>
                  </a:txBody>
                  <a:tcPr marL="68575" marR="68575" marT="45724" marB="4572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2* </a:t>
                      </a:r>
                      <a:endParaRPr lang="en-US" sz="2400" dirty="0"/>
                    </a:p>
                  </a:txBody>
                  <a:tcPr marL="68575" marR="68575" marT="45724" marB="4572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3* </a:t>
                      </a:r>
                      <a:endParaRPr lang="en-US" sz="2400" dirty="0"/>
                    </a:p>
                  </a:txBody>
                  <a:tcPr marL="68575" marR="68575" marT="45724" marB="4572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367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answer            when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ask                  where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question         who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detail              why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how                 text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45724" marB="4572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inference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reason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45724" marB="4572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quote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75" marR="68575" marT="45724" marB="4572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29722" name="TextBox 4"/>
          <p:cNvSpPr txBox="1">
            <a:spLocks noChangeArrowheads="1"/>
          </p:cNvSpPr>
          <p:nvPr/>
        </p:nvSpPr>
        <p:spPr bwMode="auto">
          <a:xfrm>
            <a:off x="2411760" y="5636419"/>
            <a:ext cx="5067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Marzano and Simms, 2013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443711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* Grade introduced in the Common Core State Standards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55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Tier 3 </a:t>
            </a:r>
            <a:r>
              <a:rPr lang="en-US" altLang="en-US" dirty="0" smtClean="0"/>
              <a:t>words are content specific - 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24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Math vocabulary (from Marzano and Sims)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14</a:t>
            </a:fld>
            <a:endParaRPr lang="en-US" altLang="zh-C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5940"/>
              </p:ext>
            </p:extLst>
          </p:nvPr>
        </p:nvGraphicFramePr>
        <p:xfrm>
          <a:off x="467544" y="2591594"/>
          <a:ext cx="7687766" cy="2819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2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Corner (K)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Cone (G 1)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Hexagon (2)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Graph (G 3)</a:t>
                      </a:r>
                      <a:endParaRPr lang="en-US" sz="23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256"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Fourth</a:t>
                      </a:r>
                      <a:r>
                        <a:rPr lang="en-US" sz="2300" b="1" baseline="0" dirty="0" smtClean="0"/>
                        <a:t> (K)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Attribute</a:t>
                      </a:r>
                      <a:r>
                        <a:rPr lang="en-US" sz="2300" b="1" baseline="0" dirty="0" smtClean="0"/>
                        <a:t> (G 2)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Polygon (G 3)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Percent</a:t>
                      </a:r>
                      <a:r>
                        <a:rPr lang="en-US" sz="2300" b="1" baseline="0" dirty="0" smtClean="0"/>
                        <a:t> (5)</a:t>
                      </a:r>
                      <a:endParaRPr lang="en-US" sz="23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Equal (K)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Fraction (G 2)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Billionth</a:t>
                      </a:r>
                      <a:r>
                        <a:rPr lang="en-US" sz="2300" b="1" baseline="0" dirty="0" smtClean="0"/>
                        <a:t> (G 3)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Ordinal number (G 6)</a:t>
                      </a:r>
                      <a:endParaRPr lang="en-US" sz="23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Greater than (G 1)</a:t>
                      </a:r>
                      <a:endParaRPr lang="en-US" sz="2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Trapezoid </a:t>
                      </a:r>
                      <a:r>
                        <a:rPr lang="en-US" sz="2000" b="1" dirty="0" smtClean="0"/>
                        <a:t>(G 2)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Sequence (G 3)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/>
                        <a:t>Cardinal number (G 6)</a:t>
                      </a:r>
                      <a:endParaRPr lang="en-US" sz="23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6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Tier 3:  Language Arts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391310"/>
              </p:ext>
            </p:extLst>
          </p:nvPr>
        </p:nvGraphicFramePr>
        <p:xfrm>
          <a:off x="1043607" y="2119313"/>
          <a:ext cx="7200800" cy="32918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Character</a:t>
                      </a:r>
                      <a:r>
                        <a:rPr lang="en-US" sz="2400" b="1" baseline="0" dirty="0" smtClean="0"/>
                        <a:t> (K)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Quote 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Proverb </a:t>
                      </a:r>
                    </a:p>
                    <a:p>
                      <a:r>
                        <a:rPr lang="en-US" sz="2400" b="1" dirty="0" smtClean="0"/>
                        <a:t>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Pun (G 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Setting (G</a:t>
                      </a:r>
                      <a:r>
                        <a:rPr lang="en-US" sz="2400" b="1" baseline="0" dirty="0" smtClean="0"/>
                        <a:t> 1)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Theme 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Apology </a:t>
                      </a:r>
                    </a:p>
                    <a:p>
                      <a:r>
                        <a:rPr lang="en-US" sz="2400" b="1" dirty="0" smtClean="0"/>
                        <a:t>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Reflection (G 5)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Lesson </a:t>
                      </a:r>
                    </a:p>
                    <a:p>
                      <a:r>
                        <a:rPr lang="en-US" sz="2400" b="1" dirty="0" smtClean="0"/>
                        <a:t>(G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Simile 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Role 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Irony (G 6)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Prefix</a:t>
                      </a:r>
                      <a:r>
                        <a:rPr lang="en-US" sz="2400" b="1" baseline="0" dirty="0" smtClean="0"/>
                        <a:t> (G 2)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Argument </a:t>
                      </a:r>
                    </a:p>
                    <a:p>
                      <a:r>
                        <a:rPr lang="en-US" sz="2400" b="1" dirty="0" smtClean="0"/>
                        <a:t>(G 3)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Alliteration (G 4)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Context </a:t>
                      </a:r>
                    </a:p>
                    <a:p>
                      <a:r>
                        <a:rPr lang="en-US" sz="2400" b="1" dirty="0" smtClean="0"/>
                        <a:t>(G 6)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342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Tier </a:t>
            </a:r>
            <a:r>
              <a:rPr lang="en-US" dirty="0" smtClean="0"/>
              <a:t>3:  </a:t>
            </a:r>
            <a:r>
              <a:rPr lang="en-US" dirty="0" smtClean="0"/>
              <a:t>Language Arts </a:t>
            </a:r>
            <a:br>
              <a:rPr lang="en-US" dirty="0" smtClean="0"/>
            </a:br>
            <a:r>
              <a:rPr lang="en-US" sz="2200" dirty="0" smtClean="0"/>
              <a:t>(from Marzano and Simms)</a:t>
            </a:r>
            <a:endParaRPr lang="en-US" sz="2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2119313"/>
          <a:ext cx="7272808" cy="3810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04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Action word (K)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Future tense (G 1)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Adjective (G 2)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Conjunction</a:t>
                      </a:r>
                      <a:r>
                        <a:rPr lang="en-US" sz="2200" b="1" baseline="0" dirty="0" smtClean="0"/>
                        <a:t> </a:t>
                      </a:r>
                    </a:p>
                    <a:p>
                      <a:r>
                        <a:rPr lang="en-US" sz="2200" b="1" baseline="0" dirty="0" smtClean="0"/>
                        <a:t>(G 3)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Noun (K)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Plural</a:t>
                      </a:r>
                      <a:r>
                        <a:rPr lang="en-US" sz="2200" b="1" baseline="0" dirty="0" smtClean="0"/>
                        <a:t> (G 1)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Common noun (G 2)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Personal pronoun (G 3)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Verb</a:t>
                      </a:r>
                      <a:r>
                        <a:rPr lang="en-US" sz="2200" b="1" baseline="0" dirty="0" smtClean="0"/>
                        <a:t> (K)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Singular </a:t>
                      </a:r>
                    </a:p>
                    <a:p>
                      <a:r>
                        <a:rPr lang="en-US" sz="2200" b="1" dirty="0" smtClean="0"/>
                        <a:t>(G 1)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Pronoun</a:t>
                      </a:r>
                      <a:r>
                        <a:rPr lang="en-US" sz="2200" b="1" baseline="0" dirty="0" smtClean="0"/>
                        <a:t> </a:t>
                      </a:r>
                    </a:p>
                    <a:p>
                      <a:r>
                        <a:rPr lang="en-US" sz="2200" b="1" baseline="0" dirty="0" smtClean="0"/>
                        <a:t>(G 2)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Preposition </a:t>
                      </a:r>
                    </a:p>
                    <a:p>
                      <a:r>
                        <a:rPr lang="en-US" sz="2200" b="1" dirty="0" smtClean="0"/>
                        <a:t>(G 3)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Article (G 1)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Prefix (G 2)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Adverb (G 3)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Part of speech (G 3)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Past Tense </a:t>
                      </a:r>
                    </a:p>
                    <a:p>
                      <a:r>
                        <a:rPr lang="en-US" sz="2200" b="1" dirty="0" smtClean="0"/>
                        <a:t>(G 1)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Suffix (G 2)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Affix (G 3)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Comparative </a:t>
                      </a:r>
                    </a:p>
                    <a:p>
                      <a:r>
                        <a:rPr lang="en-US" sz="2200" b="1" dirty="0" smtClean="0"/>
                        <a:t>(G 4)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19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Root word analysis defines interrelatedness among words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17</a:t>
            </a:fld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Divide</a:t>
            </a:r>
          </a:p>
          <a:p>
            <a:r>
              <a:rPr lang="en-US" dirty="0" smtClean="0"/>
              <a:t>Divided</a:t>
            </a:r>
          </a:p>
          <a:p>
            <a:r>
              <a:rPr lang="en-US" dirty="0" smtClean="0"/>
              <a:t>Dividend</a:t>
            </a:r>
          </a:p>
          <a:p>
            <a:r>
              <a:rPr lang="en-US" dirty="0" smtClean="0"/>
              <a:t>Dividers</a:t>
            </a:r>
          </a:p>
          <a:p>
            <a:r>
              <a:rPr lang="en-US" dirty="0" smtClean="0"/>
              <a:t>Dividing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Divisible</a:t>
            </a:r>
          </a:p>
          <a:p>
            <a:r>
              <a:rPr lang="en-US" dirty="0"/>
              <a:t>Division</a:t>
            </a:r>
          </a:p>
          <a:p>
            <a:r>
              <a:rPr lang="en-US" dirty="0"/>
              <a:t>Divisional</a:t>
            </a:r>
          </a:p>
          <a:p>
            <a:r>
              <a:rPr lang="en-US" dirty="0" smtClean="0"/>
              <a:t>Divisor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4509120"/>
            <a:ext cx="5184576" cy="1384995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Morphologically complex words make up more than half of the words in the English language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190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Various semantic relationships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smtClean="0"/>
              <a:t>(from Nagy and Anderson)</a:t>
            </a:r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51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Target word		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44259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Ancestor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18</a:t>
            </a:fld>
            <a:endParaRPr lang="en-US" altLang="zh-C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99592" y="2780928"/>
            <a:ext cx="4104456" cy="2943216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5100" dirty="0" smtClean="0"/>
              <a:t>senselessly              </a:t>
            </a:r>
            <a:r>
              <a:rPr lang="en-US" sz="5100" dirty="0" smtClean="0">
                <a:sym typeface="Wingdings"/>
              </a:rPr>
              <a:t></a:t>
            </a:r>
            <a:endParaRPr lang="en-US" sz="5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5100" dirty="0" smtClean="0"/>
              <a:t>elfin                          </a:t>
            </a:r>
            <a:r>
              <a:rPr lang="en-US" sz="5100" dirty="0" smtClean="0">
                <a:sym typeface="Wingdings"/>
              </a:rPr>
              <a:t></a:t>
            </a:r>
            <a:endParaRPr lang="en-US" sz="5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5100" dirty="0" smtClean="0"/>
              <a:t>therapeutic              </a:t>
            </a:r>
            <a:r>
              <a:rPr lang="en-US" sz="5100" dirty="0" smtClean="0">
                <a:sym typeface="Wingdings"/>
              </a:rPr>
              <a:t></a:t>
            </a:r>
            <a:endParaRPr lang="en-US" sz="5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5100" dirty="0" smtClean="0"/>
              <a:t>pasteurize                </a:t>
            </a:r>
            <a:r>
              <a:rPr lang="en-US" sz="5100" dirty="0" smtClean="0">
                <a:sym typeface="Wingdings"/>
              </a:rPr>
              <a:t></a:t>
            </a:r>
            <a:endParaRPr lang="en-US" sz="5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5100" dirty="0" smtClean="0"/>
              <a:t>saucer, saucepan    </a:t>
            </a:r>
            <a:r>
              <a:rPr lang="en-US" sz="5100" dirty="0" smtClean="0">
                <a:sym typeface="Wingdings"/>
              </a:rPr>
              <a:t>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76055" y="2708920"/>
            <a:ext cx="2796927" cy="301566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senseless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elf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Pasteur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sauce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05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913584" y="719316"/>
            <a:ext cx="3064827" cy="16301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More frequent word use </a:t>
            </a:r>
            <a:br>
              <a:rPr lang="en-US" dirty="0" smtClean="0"/>
            </a:br>
            <a:r>
              <a:rPr lang="en-US" dirty="0" smtClean="0"/>
              <a:t>enhances usage </a:t>
            </a:r>
            <a:br>
              <a:rPr lang="en-US" dirty="0" smtClean="0"/>
            </a:br>
            <a:r>
              <a:rPr lang="en-US" dirty="0" smtClean="0"/>
              <a:t>Yet ….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68103" y="761336"/>
            <a:ext cx="3020792" cy="382212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“About half the words in printed school English, no matter how one counts them, occur roughly once in a billion words of text or less.” (Nagy and Anderson, 1984)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19</a:t>
            </a:fld>
            <a:endParaRPr lang="en-US" altLang="zh-C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8229600" cy="765398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403648" y="1340768"/>
            <a:ext cx="6196405" cy="3603812"/>
          </a:xfrm>
        </p:spPr>
        <p:txBody>
          <a:bodyPr>
            <a:normAutofit/>
          </a:bodyPr>
          <a:lstStyle/>
          <a:p>
            <a:r>
              <a:rPr lang="en-US" altLang="en-US" sz="3600" dirty="0" smtClean="0"/>
              <a:t>Vocabulary of academics</a:t>
            </a:r>
            <a:endParaRPr lang="en-US" altLang="en-US" sz="3600" dirty="0" smtClean="0"/>
          </a:p>
          <a:p>
            <a:r>
              <a:rPr lang="en-US" altLang="en-US" sz="3600" dirty="0" smtClean="0"/>
              <a:t>Strategies for vocabulary acquisition </a:t>
            </a:r>
          </a:p>
          <a:p>
            <a:r>
              <a:rPr lang="en-US" altLang="en-US" sz="3600" dirty="0" smtClean="0"/>
              <a:t>Making </a:t>
            </a:r>
            <a:r>
              <a:rPr lang="en-US" altLang="en-US" sz="3600" dirty="0" smtClean="0"/>
              <a:t>it work!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613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59632" y="1124744"/>
            <a:ext cx="6768751" cy="2570289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sz="4200" dirty="0" smtClean="0"/>
              <a:t>“Children do readily acquire vocabulary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 smtClean="0"/>
              <a:t>when </a:t>
            </a:r>
            <a:r>
              <a:rPr lang="en-US" sz="4200" dirty="0" smtClean="0"/>
              <a:t>provided with a little explanation 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>as </a:t>
            </a:r>
            <a:r>
              <a:rPr lang="en-US" sz="4200" dirty="0" smtClean="0"/>
              <a:t>novel words are encountered.”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Biemiller</a:t>
            </a:r>
            <a:r>
              <a:rPr lang="en-US" sz="1800" dirty="0" smtClean="0"/>
              <a:t>, n.d.</a:t>
            </a:r>
            <a:endParaRPr lang="en-US" sz="1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63688" y="3861048"/>
            <a:ext cx="5712179" cy="1368152"/>
          </a:xfrm>
          <a:noFill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“As late as grade 5, about 80% of words are learned as a result of direct explanation</a:t>
            </a:r>
            <a:r>
              <a:rPr lang="en-US" sz="2800" dirty="0" smtClean="0">
                <a:solidFill>
                  <a:schemeClr val="bg1"/>
                </a:solidFill>
              </a:rPr>
              <a:t>”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97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224136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Effects of direct vocabulary instruction </a:t>
            </a:r>
            <a:r>
              <a:rPr lang="en-US" altLang="en-US" sz="2400" dirty="0" smtClean="0"/>
              <a:t>(as reported by Marzano and Simms, 2013)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71600" y="2047926"/>
            <a:ext cx="7725544" cy="4824412"/>
          </a:xfrm>
        </p:spPr>
        <p:txBody>
          <a:bodyPr/>
          <a:lstStyle/>
          <a:p>
            <a:r>
              <a:rPr lang="en-US" altLang="en-US" sz="3200" dirty="0" smtClean="0"/>
              <a:t>On comprehension (4 – 33% gain)</a:t>
            </a:r>
          </a:p>
          <a:p>
            <a:r>
              <a:rPr lang="en-US" altLang="en-US" sz="3200" dirty="0" smtClean="0"/>
              <a:t>On academic achievement (19% gain)</a:t>
            </a:r>
          </a:p>
          <a:p>
            <a:r>
              <a:rPr lang="en-US" altLang="en-US" sz="3200" dirty="0" smtClean="0"/>
              <a:t>On “word learning”  (30 – 33% gain)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21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8313" y="11113"/>
            <a:ext cx="8229600" cy="120015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Typical approach to vocabulary instruction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22</a:t>
            </a:fld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59632" y="1412776"/>
            <a:ext cx="3200400" cy="41764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Select words </a:t>
            </a:r>
            <a:r>
              <a:rPr lang="en-US" dirty="0" smtClean="0"/>
              <a:t>teachers and SLPs believe </a:t>
            </a:r>
            <a:r>
              <a:rPr lang="en-US" dirty="0" smtClean="0"/>
              <a:t>are generally useful</a:t>
            </a:r>
          </a:p>
          <a:p>
            <a:pPr>
              <a:defRPr/>
            </a:pPr>
            <a:r>
              <a:rPr lang="en-US" dirty="0" smtClean="0"/>
              <a:t>Avoid words that are rarely encountered</a:t>
            </a:r>
          </a:p>
          <a:p>
            <a:pPr>
              <a:defRPr/>
            </a:pPr>
            <a:r>
              <a:rPr lang="en-US" dirty="0" smtClean="0"/>
              <a:t>Chose terms presented in reading passage</a:t>
            </a:r>
          </a:p>
          <a:p>
            <a:pPr>
              <a:defRPr/>
            </a:pPr>
            <a:r>
              <a:rPr lang="en-US" dirty="0" smtClean="0"/>
              <a:t>Chose terms presented in text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14"/>
          </p:nvPr>
        </p:nvSpPr>
        <p:spPr>
          <a:xfrm>
            <a:off x="4860032" y="1340768"/>
            <a:ext cx="3960440" cy="36052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   However, this is a word – by – word approach </a:t>
            </a:r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dirty="0" smtClean="0"/>
              <a:t>Can we possibly teach all the words children need to know?</a:t>
            </a:r>
          </a:p>
        </p:txBody>
      </p:sp>
    </p:spTree>
    <p:extLst>
      <p:ext uri="{BB962C8B-B14F-4D97-AF65-F5344CB8AC3E}">
        <p14:creationId xmlns:p14="http://schemas.microsoft.com/office/powerpoint/2010/main" val="9819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36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23</a:t>
            </a:fld>
            <a:endParaRPr lang="en-US" altLang="zh-C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195736" y="1114200"/>
            <a:ext cx="5328592" cy="2530824"/>
          </a:xfrm>
          <a:solidFill>
            <a:srgbClr val="002060"/>
          </a:solidFill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400" dirty="0" smtClean="0"/>
              <a:t>What does this information mean for the children </a:t>
            </a:r>
            <a:r>
              <a:rPr lang="en-US" sz="4400" dirty="0" smtClean="0"/>
              <a:t>we</a:t>
            </a:r>
            <a:r>
              <a:rPr lang="en-US" sz="4400" dirty="0" smtClean="0"/>
              <a:t> </a:t>
            </a:r>
            <a:r>
              <a:rPr lang="en-US" sz="4400" dirty="0" smtClean="0"/>
              <a:t>serve?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8229600" cy="6477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Effective Vocabulary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endParaRPr lang="en-US" sz="2600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Provides word learning through context (e.g., stories)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De-emphasizes </a:t>
            </a:r>
            <a:r>
              <a:rPr lang="en-US" sz="2600" dirty="0" smtClean="0"/>
              <a:t>definitions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Addresses morphological awareness skills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Ties new vocabulary to existing knowledge and vocabulary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E.g., Synonyms and antonyms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 smtClean="0"/>
              <a:t>Ensures </a:t>
            </a:r>
            <a:r>
              <a:rPr lang="en-US" sz="2600" dirty="0"/>
              <a:t>students hear the correct pronunciation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 smtClean="0"/>
              <a:t>Lets </a:t>
            </a:r>
            <a:r>
              <a:rPr lang="en-US" sz="2600" dirty="0"/>
              <a:t>the student personalize instructional strategies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24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8201"/>
            <a:ext cx="8229600" cy="923330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Word learning through stories - elaborated </a:t>
            </a:r>
            <a:r>
              <a:rPr lang="en-US" dirty="0" smtClean="0"/>
              <a:t>word exposure </a:t>
            </a:r>
            <a:br>
              <a:rPr lang="en-US" dirty="0" smtClean="0"/>
            </a:br>
            <a:r>
              <a:rPr lang="en-US" sz="1800" dirty="0" smtClean="0"/>
              <a:t>(Justice, Meier, Walpole, 2005)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88840"/>
            <a:ext cx="6399813" cy="3734229"/>
          </a:xfrm>
        </p:spPr>
        <p:txBody>
          <a:bodyPr>
            <a:noAutofit/>
          </a:bodyPr>
          <a:lstStyle/>
          <a:p>
            <a:r>
              <a:rPr lang="en-US" sz="2800" dirty="0" smtClean="0"/>
              <a:t>Elaboration encourages word learning through storybook reading</a:t>
            </a:r>
          </a:p>
          <a:p>
            <a:pPr lvl="1"/>
            <a:r>
              <a:rPr lang="en-US" sz="2800" dirty="0" smtClean="0"/>
              <a:t>Word explicitly explained by adult readers at point of occurrence in the text and uses in a sentence in which context supports meaning</a:t>
            </a:r>
          </a:p>
          <a:p>
            <a:r>
              <a:rPr lang="en-US" sz="2800" dirty="0" smtClean="0"/>
              <a:t>Children made significantly greater gains in word-learning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8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030795" cy="4598325"/>
          </a:xfrm>
        </p:spPr>
        <p:txBody>
          <a:bodyPr>
            <a:normAutofit/>
          </a:bodyPr>
          <a:lstStyle/>
          <a:p>
            <a:r>
              <a:rPr lang="en-US" sz="2600" dirty="0"/>
              <a:t>Text: </a:t>
            </a:r>
            <a:endParaRPr lang="en-US" sz="2600" dirty="0" smtClean="0"/>
          </a:p>
          <a:p>
            <a:pPr lvl="1">
              <a:buFont typeface="ZDingbats" panose="05000600020000020004" pitchFamily="2" charset="0"/>
              <a:buChar char="0"/>
            </a:pPr>
            <a:r>
              <a:rPr lang="en-US" sz="2600" dirty="0" smtClean="0"/>
              <a:t> </a:t>
            </a:r>
            <a:r>
              <a:rPr lang="en-US" sz="2600" dirty="0"/>
              <a:t>“They came down to a marsh where they saw a muskrat spring-cleaning his house.”</a:t>
            </a:r>
          </a:p>
          <a:p>
            <a:r>
              <a:rPr lang="en-US" sz="2600" dirty="0"/>
              <a:t>Adult:  </a:t>
            </a:r>
            <a:endParaRPr lang="en-US" sz="2600" dirty="0" smtClean="0"/>
          </a:p>
          <a:p>
            <a:pPr lvl="1">
              <a:buFont typeface="ZDingbats" panose="05000600020000020004" pitchFamily="2" charset="0"/>
              <a:buChar char="0"/>
            </a:pPr>
            <a:r>
              <a:rPr lang="en-US" sz="2600" dirty="0" smtClean="0"/>
              <a:t>“</a:t>
            </a:r>
            <a:r>
              <a:rPr lang="en-US" sz="2600" dirty="0"/>
              <a:t>A marsh is a very wet place where there are wet lands covered with grasses.”  </a:t>
            </a:r>
            <a:endParaRPr lang="en-US" sz="2600" dirty="0" smtClean="0"/>
          </a:p>
          <a:p>
            <a:pPr lvl="1">
              <a:buFont typeface="ZDingbats" panose="05000600020000020004" pitchFamily="2" charset="0"/>
              <a:buChar char="0"/>
            </a:pPr>
            <a:r>
              <a:rPr lang="en-US" sz="2600" dirty="0" smtClean="0"/>
              <a:t>“</a:t>
            </a:r>
            <a:r>
              <a:rPr lang="en-US" sz="2600" dirty="0"/>
              <a:t>Like … we took a boat through the marsh and saw lots of birds and alligators.”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3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79712" y="1048757"/>
            <a:ext cx="6858000" cy="1194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De-emphasize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51422" y="4725144"/>
            <a:ext cx="6858000" cy="618523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Use descriptions, explanation, examples/non-examples, restatements, non-linguistic representations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9061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2954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Definitions?  </a:t>
            </a:r>
            <a:r>
              <a:rPr lang="en-US" sz="1600" dirty="0" smtClean="0"/>
              <a:t>(Marzano, 2004)</a:t>
            </a:r>
            <a:endParaRPr lang="en-US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2586" y="1954941"/>
            <a:ext cx="7776864" cy="4122869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Not an effective strategy for learning new vocabulary.</a:t>
            </a:r>
          </a:p>
          <a:p>
            <a:r>
              <a:rPr lang="en-US" sz="2400" dirty="0" smtClean="0"/>
              <a:t>Purpose of a definition is to identify the </a:t>
            </a:r>
            <a:r>
              <a:rPr lang="en-US" sz="2400" i="1" dirty="0" smtClean="0"/>
              <a:t>class the word belongs to </a:t>
            </a:r>
            <a:r>
              <a:rPr lang="en-US" sz="2400" dirty="0" smtClean="0"/>
              <a:t>and then contrast with </a:t>
            </a:r>
            <a:r>
              <a:rPr lang="en-US" sz="2400" u="sng" dirty="0" smtClean="0"/>
              <a:t>other members of its class.</a:t>
            </a:r>
          </a:p>
          <a:p>
            <a:pPr lvl="2"/>
            <a:r>
              <a:rPr lang="en-US" sz="2400" dirty="0" smtClean="0"/>
              <a:t>A bachelor is a </a:t>
            </a:r>
            <a:r>
              <a:rPr lang="en-US" sz="2400" i="1" dirty="0" smtClean="0"/>
              <a:t>man</a:t>
            </a:r>
            <a:r>
              <a:rPr lang="en-US" sz="2400" dirty="0" smtClean="0"/>
              <a:t> who is </a:t>
            </a:r>
            <a:r>
              <a:rPr lang="en-US" sz="2400" u="sng" dirty="0" smtClean="0"/>
              <a:t>unmarried.</a:t>
            </a:r>
          </a:p>
          <a:p>
            <a:r>
              <a:rPr lang="en-US" sz="2400" dirty="0" smtClean="0"/>
              <a:t>Students’ success with definitions relates to familiarity with definition structure rather than comprehension</a:t>
            </a:r>
          </a:p>
          <a:p>
            <a:endParaRPr lang="en-US" dirty="0" smtClean="0"/>
          </a:p>
          <a:p>
            <a:r>
              <a:rPr lang="en-US" dirty="0" smtClean="0"/>
              <a:t>Better to learn to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describe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words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7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8229600" cy="6477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Provide a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73671"/>
            <a:ext cx="7941568" cy="48244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Dictionary definitions do not provide the clearest possible explanation of a term</a:t>
            </a:r>
          </a:p>
          <a:p>
            <a:pPr>
              <a:defRPr/>
            </a:pPr>
            <a:r>
              <a:rPr lang="en-US" dirty="0" smtClean="0"/>
              <a:t>Descriptions explain and exemplify words</a:t>
            </a:r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29</a:t>
            </a:fld>
            <a:endParaRPr lang="en-US" altLang="zh-C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91488"/>
              </p:ext>
            </p:extLst>
          </p:nvPr>
        </p:nvGraphicFramePr>
        <p:xfrm>
          <a:off x="1187624" y="2420888"/>
          <a:ext cx="6999288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0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7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3" marR="68583" marT="45711" marB="4571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Definition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3" marR="68583" marT="45711" marB="4571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3" marR="68583" marT="45711" marB="4571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Abrupt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Happening without warning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 abrupt change or action is very sudden, often in a way that is unpleasant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0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Overlook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 fail</a:t>
                      </a:r>
                      <a:r>
                        <a:rPr lang="en-US" sz="1800" baseline="0" dirty="0" smtClean="0"/>
                        <a:t> to see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If you overlook a fact or a problem, you do not notice it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458" name="TextBox 4"/>
          <p:cNvSpPr txBox="1">
            <a:spLocks noChangeArrowheads="1"/>
          </p:cNvSpPr>
          <p:nvPr/>
        </p:nvSpPr>
        <p:spPr bwMode="auto">
          <a:xfrm>
            <a:off x="251520" y="6488113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en-US" dirty="0"/>
              <a:t>Example from Marzano and Simms,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37380"/>
            <a:ext cx="7772400" cy="1200329"/>
          </a:xfrm>
        </p:spPr>
        <p:txBody>
          <a:bodyPr>
            <a:normAutofit fontScale="90000"/>
          </a:bodyPr>
          <a:lstStyle/>
          <a:p>
            <a:r>
              <a:rPr lang="en-US" dirty="0"/>
              <a:t>countermajoritization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52322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(How do you figure out what it means?)</a:t>
            </a:r>
            <a:endParaRPr lang="en-US" sz="32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34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It!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definition and a description for the word “threat”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493490"/>
              </p:ext>
            </p:extLst>
          </p:nvPr>
        </p:nvGraphicFramePr>
        <p:xfrm>
          <a:off x="840000" y="3429000"/>
          <a:ext cx="6999288" cy="1463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68">
                  <a:extLst>
                    <a:ext uri="{9D8B030D-6E8A-4147-A177-3AD203B41FA5}">
                      <a16:colId xmlns:a16="http://schemas.microsoft.com/office/drawing/2014/main" val="199769101"/>
                    </a:ext>
                  </a:extLst>
                </a:gridCol>
                <a:gridCol w="2103216">
                  <a:extLst>
                    <a:ext uri="{9D8B030D-6E8A-4147-A177-3AD203B41FA5}">
                      <a16:colId xmlns:a16="http://schemas.microsoft.com/office/drawing/2014/main" val="2589589745"/>
                    </a:ext>
                  </a:extLst>
                </a:gridCol>
                <a:gridCol w="3410104">
                  <a:extLst>
                    <a:ext uri="{9D8B030D-6E8A-4147-A177-3AD203B41FA5}">
                      <a16:colId xmlns:a16="http://schemas.microsoft.com/office/drawing/2014/main" val="3912925814"/>
                    </a:ext>
                  </a:extLst>
                </a:gridCol>
              </a:tblGrid>
              <a:tr h="146276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Threat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act of showing an intention to do harm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If you make a threat against someone, you say that something bad will happen to them if they do not do what you want</a:t>
                      </a:r>
                      <a:endParaRPr lang="en-US" sz="1800" dirty="0"/>
                    </a:p>
                  </a:txBody>
                  <a:tcPr marL="68583" marR="68583" marT="45711" marB="45711"/>
                </a:tc>
                <a:extLst>
                  <a:ext uri="{0D108BD9-81ED-4DB2-BD59-A6C34878D82A}">
                    <a16:rowId xmlns:a16="http://schemas.microsoft.com/office/drawing/2014/main" val="2843794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5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noFill/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Categorize new words</a:t>
            </a:r>
            <a:br>
              <a:rPr lang="en-US" altLang="en-US" dirty="0" smtClean="0"/>
            </a:br>
            <a:r>
              <a:rPr lang="en-US" altLang="en-US" sz="2700" dirty="0" smtClean="0"/>
              <a:t>(example from Marzano &amp; Simms, 2013)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10178" y="1733727"/>
            <a:ext cx="2939521" cy="8202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Parts of Speech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60032" y="1710832"/>
            <a:ext cx="2944368" cy="8229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Types of Words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31</a:t>
            </a:fld>
            <a:endParaRPr lang="en-US" altLang="zh-C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57750" y="2553935"/>
            <a:ext cx="4018706" cy="2782069"/>
          </a:xfrm>
        </p:spPr>
        <p:txBody>
          <a:bodyPr>
            <a:noAutofit/>
          </a:bodyPr>
          <a:lstStyle/>
          <a:p>
            <a:r>
              <a:rPr lang="en-US" dirty="0" smtClean="0"/>
              <a:t>People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Shapes, direction, position</a:t>
            </a:r>
          </a:p>
          <a:p>
            <a:r>
              <a:rPr lang="en-US" dirty="0" smtClean="0"/>
              <a:t>Quantities, measurements</a:t>
            </a:r>
          </a:p>
          <a:p>
            <a:r>
              <a:rPr lang="en-US" dirty="0" smtClean="0"/>
              <a:t>Mental action</a:t>
            </a:r>
          </a:p>
          <a:p>
            <a:r>
              <a:rPr lang="en-US" dirty="0" smtClean="0"/>
              <a:t>Social group, organization</a:t>
            </a:r>
          </a:p>
          <a:p>
            <a:r>
              <a:rPr lang="en-US" dirty="0" smtClean="0"/>
              <a:t>Intellectual  or artistic product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05344" y="2869358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Adjective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Adverb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Article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-60000">
            <a:off x="984482" y="935350"/>
            <a:ext cx="3064827" cy="1503037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200" dirty="0" smtClean="0"/>
              <a:t>APPLY IT!</a:t>
            </a:r>
            <a:endParaRPr lang="en-US" sz="4200" dirty="0"/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800" b="1" dirty="0" smtClean="0"/>
              <a:t>Categorize these words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 rot="-60000">
            <a:off x="1143383" y="2708478"/>
            <a:ext cx="3048891" cy="3387631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Divide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Divided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Dividend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Dividers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Division</a:t>
            </a:r>
          </a:p>
          <a:p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51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8229600" cy="6477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Provide examples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33</a:t>
            </a:fld>
            <a:endParaRPr lang="en-US" altLang="zh-CN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3"/>
          </p:nvPr>
        </p:nvSpPr>
        <p:spPr>
          <a:xfrm>
            <a:off x="1259632" y="1052736"/>
            <a:ext cx="3200400" cy="3602736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Experiences</a:t>
            </a:r>
          </a:p>
          <a:p>
            <a:r>
              <a:rPr lang="en-US" altLang="en-US" sz="2800" dirty="0" smtClean="0"/>
              <a:t>Stories</a:t>
            </a:r>
          </a:p>
          <a:p>
            <a:r>
              <a:rPr lang="en-US" altLang="en-US" sz="2800" dirty="0" smtClean="0"/>
              <a:t>Images</a:t>
            </a:r>
          </a:p>
          <a:p>
            <a:r>
              <a:rPr lang="en-US" altLang="en-US" sz="2800" dirty="0" smtClean="0"/>
              <a:t>Drama</a:t>
            </a:r>
          </a:p>
          <a:p>
            <a:r>
              <a:rPr lang="en-US" altLang="en-US" sz="2800" dirty="0" smtClean="0"/>
              <a:t>Current events</a:t>
            </a:r>
          </a:p>
        </p:txBody>
      </p:sp>
      <p:sp>
        <p:nvSpPr>
          <p:cNvPr id="20484" name="Content Placeholder 3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2101775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r>
              <a:rPr lang="en-US" altLang="en-US" sz="4200" dirty="0" smtClean="0"/>
              <a:t>May be linguistic or nonlinguistic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How would you use experiences, stories, images, drama or current events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to provide an example </a:t>
            </a:r>
            <a:r>
              <a:rPr lang="en-US" sz="2800" dirty="0" smtClean="0">
                <a:solidFill>
                  <a:schemeClr val="tx1"/>
                </a:solidFill>
              </a:rPr>
              <a:t>for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….. Elfin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….. Saucer?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34</a:t>
            </a:fld>
            <a:endParaRPr lang="en-US" altLang="zh-C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2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Ask Students to restate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35</a:t>
            </a:fld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Term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Subject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Topic/category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Level of understanding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600" dirty="0" smtClean="0"/>
              <a:t>1 – 4 rating scale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508960" cy="36052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/>
              <a:t>Compare and contrast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600" dirty="0"/>
              <a:t>Synonym/antonym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2600" dirty="0"/>
              <a:t>Example/non-example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/>
              <a:t>Description in words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sz="2600" dirty="0"/>
              <a:t>Description in picture/graphic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91400" cy="11430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Rate Knowledge of the Word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628800"/>
            <a:ext cx="7047885" cy="3741869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/>
              <a:t>Ask learners to evaluate a word and rate according to this scale.  Intervention would then target words rated 1 or 2.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Have never heard of the word before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Have heard of the word, but don’t know what it means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Could figure out the word in a sentence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Know the word and can explain it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0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727200" y="1794935"/>
            <a:ext cx="6013151" cy="1828090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sz="5600" dirty="0" smtClean="0"/>
              <a:t>Rate your knowledge of </a:t>
            </a:r>
            <a:r>
              <a:rPr lang="en-US" sz="5600" dirty="0" smtClean="0"/>
              <a:t/>
            </a:r>
            <a:br>
              <a:rPr lang="en-US" sz="5600" dirty="0" smtClean="0"/>
            </a:br>
            <a:r>
              <a:rPr lang="en-US" sz="5600" dirty="0" smtClean="0"/>
              <a:t>“</a:t>
            </a:r>
            <a:r>
              <a:rPr lang="en-US" sz="5600" dirty="0" smtClean="0"/>
              <a:t>countermajoritization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481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8229600" cy="6477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Nonlinguistic representations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59632" y="1268760"/>
            <a:ext cx="6196405" cy="4896544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Draw the object</a:t>
            </a:r>
          </a:p>
          <a:p>
            <a:r>
              <a:rPr lang="en-US" altLang="en-US" sz="2800" dirty="0" smtClean="0"/>
              <a:t>Draw symbol for the object     </a:t>
            </a:r>
            <a:r>
              <a:rPr lang="en-US" altLang="en-US" sz="2800" dirty="0" smtClean="0">
                <a:solidFill>
                  <a:srgbClr val="0070C0"/>
                </a:solidFill>
              </a:rPr>
              <a:t> ≠</a:t>
            </a:r>
          </a:p>
          <a:p>
            <a:r>
              <a:rPr lang="en-US" altLang="en-US" sz="2800" dirty="0" smtClean="0"/>
              <a:t>Draw an example</a:t>
            </a:r>
          </a:p>
          <a:p>
            <a:r>
              <a:rPr lang="en-US" altLang="en-US" sz="2800" dirty="0" smtClean="0"/>
              <a:t>Draw a “cartoon” with a character using the term</a:t>
            </a:r>
          </a:p>
          <a:p>
            <a:r>
              <a:rPr lang="en-US" altLang="en-US" sz="2800" dirty="0" smtClean="0"/>
              <a:t>Draw a graphic </a:t>
            </a:r>
            <a:endParaRPr lang="en-US" altLang="en-US" sz="2800" dirty="0" smtClean="0"/>
          </a:p>
          <a:p>
            <a:r>
              <a:rPr lang="en-US" altLang="en-US" sz="2800" dirty="0" smtClean="0"/>
              <a:t>Models</a:t>
            </a:r>
          </a:p>
          <a:p>
            <a:r>
              <a:rPr lang="en-US" altLang="en-US" sz="2800" dirty="0" smtClean="0"/>
              <a:t>Kinesthetic activity</a:t>
            </a:r>
          </a:p>
          <a:p>
            <a:r>
              <a:rPr lang="en-US" altLang="en-US" sz="2800" dirty="0" smtClean="0"/>
              <a:t>Graphic organizers</a:t>
            </a:r>
          </a:p>
          <a:p>
            <a:r>
              <a:rPr lang="en-US" altLang="en-US" sz="2800" dirty="0" smtClean="0"/>
              <a:t>Mental pictures</a:t>
            </a:r>
            <a:endParaRPr lang="en-US" altLang="en-US" sz="28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38</a:t>
            </a:fld>
            <a:endParaRPr lang="en-US" altLang="zh-CN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87917667"/>
              </p:ext>
            </p:extLst>
          </p:nvPr>
        </p:nvGraphicFramePr>
        <p:xfrm>
          <a:off x="5004048" y="3933056"/>
          <a:ext cx="1920240" cy="1798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1368152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Nonlinguistic </a:t>
            </a:r>
            <a:r>
              <a:rPr lang="en-US" dirty="0" smtClean="0">
                <a:solidFill>
                  <a:schemeClr val="tx1"/>
                </a:solidFill>
              </a:rPr>
              <a:t>Representation results in a </a:t>
            </a:r>
            <a:r>
              <a:rPr lang="en-US" sz="3600" dirty="0" smtClean="0"/>
              <a:t>27</a:t>
            </a:r>
            <a:r>
              <a:rPr lang="en-US" sz="3600" dirty="0" smtClean="0"/>
              <a:t>% gain in student </a:t>
            </a:r>
            <a:r>
              <a:rPr lang="en-US" sz="3600" dirty="0" smtClean="0"/>
              <a:t>learning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7" y="1988840"/>
            <a:ext cx="7654305" cy="4034134"/>
          </a:xfrm>
        </p:spPr>
        <p:txBody>
          <a:bodyPr>
            <a:normAutofit/>
          </a:bodyPr>
          <a:lstStyle/>
          <a:p>
            <a:pPr lvl="1"/>
            <a:r>
              <a:rPr lang="en-US" sz="3600" dirty="0" smtClean="0"/>
              <a:t>37</a:t>
            </a:r>
            <a:r>
              <a:rPr lang="en-US" sz="3600" dirty="0" smtClean="0"/>
              <a:t>% over using a definitions approach</a:t>
            </a:r>
          </a:p>
          <a:p>
            <a:pPr lvl="1"/>
            <a:r>
              <a:rPr lang="en-US" sz="3600" dirty="0" smtClean="0"/>
              <a:t>21% over generating sentences for target words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challenges do students face in learning academic vocabulary?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endParaRPr lang="en-US" altLang="en-US" dirty="0" smtClean="0"/>
          </a:p>
          <a:p>
            <a:pPr marL="342900" lvl="1" indent="0"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1FC063-5EA9-49AF-AFAF-D68C9E82B23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3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-60000">
            <a:off x="825482" y="3571923"/>
            <a:ext cx="3745102" cy="174486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sz="3100" dirty="0"/>
              <a:t>Countermajoritization</a:t>
            </a:r>
            <a:br>
              <a:rPr lang="en-US" sz="3100" dirty="0"/>
            </a:br>
            <a:r>
              <a:rPr lang="en-US" sz="3100" dirty="0"/>
              <a:t>Pronoun</a:t>
            </a:r>
            <a:br>
              <a:rPr lang="en-US" sz="3100" dirty="0"/>
            </a:br>
            <a:r>
              <a:rPr lang="en-US" sz="3100" dirty="0"/>
              <a:t>Evidence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 rot="60000">
            <a:off x="4854273" y="1152962"/>
            <a:ext cx="3246487" cy="4625489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3400" dirty="0" smtClean="0"/>
              <a:t>Create a nonlinguistic representation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7" name="Subtitle 6"/>
          <p:cNvSpPr>
            <a:spLocks noGrp="1"/>
          </p:cNvSpPr>
          <p:nvPr>
            <p:ph type="body" sz="half" idx="2"/>
          </p:nvPr>
        </p:nvSpPr>
        <p:spPr>
          <a:xfrm rot="-60000">
            <a:off x="907889" y="791234"/>
            <a:ext cx="3048891" cy="977377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Apply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585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68313" y="11024"/>
            <a:ext cx="8229600" cy="1200329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Identify similarities and differences</a:t>
            </a:r>
            <a:br>
              <a:rPr lang="en-US" altLang="en-US" dirty="0" smtClean="0"/>
            </a:br>
            <a:r>
              <a:rPr lang="en-US" altLang="en-US" sz="2400" dirty="0" smtClean="0"/>
              <a:t>(45% gain in student learning</a:t>
            </a:r>
            <a:r>
              <a:rPr lang="en-US" altLang="en-US" dirty="0" smtClean="0"/>
              <a:t>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68313" y="1211353"/>
            <a:ext cx="8047037" cy="4965610"/>
          </a:xfrm>
        </p:spPr>
        <p:txBody>
          <a:bodyPr>
            <a:noAutofit/>
          </a:bodyPr>
          <a:lstStyle/>
          <a:p>
            <a:r>
              <a:rPr lang="en-US" altLang="en-US" sz="4400" dirty="0" smtClean="0"/>
              <a:t>Compare and contrast</a:t>
            </a:r>
          </a:p>
          <a:p>
            <a:pPr lvl="1"/>
            <a:r>
              <a:rPr lang="en-US" altLang="en-US" sz="3200" dirty="0" smtClean="0"/>
              <a:t>Reasons for similarities and differences</a:t>
            </a:r>
          </a:p>
          <a:p>
            <a:pPr lvl="1"/>
            <a:r>
              <a:rPr lang="en-US" altLang="en-US" sz="3200" dirty="0" smtClean="0"/>
              <a:t>Venn Diagrams</a:t>
            </a:r>
            <a:r>
              <a:rPr lang="en-US" altLang="en-US" sz="3200" dirty="0" smtClean="0"/>
              <a:t>, graphic organizers</a:t>
            </a:r>
          </a:p>
          <a:p>
            <a:pPr lvl="1"/>
            <a:r>
              <a:rPr lang="en-US" altLang="en-US" sz="3200" dirty="0" smtClean="0"/>
              <a:t>Semantic feature analysis</a:t>
            </a:r>
          </a:p>
          <a:p>
            <a:pPr lvl="2"/>
            <a:r>
              <a:rPr lang="en-US" altLang="en-US" sz="3200" dirty="0" smtClean="0"/>
              <a:t>Matrix with characteristics identified in rows and columns</a:t>
            </a:r>
          </a:p>
          <a:p>
            <a:pPr lvl="1"/>
            <a:r>
              <a:rPr lang="en-US" altLang="en-US" sz="3200" dirty="0" smtClean="0"/>
              <a:t>Classifying/categorizing by characteristics</a:t>
            </a:r>
          </a:p>
          <a:p>
            <a:pPr lvl="1"/>
            <a:r>
              <a:rPr lang="en-US" altLang="en-US" sz="3200" dirty="0" smtClean="0"/>
              <a:t>Create metaphor based on relationships between two topics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41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77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Semantic feature analysis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000925"/>
              </p:ext>
            </p:extLst>
          </p:nvPr>
        </p:nvGraphicFramePr>
        <p:xfrm>
          <a:off x="755576" y="1844824"/>
          <a:ext cx="7471742" cy="207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7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legs</a:t>
                      </a:r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 legs</a:t>
                      </a:r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Fur</a:t>
                      </a:r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Eyes</a:t>
                      </a:r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wings</a:t>
                      </a:r>
                      <a:endParaRPr lang="en-US" sz="2800" dirty="0"/>
                    </a:p>
                  </a:txBody>
                  <a:tcPr marL="68580" marR="68580" marT="45700" marB="4570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Eagle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Dog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Bat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 marL="68580" marR="6858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42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8229600" cy="646331"/>
          </a:xfrm>
          <a:noFill/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Synonyms and antonyms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124744"/>
            <a:ext cx="6196405" cy="4598325"/>
          </a:xfrm>
        </p:spPr>
        <p:txBody>
          <a:bodyPr>
            <a:noAutofit/>
          </a:bodyPr>
          <a:lstStyle/>
          <a:p>
            <a:r>
              <a:rPr lang="en-US" sz="3200" dirty="0" smtClean="0"/>
              <a:t>Synonyms provide a new label for a known concept</a:t>
            </a:r>
          </a:p>
          <a:p>
            <a:pPr lvl="1"/>
            <a:r>
              <a:rPr lang="en-US" sz="3200" dirty="0" smtClean="0"/>
              <a:t>Consistent part of speech</a:t>
            </a:r>
          </a:p>
          <a:p>
            <a:pPr lvl="1"/>
            <a:r>
              <a:rPr lang="en-US" sz="3200" dirty="0" smtClean="0"/>
              <a:t>Enable paraphrasing</a:t>
            </a:r>
          </a:p>
          <a:p>
            <a:pPr lvl="1"/>
            <a:endParaRPr lang="en-US" sz="3200" dirty="0"/>
          </a:p>
          <a:p>
            <a:r>
              <a:rPr lang="en-US" sz="3200" dirty="0" smtClean="0"/>
              <a:t>Antonyms describe by contrast, by negative properties/non-examples</a:t>
            </a:r>
          </a:p>
          <a:p>
            <a:endParaRPr lang="en-US" sz="3200" dirty="0"/>
          </a:p>
          <a:p>
            <a:r>
              <a:rPr lang="en-US" sz="3200" dirty="0" smtClean="0"/>
              <a:t>Effective paraphrasing requires a rich knowledge of synonyms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6020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912475" y="791334"/>
            <a:ext cx="3064827" cy="1503037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Apply It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76056" y="980728"/>
            <a:ext cx="4629150" cy="4873625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3400" dirty="0" smtClean="0"/>
              <a:t>Cleave</a:t>
            </a:r>
          </a:p>
          <a:p>
            <a:r>
              <a:rPr lang="en-US" sz="3400" dirty="0" smtClean="0"/>
              <a:t>Benign</a:t>
            </a:r>
          </a:p>
          <a:p>
            <a:r>
              <a:rPr lang="en-US" sz="3400" dirty="0" smtClean="0"/>
              <a:t>Frolic</a:t>
            </a:r>
          </a:p>
          <a:p>
            <a:r>
              <a:rPr lang="en-US" sz="3400" dirty="0" smtClean="0"/>
              <a:t>Arrange</a:t>
            </a:r>
          </a:p>
          <a:p>
            <a:r>
              <a:rPr lang="en-US" sz="3400" dirty="0" smtClean="0"/>
              <a:t>Suitable</a:t>
            </a:r>
            <a:endParaRPr lang="en-US" sz="3400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sz="half" idx="2"/>
          </p:nvPr>
        </p:nvSpPr>
        <p:spPr>
          <a:xfrm rot="-60000">
            <a:off x="1140116" y="2705994"/>
            <a:ext cx="3048891" cy="301822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3400" dirty="0" smtClean="0"/>
              <a:t>Create a synonym and an antonym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875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/>
      <p:bldP spid="6" grpId="0" build="p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99592" y="485385"/>
            <a:ext cx="7772400" cy="12003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Emphasize</a:t>
            </a:r>
            <a:br>
              <a:rPr lang="en-US" dirty="0" smtClean="0"/>
            </a:br>
            <a:r>
              <a:rPr lang="en-US" dirty="0" smtClean="0"/>
              <a:t>Morphological awareness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31640" y="2780928"/>
            <a:ext cx="6400800" cy="1384995"/>
          </a:xfrm>
          <a:noFill/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92D050"/>
                </a:solidFill>
                <a:latin typeface="Arial Rounded MT Bold" panose="020F0704030504030204" pitchFamily="34" charset="0"/>
              </a:rPr>
              <a:t>Ability to consciously consider and manipulate the smallest units of meaning in language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35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584" y="1196752"/>
            <a:ext cx="6831861" cy="4526317"/>
          </a:xfrm>
        </p:spPr>
        <p:txBody>
          <a:bodyPr/>
          <a:lstStyle/>
          <a:p>
            <a:pPr>
              <a:buNone/>
            </a:pPr>
            <a:r>
              <a:rPr lang="en-US" sz="3600" dirty="0"/>
              <a:t> </a:t>
            </a:r>
            <a:r>
              <a:rPr lang="en-US" sz="3600" i="1" dirty="0" smtClean="0"/>
              <a:t>How do learners gain morphologically </a:t>
            </a:r>
            <a:r>
              <a:rPr lang="en-US" sz="3600" i="1" dirty="0"/>
              <a:t>m</a:t>
            </a:r>
            <a:r>
              <a:rPr lang="en-US" sz="3600" i="1" dirty="0" smtClean="0"/>
              <a:t>ore complex </a:t>
            </a:r>
            <a:r>
              <a:rPr lang="en-US" sz="3600" i="1" dirty="0"/>
              <a:t>w</a:t>
            </a:r>
            <a:r>
              <a:rPr lang="en-US" sz="3600" i="1" dirty="0" smtClean="0"/>
              <a:t>ords?</a:t>
            </a:r>
          </a:p>
          <a:p>
            <a:r>
              <a:rPr lang="en-US" sz="3200" dirty="0" smtClean="0"/>
              <a:t>Children first learn to </a:t>
            </a:r>
            <a:r>
              <a:rPr lang="en-US" sz="3200" b="1" i="1" dirty="0" smtClean="0"/>
              <a:t>inflect</a:t>
            </a:r>
            <a:r>
              <a:rPr lang="en-US" sz="3200" dirty="0" smtClean="0"/>
              <a:t> words (birth to five)</a:t>
            </a:r>
          </a:p>
          <a:p>
            <a:r>
              <a:rPr lang="en-US" sz="3200" dirty="0" smtClean="0"/>
              <a:t>Children later learn to </a:t>
            </a:r>
            <a:r>
              <a:rPr lang="en-US" sz="3200" b="1" i="1" dirty="0" smtClean="0"/>
              <a:t>derive </a:t>
            </a:r>
            <a:r>
              <a:rPr lang="en-US" sz="3200" dirty="0" smtClean="0"/>
              <a:t>words (throughout school age)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A947-0C50-4EE0-89E1-083996373DE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8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647700"/>
          </a:xfrm>
        </p:spPr>
        <p:txBody>
          <a:bodyPr>
            <a:normAutofit fontScale="90000"/>
          </a:bodyPr>
          <a:lstStyle/>
          <a:p>
            <a:endParaRPr lang="en-US" altLang="en-US" dirty="0" smtClean="0"/>
          </a:p>
        </p:txBody>
      </p:sp>
      <p:sp>
        <p:nvSpPr>
          <p:cNvPr id="36867" name="Text Placeholder 4"/>
          <p:cNvSpPr>
            <a:spLocks noGrp="1"/>
          </p:cNvSpPr>
          <p:nvPr>
            <p:ph type="body" idx="1"/>
          </p:nvPr>
        </p:nvSpPr>
        <p:spPr>
          <a:xfrm>
            <a:off x="323528" y="548680"/>
            <a:ext cx="4040188" cy="639762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sz="2800" dirty="0" smtClean="0"/>
              <a:t>Inflectional morphemes</a:t>
            </a:r>
          </a:p>
        </p:txBody>
      </p:sp>
      <p:sp>
        <p:nvSpPr>
          <p:cNvPr id="36869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548680"/>
            <a:ext cx="3897759" cy="639762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en-US" sz="3800" dirty="0" smtClean="0"/>
              <a:t>Derivational morphemes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95028-F85A-4F9F-9424-177D05F83BE2}" type="slidenum">
              <a:rPr lang="en-US" altLang="zh-CN" smtClean="0"/>
              <a:pPr>
                <a:defRPr/>
              </a:pPr>
              <a:t>47</a:t>
            </a:fld>
            <a:endParaRPr lang="en-US" altLang="zh-CN" dirty="0"/>
          </a:p>
        </p:txBody>
      </p:sp>
      <p:sp>
        <p:nvSpPr>
          <p:cNvPr id="36868" name="Content Placeholder 5"/>
          <p:cNvSpPr>
            <a:spLocks noGrp="1"/>
          </p:cNvSpPr>
          <p:nvPr>
            <p:ph sz="quarter" idx="13"/>
          </p:nvPr>
        </p:nvSpPr>
        <p:spPr>
          <a:xfrm>
            <a:off x="1115616" y="1196752"/>
            <a:ext cx="3381772" cy="4929411"/>
          </a:xfrm>
        </p:spPr>
        <p:txBody>
          <a:bodyPr/>
          <a:lstStyle/>
          <a:p>
            <a:r>
              <a:rPr lang="en-US" altLang="en-US" sz="2800" dirty="0" smtClean="0"/>
              <a:t>Alter base word by modifying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time, number or aspect</a:t>
            </a:r>
          </a:p>
          <a:p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run – runs</a:t>
            </a:r>
          </a:p>
          <a:p>
            <a:pPr marL="0" indent="0">
              <a:buNone/>
            </a:pPr>
            <a:r>
              <a:rPr lang="en-US" altLang="en-US" sz="2800" dirty="0" smtClean="0"/>
              <a:t>cup – cups</a:t>
            </a:r>
          </a:p>
          <a:p>
            <a:pPr marL="0" indent="0">
              <a:buNone/>
            </a:pPr>
            <a:r>
              <a:rPr lang="en-US" altLang="en-US" sz="2800" dirty="0" smtClean="0"/>
              <a:t>big – bigger</a:t>
            </a:r>
          </a:p>
          <a:p>
            <a:pPr marL="0" indent="0">
              <a:buNone/>
            </a:pPr>
            <a:r>
              <a:rPr lang="en-US" altLang="en-US" sz="2800" dirty="0" smtClean="0"/>
              <a:t>jump – jumped</a:t>
            </a:r>
          </a:p>
          <a:p>
            <a:pPr marL="0" indent="0">
              <a:buNone/>
            </a:pPr>
            <a:r>
              <a:rPr lang="en-US" altLang="en-US" sz="2800" dirty="0" smtClean="0"/>
              <a:t>boy – boy’s</a:t>
            </a:r>
          </a:p>
        </p:txBody>
      </p:sp>
      <p:sp>
        <p:nvSpPr>
          <p:cNvPr id="36870" name="Content Placeholder 7"/>
          <p:cNvSpPr>
            <a:spLocks noGrp="1"/>
          </p:cNvSpPr>
          <p:nvPr>
            <p:ph sz="quarter" idx="14"/>
          </p:nvPr>
        </p:nvSpPr>
        <p:spPr>
          <a:xfrm>
            <a:off x="4645025" y="1196752"/>
            <a:ext cx="4041775" cy="4929411"/>
          </a:xfrm>
        </p:spPr>
        <p:txBody>
          <a:bodyPr/>
          <a:lstStyle/>
          <a:p>
            <a:r>
              <a:rPr lang="en-US" altLang="en-US" sz="2800" dirty="0" smtClean="0"/>
              <a:t>Alter base words by modifying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meaning and/or word class</a:t>
            </a:r>
          </a:p>
          <a:p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fair – unfair</a:t>
            </a:r>
          </a:p>
          <a:p>
            <a:pPr marL="0" indent="0">
              <a:buNone/>
            </a:pPr>
            <a:r>
              <a:rPr lang="en-US" altLang="en-US" sz="2800" dirty="0" smtClean="0"/>
              <a:t>teach – teacher</a:t>
            </a:r>
          </a:p>
          <a:p>
            <a:pPr marL="0" indent="0">
              <a:buNone/>
            </a:pPr>
            <a:r>
              <a:rPr lang="en-US" altLang="en-US" sz="2800" dirty="0" smtClean="0"/>
              <a:t>drive – driver</a:t>
            </a:r>
          </a:p>
          <a:p>
            <a:pPr marL="0" indent="0">
              <a:buNone/>
            </a:pPr>
            <a:r>
              <a:rPr lang="en-US" altLang="en-US" sz="2800" dirty="0" smtClean="0"/>
              <a:t>wind - rewind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/>
      <p:bldP spid="36870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71600" y="908720"/>
            <a:ext cx="7344816" cy="568863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Ability </a:t>
            </a:r>
            <a:r>
              <a:rPr lang="en-US" sz="2800" dirty="0"/>
              <a:t>to analyze </a:t>
            </a:r>
            <a:r>
              <a:rPr lang="en-US" sz="2800" b="1" dirty="0">
                <a:solidFill>
                  <a:srgbClr val="FFFF00"/>
                </a:solidFill>
              </a:rPr>
              <a:t>derivational morphemes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is critical to understanding unfamiliar </a:t>
            </a:r>
            <a:r>
              <a:rPr lang="en-US" sz="2800" dirty="0" smtClean="0"/>
              <a:t>words</a:t>
            </a:r>
          </a:p>
          <a:p>
            <a:r>
              <a:rPr lang="en-US" altLang="en-US" sz="2800" dirty="0" smtClean="0"/>
              <a:t>Children with language disorders frequently delayed 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</a:rPr>
              <a:t>Agentive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–er </a:t>
            </a:r>
            <a:r>
              <a:rPr lang="en-US" altLang="en-US" sz="2800" dirty="0" smtClean="0">
                <a:solidFill>
                  <a:schemeClr val="tx1"/>
                </a:solidFill>
              </a:rPr>
              <a:t>(teacher)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</a:rPr>
              <a:t>Comparative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 –er </a:t>
            </a:r>
            <a:r>
              <a:rPr lang="en-US" altLang="en-US" sz="2800" dirty="0" smtClean="0">
                <a:solidFill>
                  <a:schemeClr val="tx1"/>
                </a:solidFill>
              </a:rPr>
              <a:t>(bigger)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</a:rPr>
              <a:t>Superlative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-est </a:t>
            </a:r>
            <a:r>
              <a:rPr lang="en-US" altLang="en-US" sz="2800" dirty="0" smtClean="0">
                <a:solidFill>
                  <a:schemeClr val="tx1"/>
                </a:solidFill>
              </a:rPr>
              <a:t>(happiest)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</a:rPr>
              <a:t>Diminutive  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- let </a:t>
            </a:r>
            <a:r>
              <a:rPr lang="en-US" altLang="en-US" sz="2800" dirty="0" smtClean="0">
                <a:solidFill>
                  <a:schemeClr val="tx1"/>
                </a:solidFill>
              </a:rPr>
              <a:t>(piglet)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</a:rPr>
              <a:t>Adjectival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–y </a:t>
            </a:r>
            <a:r>
              <a:rPr lang="en-US" altLang="en-US" sz="2800" dirty="0" smtClean="0">
                <a:solidFill>
                  <a:schemeClr val="tx1"/>
                </a:solidFill>
              </a:rPr>
              <a:t>(lucky)</a:t>
            </a:r>
          </a:p>
          <a:p>
            <a:pPr lvl="1"/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95028-F85A-4F9F-9424-177D05F83BE2}" type="slidenum">
              <a:rPr lang="en-US" altLang="zh-CN" smtClean="0"/>
              <a:pPr>
                <a:defRPr/>
              </a:pPr>
              <a:t>48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92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65126"/>
            <a:ext cx="7488833" cy="4610199"/>
          </a:xfrm>
        </p:spPr>
        <p:txBody>
          <a:bodyPr>
            <a:noAutofit/>
          </a:bodyPr>
          <a:lstStyle/>
          <a:p>
            <a:r>
              <a:rPr lang="en-US" sz="3600" dirty="0" smtClean="0"/>
              <a:t>Morphological awareness assists in identifying potentially ambiguous sound-letter combinations </a:t>
            </a:r>
          </a:p>
          <a:p>
            <a:pPr lvl="1"/>
            <a:r>
              <a:rPr lang="en-US" sz="3600" b="1" dirty="0" smtClean="0">
                <a:solidFill>
                  <a:srgbClr val="FFFF00"/>
                </a:solidFill>
              </a:rPr>
              <a:t>“</a:t>
            </a:r>
            <a:r>
              <a:rPr lang="en-US" sz="3600" b="1" i="1" dirty="0" smtClean="0">
                <a:solidFill>
                  <a:srgbClr val="FFFF00"/>
                </a:solidFill>
              </a:rPr>
              <a:t>sh”:  “shoe”   “bush”        “misheard”</a:t>
            </a:r>
          </a:p>
          <a:p>
            <a:pPr lvl="1"/>
            <a:endParaRPr lang="en-US" sz="3600" i="1" dirty="0" smtClean="0"/>
          </a:p>
          <a:p>
            <a:r>
              <a:rPr lang="en-US" sz="3600" dirty="0" smtClean="0"/>
              <a:t>Morphological awareness aids in spelling</a:t>
            </a:r>
          </a:p>
          <a:p>
            <a:pPr lvl="1"/>
            <a:r>
              <a:rPr lang="en-US" sz="3600" dirty="0" smtClean="0"/>
              <a:t>Recognition that different pronunciations of </a:t>
            </a:r>
            <a:r>
              <a:rPr lang="en-US" sz="3600" b="1" dirty="0" smtClean="0">
                <a:solidFill>
                  <a:srgbClr val="FFFF00"/>
                </a:solidFill>
              </a:rPr>
              <a:t>“-ed” </a:t>
            </a:r>
            <a:r>
              <a:rPr lang="en-US" sz="3600" dirty="0" smtClean="0"/>
              <a:t>stem from same morpheme </a:t>
            </a:r>
            <a:r>
              <a:rPr lang="en-US" sz="3600" dirty="0" smtClean="0">
                <a:solidFill>
                  <a:srgbClr val="FFFF00"/>
                </a:solidFill>
              </a:rPr>
              <a:t>(</a:t>
            </a:r>
            <a:r>
              <a:rPr lang="en-US" sz="3600" b="1" i="1" dirty="0" smtClean="0">
                <a:solidFill>
                  <a:srgbClr val="FFFF00"/>
                </a:solidFill>
              </a:rPr>
              <a:t>talked, turned, planted</a:t>
            </a:r>
            <a:r>
              <a:rPr lang="en-US" sz="3600" dirty="0" smtClean="0">
                <a:solidFill>
                  <a:srgbClr val="FFFF00"/>
                </a:solidFill>
              </a:rPr>
              <a:t>)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49</a:t>
            </a:fld>
            <a:endParaRPr lang="en-US" altLang="zh-CN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11113"/>
            <a:ext cx="8229600" cy="120015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Critical role of early oral language experience </a:t>
            </a:r>
            <a:r>
              <a:rPr lang="en-US" altLang="en-US" sz="1800" dirty="0" smtClean="0"/>
              <a:t>(Hart and Risley, 1995)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C4A541-05A6-4A82-84E5-EFF639D309E7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55576" y="1844824"/>
          <a:ext cx="7632848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45725" marB="45725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Professional Families</a:t>
                      </a:r>
                      <a:endParaRPr lang="en-US" sz="1800" dirty="0"/>
                    </a:p>
                  </a:txBody>
                  <a:tcPr marL="68580" marR="68580" marT="45725" marB="4572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Working-Class Families</a:t>
                      </a:r>
                      <a:endParaRPr lang="en-US" sz="1800" dirty="0"/>
                    </a:p>
                  </a:txBody>
                  <a:tcPr marL="68580" marR="68580" marT="45725" marB="45725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Welfare Families</a:t>
                      </a:r>
                      <a:endParaRPr lang="en-US" sz="1800" dirty="0"/>
                    </a:p>
                  </a:txBody>
                  <a:tcPr marL="68580" marR="68580" marT="45725" marB="45725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3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Parent utterances (per hour)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487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301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176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57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Child Recorded Vocabulary Size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1,116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749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525</a:t>
                      </a:r>
                      <a:endParaRPr lang="en-US" sz="1800" dirty="0"/>
                    </a:p>
                  </a:txBody>
                  <a:tcPr marL="68580" marR="6858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1" name="TextBox 3"/>
          <p:cNvSpPr txBox="1">
            <a:spLocks noChangeArrowheads="1"/>
          </p:cNvSpPr>
          <p:nvPr/>
        </p:nvSpPr>
        <p:spPr bwMode="auto">
          <a:xfrm>
            <a:off x="2483768" y="4509120"/>
            <a:ext cx="5013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Source:  Marzano, R.J. &amp; Simms, J.A. (2013).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Vocabulary for the Common Core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.  Bloomington, IN:  Marzano Research </a:t>
            </a: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Laboratory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0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14378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Prefixes </a:t>
            </a:r>
            <a:r>
              <a:rPr lang="en-US" dirty="0" smtClean="0"/>
              <a:t>and Affixes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50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721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264175"/>
              </p:ext>
            </p:extLst>
          </p:nvPr>
        </p:nvGraphicFramePr>
        <p:xfrm>
          <a:off x="296215" y="1397000"/>
          <a:ext cx="852581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7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Prefix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of All Prefixed</a:t>
                      </a:r>
                      <a:r>
                        <a:rPr lang="en-US" sz="2400" baseline="0" dirty="0" smtClean="0"/>
                        <a:t> Words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Suffix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of All Suffixed Words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-s, -es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in-, im-, il-, ir- (not)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-ly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en-, em-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-er, -or</a:t>
                      </a:r>
                      <a:r>
                        <a:rPr lang="en-US" sz="2400" baseline="0" dirty="0" smtClean="0"/>
                        <a:t> (agent)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1580" y="116632"/>
            <a:ext cx="7668811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The Most Frequent Affixes in Printed School English </a:t>
            </a:r>
            <a:r>
              <a:rPr lang="en-US" dirty="0" smtClean="0"/>
              <a:t>From White, Sowell, and Yanagihara (1989)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642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52</a:t>
            </a:fld>
            <a:endParaRPr lang="en-US" altLang="zh-C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351963"/>
              </p:ext>
            </p:extLst>
          </p:nvPr>
        </p:nvGraphicFramePr>
        <p:xfrm>
          <a:off x="395536" y="404664"/>
          <a:ext cx="8525815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Rank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Prefix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lang="en-US" sz="2600" baseline="0" dirty="0" smtClean="0">
                          <a:solidFill>
                            <a:schemeClr val="bg1"/>
                          </a:solidFill>
                        </a:rPr>
                        <a:t> of all Prefixed Words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Suffix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bg1"/>
                          </a:solidFill>
                        </a:rPr>
                        <a:t>% of all Suffixed words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non-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-ion, -tion, -ation,</a:t>
                      </a:r>
                      <a:r>
                        <a:rPr lang="en-US" sz="2600" baseline="0" dirty="0" smtClean="0"/>
                        <a:t> </a:t>
                      </a:r>
                    </a:p>
                    <a:p>
                      <a:r>
                        <a:rPr lang="en-US" sz="2600" baseline="0" dirty="0" smtClean="0"/>
                        <a:t>-ition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4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in-, im- (in)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-able, -ible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over-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-al, -ial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mis-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10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sub-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-ness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pre-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3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-ity, -ty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</a:t>
                      </a:r>
                      <a:endParaRPr 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7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61721"/>
              </p:ext>
            </p:extLst>
          </p:nvPr>
        </p:nvGraphicFramePr>
        <p:xfrm>
          <a:off x="251520" y="332656"/>
          <a:ext cx="8525815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Rank</a:t>
                      </a:r>
                      <a:endParaRPr lang="en-US" sz="25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Prefix</a:t>
                      </a:r>
                      <a:endParaRPr lang="en-US" sz="25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 of All Prefixed</a:t>
                      </a:r>
                      <a:r>
                        <a:rPr lang="en-US" sz="2500" baseline="0" dirty="0" smtClean="0"/>
                        <a:t> Words</a:t>
                      </a:r>
                      <a:endParaRPr lang="en-US" sz="25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Suffix</a:t>
                      </a:r>
                      <a:endParaRPr lang="en-US" sz="25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% of All Suffixed Words</a:t>
                      </a:r>
                      <a:endParaRPr lang="en-US" sz="25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inter-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3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-ment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13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fore-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3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-ic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14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de-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-ous, -eous, -ious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15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trans-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2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-en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1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8916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54</a:t>
            </a:fld>
            <a:endParaRPr lang="en-US" altLang="zh-C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69022"/>
              </p:ext>
            </p:extLst>
          </p:nvPr>
        </p:nvGraphicFramePr>
        <p:xfrm>
          <a:off x="618185" y="476672"/>
          <a:ext cx="8525815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0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Prefix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r>
                        <a:rPr lang="en-US" sz="2400" baseline="0" dirty="0" smtClean="0"/>
                        <a:t> of </a:t>
                      </a:r>
                      <a:r>
                        <a:rPr lang="en-US" sz="2200" baseline="0" dirty="0" smtClean="0"/>
                        <a:t>Prefixed Words</a:t>
                      </a:r>
                      <a:endParaRPr lang="en-US" sz="22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Suffix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of Suffixed Words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super-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-er (comparative)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semi-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-ive, -ative, -tive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-ful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mid-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-less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under- (too little)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-est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others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others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0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Most commonly used affixes – English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LPdF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t"/>
            <a:r>
              <a:rPr lang="en-US" sz="2800" dirty="0"/>
              <a:t>over-</a:t>
            </a:r>
          </a:p>
          <a:p>
            <a:pPr fontAlgn="t"/>
            <a:r>
              <a:rPr lang="en-US" sz="2800" dirty="0"/>
              <a:t>un- (not)</a:t>
            </a:r>
          </a:p>
          <a:p>
            <a:pPr fontAlgn="t"/>
            <a:r>
              <a:rPr lang="en-US" sz="2800" dirty="0"/>
              <a:t>un- (reversal)</a:t>
            </a:r>
          </a:p>
          <a:p>
            <a:pPr fontAlgn="t"/>
            <a:r>
              <a:rPr lang="en-US" sz="2800" dirty="0"/>
              <a:t>under-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en-US" sz="3000" dirty="0"/>
              <a:t>-ful</a:t>
            </a:r>
          </a:p>
          <a:p>
            <a:pPr fontAlgn="t"/>
            <a:r>
              <a:rPr lang="en-US" sz="3000" dirty="0"/>
              <a:t>-</a:t>
            </a:r>
            <a:r>
              <a:rPr lang="en-US" sz="3000" dirty="0"/>
              <a:t>ish</a:t>
            </a:r>
            <a:endParaRPr lang="en-US" sz="3000" dirty="0"/>
          </a:p>
          <a:p>
            <a:pPr fontAlgn="t"/>
            <a:r>
              <a:rPr lang="en-US" sz="3000" dirty="0"/>
              <a:t>-less</a:t>
            </a:r>
          </a:p>
          <a:p>
            <a:pPr fontAlgn="t"/>
            <a:r>
              <a:rPr lang="en-US" sz="3000" dirty="0"/>
              <a:t>-ling</a:t>
            </a:r>
          </a:p>
          <a:p>
            <a:pPr fontAlgn="t"/>
            <a:r>
              <a:rPr lang="en-US" sz="3000" dirty="0"/>
              <a:t>-ly</a:t>
            </a:r>
          </a:p>
          <a:p>
            <a:pPr fontAlgn="t"/>
            <a:r>
              <a:rPr lang="en-US" sz="3000" dirty="0"/>
              <a:t>-ness</a:t>
            </a:r>
          </a:p>
          <a:p>
            <a:pPr fontAlgn="t"/>
            <a:r>
              <a:rPr lang="en-US" sz="3000" dirty="0"/>
              <a:t>-ship</a:t>
            </a:r>
          </a:p>
          <a:p>
            <a:pPr fontAlgn="t"/>
            <a:r>
              <a:rPr lang="en-US" sz="3000" dirty="0"/>
              <a:t>-y</a:t>
            </a:r>
          </a:p>
          <a:p>
            <a:pPr fontAlgn="t"/>
            <a:r>
              <a:rPr lang="en-US" sz="3000" dirty="0"/>
              <a:t>-</a:t>
            </a:r>
            <a:r>
              <a:rPr lang="en-US" sz="3000" dirty="0"/>
              <a:t>ed</a:t>
            </a:r>
            <a:r>
              <a:rPr lang="en-US" sz="3000" dirty="0"/>
              <a:t>, -</a:t>
            </a:r>
            <a:r>
              <a:rPr lang="en-US" sz="3000" dirty="0"/>
              <a:t>ing</a:t>
            </a:r>
            <a:endParaRPr lang="en-US" sz="3000" dirty="0"/>
          </a:p>
          <a:p>
            <a:pPr fontAlgn="t"/>
            <a:r>
              <a:rPr lang="en-US" sz="3000" dirty="0"/>
              <a:t>-s, -</a:t>
            </a:r>
            <a:r>
              <a:rPr lang="en-US" sz="3000" dirty="0"/>
              <a:t>es</a:t>
            </a:r>
            <a:r>
              <a:rPr lang="en-US" sz="3000" dirty="0"/>
              <a:t>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4008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Tompkins, 2006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069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Most Common Greek Affixes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56</a:t>
            </a:fld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fontAlgn="t"/>
            <a:r>
              <a:rPr lang="en-US" dirty="0" smtClean="0"/>
              <a:t>A-</a:t>
            </a:r>
            <a:r>
              <a:rPr lang="en-US" dirty="0"/>
              <a:t>/an-</a:t>
            </a:r>
          </a:p>
          <a:p>
            <a:pPr fontAlgn="t"/>
            <a:r>
              <a:rPr lang="en-US" dirty="0"/>
              <a:t>-ism</a:t>
            </a:r>
          </a:p>
          <a:p>
            <a:pPr fontAlgn="t"/>
            <a:r>
              <a:rPr lang="en-US" dirty="0"/>
              <a:t>Amphi</a:t>
            </a:r>
            <a:r>
              <a:rPr lang="en-US" dirty="0"/>
              <a:t>-</a:t>
            </a:r>
          </a:p>
          <a:p>
            <a:pPr fontAlgn="t"/>
            <a:r>
              <a:rPr lang="en-US" dirty="0"/>
              <a:t>-</a:t>
            </a:r>
            <a:r>
              <a:rPr lang="en-US" dirty="0"/>
              <a:t>ist</a:t>
            </a:r>
            <a:endParaRPr lang="en-US" dirty="0"/>
          </a:p>
          <a:p>
            <a:pPr fontAlgn="t"/>
            <a:r>
              <a:rPr lang="en-US" dirty="0"/>
              <a:t>Di-</a:t>
            </a:r>
          </a:p>
          <a:p>
            <a:pPr fontAlgn="t"/>
            <a:r>
              <a:rPr lang="en-US" dirty="0"/>
              <a:t>-</a:t>
            </a:r>
            <a:r>
              <a:rPr lang="en-US" dirty="0" smtClean="0"/>
              <a:t>logy</a:t>
            </a:r>
          </a:p>
          <a:p>
            <a:pPr fontAlgn="t"/>
            <a:r>
              <a:rPr lang="en-US" dirty="0"/>
              <a:t>Hemi-</a:t>
            </a:r>
          </a:p>
          <a:p>
            <a:pPr fontAlgn="t"/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fontAlgn="t"/>
            <a:r>
              <a:rPr lang="en-US" dirty="0" smtClean="0"/>
              <a:t>Hyper-</a:t>
            </a:r>
            <a:endParaRPr lang="en-US" dirty="0"/>
          </a:p>
          <a:p>
            <a:pPr fontAlgn="t"/>
            <a:r>
              <a:rPr lang="en-US" dirty="0"/>
              <a:t>Hypo-</a:t>
            </a:r>
          </a:p>
          <a:p>
            <a:pPr fontAlgn="t"/>
            <a:r>
              <a:rPr lang="en-US" dirty="0"/>
              <a:t>Micro-</a:t>
            </a:r>
          </a:p>
          <a:p>
            <a:pPr fontAlgn="t"/>
            <a:r>
              <a:rPr lang="en-US" dirty="0"/>
              <a:t>Mono-</a:t>
            </a:r>
          </a:p>
          <a:p>
            <a:pPr fontAlgn="t"/>
            <a:r>
              <a:rPr lang="en-US" dirty="0"/>
              <a:t>Omni-</a:t>
            </a:r>
          </a:p>
          <a:p>
            <a:pPr fontAlgn="t"/>
            <a:r>
              <a:rPr lang="en-US" dirty="0"/>
              <a:t>Poly-</a:t>
            </a:r>
          </a:p>
          <a:p>
            <a:pPr fontAlgn="t"/>
            <a:r>
              <a:rPr lang="en-US" dirty="0"/>
              <a:t>Sym</a:t>
            </a:r>
            <a:r>
              <a:rPr lang="en-US" dirty="0"/>
              <a:t>-,</a:t>
            </a:r>
            <a:r>
              <a:rPr lang="en-US" dirty="0"/>
              <a:t>syn</a:t>
            </a:r>
            <a:r>
              <a:rPr lang="en-US" dirty="0"/>
              <a:t>-, sys-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21425"/>
            <a:ext cx="28829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7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5848"/>
            <a:ext cx="6965245" cy="1202485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Most Common Latin Affixes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57</a:t>
            </a:fld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298448" y="1340768"/>
            <a:ext cx="32004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fontAlgn="t"/>
            <a:r>
              <a:rPr lang="en-US" sz="2700" dirty="0"/>
              <a:t>Bi-</a:t>
            </a:r>
          </a:p>
          <a:p>
            <a:pPr fontAlgn="t"/>
            <a:r>
              <a:rPr lang="en-US" sz="2700" dirty="0"/>
              <a:t>-able, -</a:t>
            </a:r>
            <a:r>
              <a:rPr lang="en-US" sz="2700" dirty="0"/>
              <a:t>ible</a:t>
            </a:r>
            <a:endParaRPr lang="en-US" sz="2700" dirty="0"/>
          </a:p>
          <a:p>
            <a:pPr fontAlgn="t"/>
            <a:r>
              <a:rPr lang="en-US" sz="2700" dirty="0"/>
              <a:t>De-</a:t>
            </a:r>
          </a:p>
          <a:p>
            <a:pPr fontAlgn="t"/>
            <a:r>
              <a:rPr lang="en-US" sz="2700" dirty="0"/>
              <a:t>-al, -</a:t>
            </a:r>
            <a:r>
              <a:rPr lang="en-US" sz="2700" dirty="0"/>
              <a:t>ial</a:t>
            </a:r>
            <a:endParaRPr lang="en-US" sz="2700" dirty="0"/>
          </a:p>
          <a:p>
            <a:pPr fontAlgn="t"/>
            <a:r>
              <a:rPr lang="en-US" sz="2700" dirty="0"/>
              <a:t>Dis- (not, reversal) </a:t>
            </a:r>
          </a:p>
          <a:p>
            <a:pPr fontAlgn="t"/>
            <a:r>
              <a:rPr lang="en-US" sz="2700" dirty="0"/>
              <a:t>-</a:t>
            </a:r>
            <a:r>
              <a:rPr lang="en-US" sz="2700" dirty="0"/>
              <a:t>ance</a:t>
            </a:r>
            <a:r>
              <a:rPr lang="en-US" sz="2700" dirty="0"/>
              <a:t>, -</a:t>
            </a:r>
            <a:r>
              <a:rPr lang="en-US" sz="2700" dirty="0"/>
              <a:t>ence</a:t>
            </a:r>
            <a:endParaRPr lang="en-US" sz="2700" dirty="0"/>
          </a:p>
          <a:p>
            <a:pPr fontAlgn="t"/>
            <a:r>
              <a:rPr lang="en-US" sz="2700" dirty="0"/>
              <a:t>Ex-</a:t>
            </a:r>
          </a:p>
          <a:p>
            <a:pPr fontAlgn="t"/>
            <a:r>
              <a:rPr lang="en-US" sz="2700" dirty="0"/>
              <a:t>-ant</a:t>
            </a:r>
          </a:p>
          <a:p>
            <a:pPr fontAlgn="t"/>
            <a:r>
              <a:rPr lang="en-US" sz="2700" dirty="0"/>
              <a:t>Il-, </a:t>
            </a:r>
            <a:r>
              <a:rPr lang="en-US" sz="2700" dirty="0"/>
              <a:t>im</a:t>
            </a:r>
            <a:r>
              <a:rPr lang="en-US" sz="2700" dirty="0"/>
              <a:t>-, in-,</a:t>
            </a:r>
            <a:r>
              <a:rPr lang="en-US" sz="2700" dirty="0"/>
              <a:t>ir</a:t>
            </a:r>
            <a:r>
              <a:rPr lang="en-US" sz="2700" dirty="0"/>
              <a:t>- (not)</a:t>
            </a:r>
          </a:p>
          <a:p>
            <a:pPr fontAlgn="t"/>
            <a:r>
              <a:rPr lang="en-US" sz="2700" dirty="0"/>
              <a:t>-</a:t>
            </a:r>
            <a:r>
              <a:rPr lang="en-US" sz="2700" dirty="0"/>
              <a:t>ary</a:t>
            </a:r>
            <a:r>
              <a:rPr lang="en-US" sz="2700" dirty="0"/>
              <a:t>, -</a:t>
            </a:r>
            <a:r>
              <a:rPr lang="en-US" sz="2700" dirty="0"/>
              <a:t>ory</a:t>
            </a:r>
            <a:endParaRPr lang="en-US" sz="2700" dirty="0"/>
          </a:p>
          <a:p>
            <a:pPr fontAlgn="t"/>
            <a:r>
              <a:rPr lang="en-US" sz="2700" dirty="0"/>
              <a:t>Inter-</a:t>
            </a:r>
          </a:p>
          <a:p>
            <a:pPr fontAlgn="t"/>
            <a:r>
              <a:rPr lang="en-US" sz="2700" dirty="0"/>
              <a:t>-</a:t>
            </a:r>
            <a:r>
              <a:rPr lang="en-US" sz="2700" dirty="0" smtClean="0"/>
              <a:t>cule</a:t>
            </a:r>
            <a:endParaRPr lang="en-US" sz="2700" dirty="0" smtClean="0"/>
          </a:p>
          <a:p>
            <a:pPr fontAlgn="t"/>
            <a:r>
              <a:rPr lang="en-US" sz="2700" dirty="0" smtClean="0"/>
              <a:t>Mille-</a:t>
            </a:r>
            <a:endParaRPr lang="en-US" sz="2700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63440" y="1268760"/>
            <a:ext cx="32004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fontAlgn="t"/>
            <a:r>
              <a:rPr lang="en-US" sz="2500" dirty="0" smtClean="0"/>
              <a:t>Mis-</a:t>
            </a:r>
            <a:endParaRPr lang="en-US" sz="2500" dirty="0"/>
          </a:p>
          <a:p>
            <a:pPr fontAlgn="t"/>
            <a:r>
              <a:rPr lang="en-US" sz="2500" dirty="0"/>
              <a:t>-er, -or, -</a:t>
            </a:r>
            <a:r>
              <a:rPr lang="en-US" sz="2500" dirty="0"/>
              <a:t>ar</a:t>
            </a:r>
            <a:endParaRPr lang="en-US" sz="2500" dirty="0"/>
          </a:p>
          <a:p>
            <a:pPr fontAlgn="t"/>
            <a:r>
              <a:rPr lang="en-US" sz="2500" dirty="0"/>
              <a:t>Multi-</a:t>
            </a:r>
          </a:p>
          <a:p>
            <a:pPr fontAlgn="t"/>
            <a:r>
              <a:rPr lang="en-US" sz="2500" dirty="0"/>
              <a:t>-</a:t>
            </a:r>
            <a:r>
              <a:rPr lang="en-US" sz="2500" dirty="0"/>
              <a:t>ic</a:t>
            </a:r>
            <a:endParaRPr lang="en-US" sz="2500" dirty="0"/>
          </a:p>
          <a:p>
            <a:pPr fontAlgn="t"/>
            <a:r>
              <a:rPr lang="en-US" sz="2500" dirty="0"/>
              <a:t>Pre-, post-</a:t>
            </a:r>
          </a:p>
          <a:p>
            <a:pPr fontAlgn="t"/>
            <a:r>
              <a:rPr lang="en-US" sz="2500" dirty="0"/>
              <a:t>-</a:t>
            </a:r>
            <a:r>
              <a:rPr lang="en-US" sz="2500" dirty="0"/>
              <a:t>ify</a:t>
            </a:r>
            <a:endParaRPr lang="en-US" sz="2500" dirty="0"/>
          </a:p>
          <a:p>
            <a:pPr fontAlgn="t"/>
            <a:r>
              <a:rPr lang="en-US" sz="2500" dirty="0"/>
              <a:t>Quad-, quart- (4)</a:t>
            </a:r>
          </a:p>
          <a:p>
            <a:pPr fontAlgn="t"/>
            <a:r>
              <a:rPr lang="en-US" sz="2500" dirty="0"/>
              <a:t>-ment</a:t>
            </a:r>
          </a:p>
          <a:p>
            <a:pPr fontAlgn="t"/>
            <a:r>
              <a:rPr lang="en-US" sz="2500" dirty="0"/>
              <a:t>Re- (again/back)</a:t>
            </a:r>
          </a:p>
          <a:p>
            <a:pPr fontAlgn="t"/>
            <a:r>
              <a:rPr lang="en-US" sz="2500" dirty="0"/>
              <a:t>-</a:t>
            </a:r>
            <a:r>
              <a:rPr lang="en-US" sz="2500" dirty="0"/>
              <a:t>ous</a:t>
            </a:r>
            <a:endParaRPr lang="en-US" sz="2500" dirty="0"/>
          </a:p>
          <a:p>
            <a:pPr fontAlgn="t"/>
            <a:r>
              <a:rPr lang="en-US" sz="2500" dirty="0"/>
              <a:t>Sub-</a:t>
            </a:r>
          </a:p>
          <a:p>
            <a:pPr fontAlgn="t"/>
            <a:r>
              <a:rPr lang="en-US" sz="2500" dirty="0"/>
              <a:t>-</a:t>
            </a:r>
            <a:r>
              <a:rPr lang="en-US" sz="2500" dirty="0"/>
              <a:t>sion</a:t>
            </a:r>
            <a:r>
              <a:rPr lang="en-US" sz="2500" dirty="0"/>
              <a:t>/-tion</a:t>
            </a:r>
          </a:p>
          <a:p>
            <a:pPr fontAlgn="t"/>
            <a:r>
              <a:rPr lang="en-US" sz="2500" dirty="0"/>
              <a:t>Tri-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236018"/>
            <a:ext cx="28829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8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560840" cy="3312368"/>
          </a:xfrm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cap="none" dirty="0" smtClean="0"/>
              <a:t>Morphological analysis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is </a:t>
            </a:r>
            <a:r>
              <a:rPr lang="en-US" cap="none" dirty="0" smtClean="0"/>
              <a:t>most helpful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when </a:t>
            </a:r>
            <a:r>
              <a:rPr lang="en-US" cap="none" dirty="0" smtClean="0"/>
              <a:t>the root word is 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>familiar </a:t>
            </a:r>
            <a:r>
              <a:rPr lang="en-US" cap="none" dirty="0" smtClean="0"/>
              <a:t>to the child</a:t>
            </a:r>
            <a:r>
              <a:rPr lang="en-US" sz="1800" cap="none" dirty="0" smtClean="0"/>
              <a:t> </a:t>
            </a:r>
            <a:br>
              <a:rPr lang="en-US" sz="1800" cap="none" dirty="0" smtClean="0"/>
            </a:br>
            <a:r>
              <a:rPr lang="en-US" sz="1800" dirty="0" smtClean="0"/>
              <a:t>(Larsen &amp; Nippold, 2007)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140968"/>
            <a:ext cx="6400800" cy="5794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58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72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70" y="296214"/>
            <a:ext cx="8109786" cy="584775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Common Greek and Latin Roots in English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17553"/>
              </p:ext>
            </p:extLst>
          </p:nvPr>
        </p:nvGraphicFramePr>
        <p:xfrm>
          <a:off x="231819" y="946239"/>
          <a:ext cx="87447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Root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Origin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Examples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aud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audiophile, auditorium, audition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astro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astrology, astronaut, asteroid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bio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life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biography, biology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dict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speak, tell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dictate, predict, dictator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earth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geology, geography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59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247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3" y="11112"/>
            <a:ext cx="8229600" cy="1473672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dirty="0" smtClean="0"/>
              <a:t>Compounding effect of early childhood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783"/>
            <a:ext cx="8229600" cy="453819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400" dirty="0" smtClean="0"/>
              <a:t>Potential experience gap of 30 million words by age 4</a:t>
            </a:r>
          </a:p>
          <a:p>
            <a:pPr lvl="1">
              <a:defRPr/>
            </a:pPr>
            <a:r>
              <a:rPr lang="en-US" sz="2800" dirty="0" smtClean="0"/>
              <a:t>Professional families  exposure to 45 million words</a:t>
            </a:r>
          </a:p>
          <a:p>
            <a:pPr lvl="1">
              <a:defRPr/>
            </a:pPr>
            <a:r>
              <a:rPr lang="en-US" sz="2800" dirty="0" smtClean="0"/>
              <a:t>Working families:  26 million words</a:t>
            </a:r>
          </a:p>
          <a:p>
            <a:pPr lvl="1">
              <a:defRPr/>
            </a:pPr>
            <a:r>
              <a:rPr lang="en-US" sz="2800" dirty="0" smtClean="0"/>
              <a:t>Welfare families:  13 million words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28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60</a:t>
            </a:fld>
            <a:endParaRPr lang="en-US" altLang="zh-C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14059"/>
              </p:ext>
            </p:extLst>
          </p:nvPr>
        </p:nvGraphicFramePr>
        <p:xfrm>
          <a:off x="411860" y="1412776"/>
          <a:ext cx="87447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Root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Origin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Examples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meter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measure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thermometer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little, small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minimum,</a:t>
                      </a:r>
                      <a:r>
                        <a:rPr lang="en-US" sz="2800" baseline="0" dirty="0" smtClean="0"/>
                        <a:t> minimal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mit, mis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mission, transmit, remit, missile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foot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pedestrian,</a:t>
                      </a:r>
                      <a:r>
                        <a:rPr lang="en-US" sz="2800" baseline="0" dirty="0" smtClean="0"/>
                        <a:t> pedal, pedestal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phon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phonograph, microphone, phoneme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7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C100F-380B-4A8B-9222-C4217E82EF5C}" type="slidenum">
              <a:rPr lang="en-US" altLang="zh-CN" smtClean="0"/>
              <a:pPr>
                <a:defRPr/>
              </a:pPr>
              <a:t>61</a:t>
            </a:fld>
            <a:endParaRPr lang="en-US" altLang="zh-C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92932"/>
              </p:ext>
            </p:extLst>
          </p:nvPr>
        </p:nvGraphicFramePr>
        <p:xfrm>
          <a:off x="411860" y="1412776"/>
          <a:ext cx="874475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Root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Origin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Examples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port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carry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transport, portable, import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scrib, script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scribble, manuscript,</a:t>
                      </a:r>
                      <a:r>
                        <a:rPr lang="en-US" sz="2800" baseline="0" dirty="0" smtClean="0"/>
                        <a:t> inscription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spect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inspect, spectator, respect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struct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build, form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Latin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construction,</a:t>
                      </a:r>
                      <a:r>
                        <a:rPr lang="en-US" sz="2800" baseline="0" dirty="0" smtClean="0"/>
                        <a:t> destruct, instruct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2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837796" y="863365"/>
            <a:ext cx="3064827" cy="119686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Apply It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would you teach these?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0" y="2162694"/>
            <a:ext cx="2739019" cy="3811588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3600" dirty="0" smtClean="0"/>
              <a:t>Aud - </a:t>
            </a:r>
          </a:p>
          <a:p>
            <a:r>
              <a:rPr lang="en-US" sz="3600" dirty="0" smtClean="0"/>
              <a:t>Meter-</a:t>
            </a:r>
          </a:p>
          <a:p>
            <a:r>
              <a:rPr lang="en-US" sz="3600" dirty="0" smtClean="0"/>
              <a:t>Ped -  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2C100F-380B-4A8B-9222-C4217E82EF5C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5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dirty="0" smtClean="0"/>
              <a:t>Teach children to be morpheme detectives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 smtClean="0"/>
              <a:t>If piglet means ….</a:t>
            </a:r>
          </a:p>
          <a:p>
            <a:pPr marL="0" indent="0">
              <a:buNone/>
            </a:pPr>
            <a:r>
              <a:rPr lang="en-US" sz="4200" dirty="0" smtClean="0"/>
              <a:t>What would owlet mean ?</a:t>
            </a:r>
            <a:endParaRPr lang="en-US" sz="4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pic>
        <p:nvPicPr>
          <p:cNvPr id="1026" name="Picture 2" descr="C:\Users\powerdefurea\AppData\Local\Microsoft\Windows\Temporary Internet Files\Content.IE5\3O9ZLY5P\MM90035679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924944"/>
            <a:ext cx="2314550" cy="23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47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68313" y="287338"/>
            <a:ext cx="3311599" cy="6477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en-US" dirty="0" smtClean="0"/>
              <a:t>“Rehit” task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187624" y="1196752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Combining real affixes and base words into nonsense words and judging semantic acceptability</a:t>
            </a:r>
          </a:p>
          <a:p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Say “re”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Now Say “hit”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Combine these two to make a new 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Define the new word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70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-60000">
            <a:off x="978680" y="863393"/>
            <a:ext cx="3064827" cy="83813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200" dirty="0" smtClean="0"/>
              <a:t>Apply It </a:t>
            </a:r>
            <a:endParaRPr lang="en-US" sz="4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60000">
            <a:off x="4856402" y="909070"/>
            <a:ext cx="3173233" cy="4868761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Affixes: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Over-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-er (person)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Pre-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Roots: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Bridge		Dress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Study		Basket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Winter		Ice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Bed		Tree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Ocean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Create your own “Rehit” task with these roots and affixes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20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336675"/>
            <a:ext cx="7772400" cy="12017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Don’t wait to do </a:t>
            </a:r>
            <a:br>
              <a:rPr lang="en-US" dirty="0" smtClean="0"/>
            </a:br>
            <a:r>
              <a:rPr lang="en-US" dirty="0" smtClean="0"/>
              <a:t>morphological analysis!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1521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/>
              <a:t>Include incidentally as early as Kindergarten</a:t>
            </a:r>
            <a:endParaRPr lang="en-US" sz="28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C382-9938-41F6-BC02-9342F56546AA}" type="slidenum">
              <a:rPr lang="en-US" altLang="zh-CN" smtClean="0"/>
              <a:pPr>
                <a:defRPr/>
              </a:pPr>
              <a:t>66</a:t>
            </a:fld>
            <a:endParaRPr lang="en-US" altLang="zh-CN" dirty="0"/>
          </a:p>
        </p:txBody>
      </p:sp>
      <p:pic>
        <p:nvPicPr>
          <p:cNvPr id="2052" name="Picture 4" descr="C:\Users\powerdefurea\AppData\Local\Microsoft\Windows\Temporary Internet Files\Content.IE5\XWMOIB0R\time_clock_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365372" cy="156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Selecting target vocabulary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Comprehension increases by </a:t>
            </a:r>
            <a:r>
              <a:rPr lang="en-US" sz="2800" b="1" dirty="0" smtClean="0">
                <a:solidFill>
                  <a:srgbClr val="00B050"/>
                </a:solidFill>
              </a:rPr>
              <a:t>1/3</a:t>
            </a:r>
            <a:r>
              <a:rPr lang="en-US" sz="2800" dirty="0" smtClean="0"/>
              <a:t>  with focus on specific words important to </a:t>
            </a:r>
            <a:r>
              <a:rPr lang="en-US" sz="2800" dirty="0" smtClean="0">
                <a:solidFill>
                  <a:srgbClr val="FFFF00"/>
                </a:solidFill>
              </a:rPr>
              <a:t>content </a:t>
            </a:r>
          </a:p>
          <a:p>
            <a:pPr lvl="1"/>
            <a:r>
              <a:rPr lang="en-US" sz="2800" dirty="0" smtClean="0"/>
              <a:t>as opposed to focusing on a high-frequency word list.</a:t>
            </a:r>
          </a:p>
          <a:p>
            <a:r>
              <a:rPr lang="en-US" sz="2800" dirty="0" smtClean="0"/>
              <a:t>Knowledge of a given vocabulary term deepens over time if a student encounters the word </a:t>
            </a:r>
            <a:r>
              <a:rPr lang="en-US" sz="2800" dirty="0" smtClean="0">
                <a:solidFill>
                  <a:srgbClr val="00B050"/>
                </a:solidFill>
              </a:rPr>
              <a:t>multiple time</a:t>
            </a:r>
            <a:r>
              <a:rPr lang="en-US" sz="2600" dirty="0" smtClean="0">
                <a:solidFill>
                  <a:srgbClr val="00B050"/>
                </a:solidFill>
              </a:rPr>
              <a:t>s</a:t>
            </a:r>
            <a:r>
              <a:rPr lang="en-US" sz="2600" dirty="0" smtClean="0"/>
              <a:t>.</a:t>
            </a:r>
          </a:p>
          <a:p>
            <a:pPr marL="1737360" lvl="5" indent="0" algn="r">
              <a:buNone/>
            </a:pPr>
            <a:r>
              <a:rPr lang="en-US" dirty="0" smtClean="0"/>
              <a:t>(Marzano, 2004)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01" y="332656"/>
            <a:ext cx="7886700" cy="1325563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Etymology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68</a:t>
            </a:fld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of history and structure of words</a:t>
            </a:r>
          </a:p>
          <a:p>
            <a:r>
              <a:rPr lang="en-US" dirty="0" smtClean="0"/>
              <a:t>Remember to teach word history to provide context, a picture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“cede” comes from Latin root meaning “to go” or “to yield”</a:t>
            </a:r>
          </a:p>
          <a:p>
            <a:r>
              <a:rPr lang="en-US" dirty="0"/>
              <a:t>How many words can you identify with “cede” as a root?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2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69</a:t>
            </a:fld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1640" y="692696"/>
            <a:ext cx="2958480" cy="3888308"/>
          </a:xfrm>
        </p:spPr>
        <p:txBody>
          <a:bodyPr>
            <a:normAutofit/>
          </a:bodyPr>
          <a:lstStyle/>
          <a:p>
            <a:r>
              <a:rPr lang="en-US" dirty="0" smtClean="0"/>
              <a:t>secede</a:t>
            </a:r>
          </a:p>
          <a:p>
            <a:r>
              <a:rPr lang="en-US" dirty="0" smtClean="0"/>
              <a:t>secession</a:t>
            </a:r>
          </a:p>
          <a:p>
            <a:r>
              <a:rPr lang="en-US" dirty="0" smtClean="0"/>
              <a:t>succeed</a:t>
            </a:r>
          </a:p>
          <a:p>
            <a:r>
              <a:rPr lang="en-US" dirty="0" smtClean="0"/>
              <a:t>success</a:t>
            </a:r>
          </a:p>
          <a:p>
            <a:r>
              <a:rPr lang="en-US" dirty="0" smtClean="0"/>
              <a:t>intercede</a:t>
            </a:r>
          </a:p>
          <a:p>
            <a:r>
              <a:rPr lang="en-US" dirty="0" smtClean="0"/>
              <a:t>intercession</a:t>
            </a:r>
          </a:p>
          <a:p>
            <a:r>
              <a:rPr lang="en-US" dirty="0" smtClean="0"/>
              <a:t>precede</a:t>
            </a:r>
          </a:p>
          <a:p>
            <a:r>
              <a:rPr lang="en-US" dirty="0" smtClean="0"/>
              <a:t>preceding</a:t>
            </a:r>
          </a:p>
          <a:p>
            <a:r>
              <a:rPr lang="en-US" dirty="0" smtClean="0"/>
              <a:t>recede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860032" y="692696"/>
            <a:ext cx="2958480" cy="38197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receding</a:t>
            </a:r>
          </a:p>
          <a:p>
            <a:r>
              <a:rPr lang="en-US" dirty="0" smtClean="0"/>
              <a:t>receded</a:t>
            </a:r>
          </a:p>
          <a:p>
            <a:r>
              <a:rPr lang="en-US" dirty="0" smtClean="0"/>
              <a:t>exceed</a:t>
            </a:r>
          </a:p>
          <a:p>
            <a:r>
              <a:rPr lang="en-US" dirty="0" smtClean="0"/>
              <a:t>proceed</a:t>
            </a:r>
          </a:p>
          <a:p>
            <a:r>
              <a:rPr lang="en-US" dirty="0" smtClean="0"/>
              <a:t>procedure</a:t>
            </a:r>
          </a:p>
          <a:p>
            <a:r>
              <a:rPr lang="en-US" dirty="0" smtClean="0"/>
              <a:t>procession</a:t>
            </a:r>
          </a:p>
          <a:p>
            <a:r>
              <a:rPr lang="en-US" dirty="0" smtClean="0"/>
              <a:t>process</a:t>
            </a:r>
          </a:p>
          <a:p>
            <a:r>
              <a:rPr lang="en-US" dirty="0" smtClean="0"/>
              <a:t>concede</a:t>
            </a:r>
          </a:p>
          <a:p>
            <a:r>
              <a:rPr lang="en-US" dirty="0" smtClean="0"/>
              <a:t>concession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4653136"/>
            <a:ext cx="5112568" cy="1077218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Remember:  suffixes reveal the words’ part of speech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5577" y="1110318"/>
            <a:ext cx="1728192" cy="181588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Sort these into nouns and verbs</a:t>
            </a:r>
          </a:p>
        </p:txBody>
      </p:sp>
    </p:spTree>
    <p:extLst>
      <p:ext uri="{BB962C8B-B14F-4D97-AF65-F5344CB8AC3E}">
        <p14:creationId xmlns:p14="http://schemas.microsoft.com/office/powerpoint/2010/main" val="37317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023"/>
            <a:ext cx="8229600" cy="1473761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Larger vocabulary </a:t>
            </a:r>
            <a:r>
              <a:rPr lang="en-US" dirty="0" smtClean="0">
                <a:sym typeface="Wingdings"/>
              </a:rPr>
              <a:t>  Larger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7" y="1700807"/>
            <a:ext cx="7704857" cy="302433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3700" dirty="0" smtClean="0"/>
              <a:t>Children with larger vocabularies acquire new words at a faster rate (Biemiller)</a:t>
            </a:r>
          </a:p>
          <a:p>
            <a:pPr lvl="1">
              <a:defRPr/>
            </a:pPr>
            <a:r>
              <a:rPr lang="en-US" sz="2800" dirty="0" smtClean="0"/>
              <a:t>Lowest quartile learn approx. </a:t>
            </a:r>
          </a:p>
          <a:p>
            <a:pPr lvl="2">
              <a:defRPr/>
            </a:pPr>
            <a:r>
              <a:rPr lang="en-US" sz="2800" dirty="0" smtClean="0"/>
              <a:t>1.5 root words/day for 7 years</a:t>
            </a:r>
          </a:p>
          <a:p>
            <a:pPr lvl="1">
              <a:defRPr/>
            </a:pPr>
            <a:r>
              <a:rPr lang="en-US" sz="2800" dirty="0" smtClean="0"/>
              <a:t>Highest quartile learn approx. </a:t>
            </a:r>
          </a:p>
          <a:p>
            <a:pPr lvl="2">
              <a:defRPr/>
            </a:pPr>
            <a:r>
              <a:rPr lang="en-US" sz="2800" dirty="0" smtClean="0"/>
              <a:t>3 root words/day for 7 years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BCDCC1-03B1-46A2-9A8C-C40CE598E7E6}" type="slidenum">
              <a:rPr kumimoji="0" lang="en-US" altLang="zh-CN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4941168"/>
            <a:ext cx="2952328" cy="1107996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3000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vs. 8000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root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words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1951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47664" y="620688"/>
            <a:ext cx="6858000" cy="1194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Assorted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Graphic </a:t>
            </a:r>
            <a:r>
              <a:rPr lang="en-US" dirty="0" smtClean="0"/>
              <a:t>Organizers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70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076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Frayer Model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342596"/>
              </p:ext>
            </p:extLst>
          </p:nvPr>
        </p:nvGraphicFramePr>
        <p:xfrm>
          <a:off x="839788" y="1825625"/>
          <a:ext cx="76755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56083"/>
              </p:ext>
            </p:extLst>
          </p:nvPr>
        </p:nvGraphicFramePr>
        <p:xfrm>
          <a:off x="914400" y="2295089"/>
          <a:ext cx="7309644" cy="3455606"/>
        </p:xfrm>
        <a:graphic>
          <a:graphicData uri="http://schemas.openxmlformats.org/drawingml/2006/table">
            <a:tbl>
              <a:tblPr/>
              <a:tblGrid>
                <a:gridCol w="182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86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Prefix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Root Word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Suffix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Part of Speech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558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entury Gothic"/>
                          <a:ea typeface="Calibri"/>
                          <a:cs typeface="Times New Roman"/>
                        </a:rPr>
                        <a:t>Description: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Word History: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67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Synonym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Antonym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Example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entury Gothic"/>
                          <a:ea typeface="Calibri"/>
                          <a:cs typeface="Times New Roman"/>
                        </a:rPr>
                        <a:t>Picture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5" descr="C:\Documents and Settings\powerdefurea\Local Settings\Temporary Internet Files\Content.IE5\0L0JNWMT\MC900320104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182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0" y="1313765"/>
            <a:ext cx="3646488" cy="941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WORD:  ______________________</a:t>
            </a:r>
          </a:p>
          <a:p>
            <a:pPr algn="ctr" eaLnBrk="1" hangingPunct="1">
              <a:spcAft>
                <a:spcPts val="1000"/>
              </a:spcAft>
            </a:pPr>
            <a:r>
              <a:rPr lang="en-US" dirty="0" smtClean="0">
                <a:latin typeface="Century Gothic"/>
                <a:ea typeface="Calibri"/>
                <a:cs typeface="Times New Roman"/>
              </a:rPr>
              <a:t>Rating:  1 2 3 4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44561" y="246444"/>
            <a:ext cx="4648200" cy="923330"/>
          </a:xfrm>
          <a:prstGeom prst="rect">
            <a:avLst/>
          </a:prstGeom>
          <a:noFill/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Word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Investigation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  <a:cs typeface="Times New Roman" pitchFamily="18" charset="0"/>
              </a:rPr>
              <a:t>Power-deFur</a:t>
            </a:r>
            <a:r>
              <a:rPr lang="en-US" dirty="0" smtClean="0">
                <a:latin typeface="Calibri" pitchFamily="34" charset="0"/>
                <a:cs typeface="Times New Roman" pitchFamily="18" charset="0"/>
              </a:rPr>
              <a:t>, 2011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4ACD-BF4F-4CCB-9428-4AEB3B2E17AA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4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8229600" cy="646331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Speech science terminology </a:t>
            </a:r>
            <a:r>
              <a:rPr lang="en-US" sz="1800" dirty="0" smtClean="0"/>
              <a:t>(Power-deFur, 2014)</a:t>
            </a:r>
            <a:endParaRPr lang="en-US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91" y="1078475"/>
            <a:ext cx="7336153" cy="416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73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45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4399" y="332656"/>
            <a:ext cx="3251233" cy="212365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dirty="0" smtClean="0"/>
              <a:t>A Few Engaging Strategies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Harlow Solid Italic" pitchFamily="82" charset="0"/>
              </a:rPr>
              <a:t>6-word autobiography</a:t>
            </a:r>
          </a:p>
          <a:p>
            <a:pPr lvl="1">
              <a:buFont typeface="Wingdings" panose="05000000000000000000" pitchFamily="2" charset="2"/>
              <a:buChar char=""/>
            </a:pPr>
            <a:r>
              <a:rPr lang="en-US" dirty="0" smtClean="0"/>
              <a:t>Specify number and types of descriptors</a:t>
            </a:r>
          </a:p>
          <a:p>
            <a:pPr marL="457200" lvl="1" indent="0">
              <a:buNone/>
            </a:pPr>
            <a:r>
              <a:rPr lang="en-US" dirty="0" smtClean="0"/>
              <a:t>e.g., 3  nouns, 3 adjectives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860032" y="908720"/>
            <a:ext cx="3008313" cy="469106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03648" y="3573016"/>
            <a:ext cx="2141984" cy="2062103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marL="0" lvl="1"/>
            <a:r>
              <a:rPr lang="en-US" sz="3200" i="1" dirty="0"/>
              <a:t>3</a:t>
            </a:r>
            <a:r>
              <a:rPr lang="en-US" sz="3200" i="1" baseline="30000" dirty="0"/>
              <a:t>rd</a:t>
            </a:r>
            <a:r>
              <a:rPr lang="en-US" sz="3200" i="1" dirty="0"/>
              <a:t> boy, baseball player, math whiz</a:t>
            </a:r>
          </a:p>
        </p:txBody>
      </p:sp>
    </p:spTree>
    <p:extLst>
      <p:ext uri="{BB962C8B-B14F-4D97-AF65-F5344CB8AC3E}">
        <p14:creationId xmlns:p14="http://schemas.microsoft.com/office/powerpoint/2010/main" val="371803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904985" y="935415"/>
            <a:ext cx="3064827" cy="644761"/>
          </a:xfrm>
        </p:spPr>
        <p:txBody>
          <a:bodyPr>
            <a:noAutofit/>
          </a:bodyPr>
          <a:lstStyle/>
          <a:p>
            <a:r>
              <a:rPr lang="en-US" sz="3200" dirty="0" smtClean="0"/>
              <a:t>Antonym ladder/arrays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Poetry:  11-word, 5-line poem 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word, the title (noun)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Two words, each describing the title (adjectives)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Three words, each expressing an action (verbs)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Four words in phrase, expressing a feeling (start with adjective)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word, synonym for title (noun)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75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92547"/>
              </p:ext>
            </p:extLst>
          </p:nvPr>
        </p:nvGraphicFramePr>
        <p:xfrm>
          <a:off x="899592" y="2057400"/>
          <a:ext cx="2286000" cy="32816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811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Blistering</a:t>
                      </a:r>
                      <a:endParaRPr lang="en-US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811">
                <a:tc>
                  <a:txBody>
                    <a:bodyPr/>
                    <a:lstStyle/>
                    <a:p>
                      <a:r>
                        <a:rPr lang="en-US" dirty="0" smtClean="0"/>
                        <a:t>Freezing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68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14378"/>
            <a:ext cx="7774632" cy="646331"/>
          </a:xfrm>
        </p:spPr>
        <p:txBody>
          <a:bodyPr>
            <a:noAutofit/>
          </a:bodyPr>
          <a:lstStyle/>
          <a:p>
            <a:r>
              <a:rPr lang="en-US" sz="5500" dirty="0" smtClean="0"/>
              <a:t>Ensure the student hears </a:t>
            </a:r>
            <a:br>
              <a:rPr lang="en-US" sz="5500" dirty="0" smtClean="0"/>
            </a:br>
            <a:r>
              <a:rPr lang="en-US" sz="5500" dirty="0" smtClean="0"/>
              <a:t>the correct pronunciation. </a:t>
            </a:r>
            <a:r>
              <a:rPr lang="en-US" sz="5500" dirty="0" smtClean="0"/>
              <a:t> </a:t>
            </a:r>
            <a:endParaRPr lang="en-US" sz="5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C382-9938-41F6-BC02-9342F56546AA}" type="slidenum">
              <a:rPr lang="en-US" altLang="zh-CN" smtClean="0"/>
              <a:pPr>
                <a:defRPr/>
              </a:pPr>
              <a:t>76</a:t>
            </a:fld>
            <a:endParaRPr lang="en-US" altLang="zh-CN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3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en-US" dirty="0" smtClean="0"/>
              <a:t>Word games </a:t>
            </a:r>
            <a:r>
              <a:rPr lang="en-US" altLang="en-US" sz="1800" dirty="0" smtClean="0"/>
              <a:t>(from Marzano and Simms, 2013 and others</a:t>
            </a:r>
            <a:r>
              <a:rPr lang="en-US" alt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77</a:t>
            </a:fld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"/>
              <a:defRPr/>
            </a:pPr>
            <a:r>
              <a:rPr lang="en-US" sz="3200" dirty="0" smtClean="0"/>
              <a:t>Create a category </a:t>
            </a:r>
          </a:p>
          <a:p>
            <a:pPr>
              <a:buFont typeface="Wingdings" panose="05000000000000000000" pitchFamily="2" charset="2"/>
              <a:buChar char=""/>
              <a:defRPr/>
            </a:pPr>
            <a:r>
              <a:rPr lang="en-US" sz="3200" dirty="0" smtClean="0"/>
              <a:t>Guess the category</a:t>
            </a:r>
          </a:p>
          <a:p>
            <a:pPr>
              <a:buFont typeface="Wingdings" panose="05000000000000000000" pitchFamily="2" charset="2"/>
              <a:buChar char=""/>
              <a:defRPr/>
            </a:pPr>
            <a:r>
              <a:rPr lang="en-US" sz="3200" dirty="0" smtClean="0"/>
              <a:t>Sentence creation with known and unknown words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076056" y="1628800"/>
            <a:ext cx="3200400" cy="36052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200" dirty="0"/>
              <a:t>Definition, </a:t>
            </a:r>
            <a:r>
              <a:rPr lang="en-US" sz="3200" dirty="0" smtClean="0"/>
              <a:t>“shmefinition” - Students </a:t>
            </a:r>
            <a:r>
              <a:rPr lang="en-US" sz="3200" dirty="0"/>
              <a:t>generate wrong definitions for class to identify</a:t>
            </a:r>
          </a:p>
          <a:p>
            <a:pPr>
              <a:buFont typeface="Wingdings" panose="05000000000000000000" pitchFamily="2" charset="2"/>
              <a:buChar char="C"/>
            </a:pPr>
            <a:r>
              <a:rPr lang="en-US" sz="3200" dirty="0" smtClean="0"/>
              <a:t>Alphabet antonyms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43608" y="1196752"/>
            <a:ext cx="6196405" cy="453650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C"/>
            </a:pPr>
            <a:r>
              <a:rPr lang="en-US" sz="3900" dirty="0" smtClean="0"/>
              <a:t>Clinician-made Games like </a:t>
            </a:r>
          </a:p>
          <a:p>
            <a:pPr lvl="1">
              <a:buFont typeface="Wingdings" panose="05000000000000000000" pitchFamily="2" charset="2"/>
              <a:buChar char="C"/>
            </a:pPr>
            <a:r>
              <a:rPr lang="en-US" sz="3900" dirty="0" smtClean="0"/>
              <a:t>Family Feud , Jeopardy, Concentration</a:t>
            </a:r>
            <a:endParaRPr lang="en-US" sz="3900" dirty="0"/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Pictionary</a:t>
            </a:r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Charades</a:t>
            </a:r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Apples to Apples</a:t>
            </a:r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 smtClean="0"/>
              <a:t>Tribond</a:t>
            </a:r>
            <a:endParaRPr lang="en-US" sz="3900" dirty="0"/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Madlibs</a:t>
            </a:r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Password</a:t>
            </a:r>
          </a:p>
          <a:p>
            <a:pPr>
              <a:buFont typeface="Wingdings" panose="05000000000000000000" pitchFamily="2" charset="2"/>
              <a:buChar char="C"/>
              <a:defRPr/>
            </a:pPr>
            <a:r>
              <a:rPr lang="en-US" sz="3900" dirty="0"/>
              <a:t>Hink pinks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28CE6-226D-4287-86D7-719F9907A3A4}" type="slidenum">
              <a:rPr lang="en-US" altLang="zh-CN" smtClean="0"/>
              <a:pPr>
                <a:defRPr/>
              </a:pPr>
              <a:t>78</a:t>
            </a:fld>
            <a:endParaRPr lang="en-US" altLang="zh-CN" dirty="0"/>
          </a:p>
        </p:txBody>
      </p:sp>
      <p:pic>
        <p:nvPicPr>
          <p:cNvPr id="1026" name="Picture 2" descr="C:\Users\powerdefurea\AppData\Local\Microsoft\Windows\Temporary Internet Files\Content.IE5\YKOLSKIV\Jeopardy_title_card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2856"/>
            <a:ext cx="2630246" cy="203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6624736" cy="4032448"/>
          </a:xfrm>
        </p:spPr>
        <p:txBody>
          <a:bodyPr>
            <a:normAutofit fontScale="90000"/>
          </a:bodyPr>
          <a:lstStyle/>
          <a:p>
            <a:r>
              <a:rPr lang="en-US" sz="6100" dirty="0" smtClean="0"/>
              <a:t>It appears that extension of </a:t>
            </a:r>
            <a:r>
              <a:rPr lang="en-US" sz="6100" dirty="0" smtClean="0"/>
              <a:t/>
            </a:r>
            <a:br>
              <a:rPr lang="en-US" sz="6100" dirty="0" smtClean="0"/>
            </a:br>
            <a:r>
              <a:rPr lang="en-US" sz="6100" dirty="0" smtClean="0"/>
              <a:t>vocabulary </a:t>
            </a:r>
            <a:r>
              <a:rPr lang="en-US" sz="6100" dirty="0" smtClean="0"/>
              <a:t>activities </a:t>
            </a:r>
            <a:r>
              <a:rPr lang="en-US" sz="6100" dirty="0" smtClean="0"/>
              <a:t/>
            </a:r>
            <a:br>
              <a:rPr lang="en-US" sz="6100" dirty="0" smtClean="0"/>
            </a:br>
            <a:r>
              <a:rPr lang="en-US" sz="6100" dirty="0" smtClean="0"/>
              <a:t>beyond </a:t>
            </a:r>
            <a:r>
              <a:rPr lang="en-US" sz="6100" dirty="0" smtClean="0"/>
              <a:t>the </a:t>
            </a:r>
            <a:r>
              <a:rPr lang="en-US" sz="6100" dirty="0" smtClean="0"/>
              <a:t/>
            </a:r>
            <a:br>
              <a:rPr lang="en-US" sz="6100" dirty="0" smtClean="0"/>
            </a:br>
            <a:r>
              <a:rPr lang="en-US" sz="6100" dirty="0" smtClean="0"/>
              <a:t>classroom  </a:t>
            </a:r>
            <a:r>
              <a:rPr lang="en-US" sz="6100" dirty="0" smtClean="0"/>
              <a:t>provides </a:t>
            </a:r>
            <a:r>
              <a:rPr lang="en-US" sz="6100" dirty="0" smtClean="0"/>
              <a:t/>
            </a:r>
            <a:br>
              <a:rPr lang="en-US" sz="6100" dirty="0" smtClean="0"/>
            </a:br>
            <a:r>
              <a:rPr lang="en-US" sz="6100" dirty="0" smtClean="0"/>
              <a:t>extra </a:t>
            </a:r>
            <a:r>
              <a:rPr lang="en-US" sz="6100" dirty="0" smtClean="0"/>
              <a:t>advantage</a:t>
            </a:r>
            <a:br>
              <a:rPr lang="en-US" sz="6100" dirty="0" smtClean="0"/>
            </a:br>
            <a:r>
              <a:rPr lang="en-US" sz="1800" dirty="0" smtClean="0"/>
              <a:t>McKeown, Beck, Omanson &amp; Popl3, 1985</a:t>
            </a:r>
            <a:endParaRPr lang="en-US" sz="1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79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8323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75656" y="921881"/>
            <a:ext cx="5760640" cy="243511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“Our best estimate is that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there </a:t>
            </a:r>
            <a:r>
              <a:rPr lang="en-US" sz="4400" dirty="0" smtClean="0"/>
              <a:t>are about 88,500 distinct words”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dirty="0"/>
              <a:t>Nagy and Anderson, </a:t>
            </a:r>
            <a:r>
              <a:rPr lang="en-US" sz="1800" dirty="0" smtClean="0"/>
              <a:t>1984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815882"/>
          </a:xfrm>
          <a:noFill/>
        </p:spPr>
        <p:style>
          <a:lnRef idx="3">
            <a:schemeClr val="lt1"/>
          </a:lnRef>
          <a:fillRef idx="1002">
            <a:schemeClr val="lt2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“Even the most ruthlessly systematic direct vocabulary instruction could not … cover more than a modest proportion of the words.”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LPdF 2018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1FC063-5EA9-49AF-AFAF-D68C9E82B23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25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034990"/>
            <a:ext cx="3008313" cy="40011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What am I going to do to ensure that I am providing explicit vocabulary instruction?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… To give my students repeated opportunities to reflect upon and think about vocabulary?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LPdF 2018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ECA1-8F52-4428-8D50-2DEEAED9E31A}" type="slidenum">
              <a:rPr lang="en-US" smtClean="0"/>
              <a:pPr/>
              <a:t>80</a:t>
            </a:fld>
            <a:endParaRPr lang="en-US" dirty="0"/>
          </a:p>
        </p:txBody>
      </p:sp>
      <p:pic>
        <p:nvPicPr>
          <p:cNvPr id="2050" name="Picture 2" descr="C:\Documents and Settings\powerdefurea\Local Settings\Temporary Internet Files\Content.IE5\52O1LCTB\MP90039008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00" y="476672"/>
            <a:ext cx="2609088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595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559619" y="719263"/>
            <a:ext cx="3064827" cy="2326325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Share two ideas you’ll implement with your neighbor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9725" y="1158047"/>
            <a:ext cx="3823720" cy="399575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_________________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60236-DCB7-428F-B3A1-A568BC12BFBC}" type="slidenum">
              <a:rPr lang="en-US" altLang="zh-CN" smtClean="0"/>
              <a:pPr>
                <a:defRPr/>
              </a:pPr>
              <a:t>81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0274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646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700808"/>
            <a:ext cx="6196405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1800" dirty="0" smtClean="0"/>
              <a:t>Apel</a:t>
            </a:r>
            <a:r>
              <a:rPr lang="en-US" sz="1800" dirty="0"/>
              <a:t>, L., Brimo, D., Diehm, E., &amp; Apel, L. (2013). Morphological awareness intervention with kindergartners and first- and second-grade students from low socioeconomic status homes: A feasibility study. </a:t>
            </a:r>
            <a:r>
              <a:rPr lang="en-US" sz="1800" i="1" dirty="0"/>
              <a:t>Language, Speech and Hearing Services in Schools, </a:t>
            </a:r>
            <a:r>
              <a:rPr lang="en-US" sz="1800" dirty="0"/>
              <a:t>44, 161-173.</a:t>
            </a:r>
            <a:r>
              <a:rPr lang="en-US" sz="1800" i="1" dirty="0"/>
              <a:t> </a:t>
            </a:r>
            <a:endParaRPr lang="en-US" sz="1800" dirty="0"/>
          </a:p>
          <a:p>
            <a:pPr lvl="0"/>
            <a:r>
              <a:rPr lang="en-US" sz="1800" dirty="0"/>
              <a:t>Biemiller, A. (2005).  Size and sequence of vocabulary development:  Implications for choosing words for primary grade vocabulary instruction.  In Hiebert, E.H. and Kamil, M.L. (</a:t>
            </a:r>
            <a:r>
              <a:rPr lang="en-US" sz="1800" dirty="0" smtClean="0"/>
              <a:t>Eds.). </a:t>
            </a:r>
            <a:r>
              <a:rPr lang="en-US" sz="1800" i="1" dirty="0"/>
              <a:t>Teaching and learning vocabulary:  Bringing research to practice.  </a:t>
            </a:r>
            <a:r>
              <a:rPr lang="en-US" sz="1800" dirty="0"/>
              <a:t>Mayway, NJ:  Lawrence Erlbaum Associates.</a:t>
            </a:r>
          </a:p>
          <a:p>
            <a:pPr lvl="0"/>
            <a:r>
              <a:rPr lang="en-US" sz="1800" dirty="0"/>
              <a:t>Biemiller, A. (2001). Teaching vocabulary: Early, direct, and sequential. </a:t>
            </a:r>
            <a:r>
              <a:rPr lang="en-US" sz="1800" i="1" dirty="0"/>
              <a:t>American Educator, 25</a:t>
            </a:r>
            <a:r>
              <a:rPr lang="en-US" sz="1800" dirty="0"/>
              <a:t> (1), 24-28. </a:t>
            </a:r>
          </a:p>
          <a:p>
            <a:pPr lvl="0"/>
            <a:r>
              <a:rPr lang="en-US" sz="1800" dirty="0"/>
              <a:t>Graham, S. &amp; Harris, K.R. (1993).  </a:t>
            </a:r>
            <a:r>
              <a:rPr lang="en-US" sz="1800" i="1" dirty="0"/>
              <a:t>Self-regulated strategy development:  helping students with learning problems develop as writers. </a:t>
            </a:r>
            <a:r>
              <a:rPr lang="en-US" sz="1800" dirty="0"/>
              <a:t>The Elementary Journal 94:2, 169-180.</a:t>
            </a:r>
          </a:p>
          <a:p>
            <a:pPr lvl="0"/>
            <a:r>
              <a:rPr lang="en-US" sz="1800" dirty="0"/>
              <a:t>Jarmulowicz, L. (2006). School-aged children’s phonological production of derived English words. </a:t>
            </a:r>
            <a:r>
              <a:rPr lang="en-US" sz="1800" i="1" dirty="0"/>
              <a:t>Journal of Speech, Language, and Hearing Research, 49,</a:t>
            </a:r>
            <a:r>
              <a:rPr lang="en-US" sz="1800" dirty="0"/>
              <a:t> 294-308</a:t>
            </a:r>
            <a:r>
              <a:rPr lang="en-US" sz="1800" dirty="0" smtClean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82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253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476672"/>
            <a:ext cx="7560840" cy="5546303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Justice, L.M., Meier, J., &amp; Walpole, S. (2005). Learning new words from storybooks: An efficacy study with at-risk kindergartners. </a:t>
            </a:r>
            <a:r>
              <a:rPr lang="en-US" sz="1800" i="1" dirty="0" smtClean="0"/>
              <a:t>Language, Speech and Hearing Services in Schools, 36</a:t>
            </a:r>
            <a:r>
              <a:rPr lang="en-US" sz="1800" dirty="0" smtClean="0"/>
              <a:t>, 17-32.</a:t>
            </a:r>
          </a:p>
          <a:p>
            <a:pPr lvl="0"/>
            <a:r>
              <a:rPr lang="en-US" sz="1800" dirty="0" smtClean="0"/>
              <a:t>Larsen, J.A., &amp; Nippold, M.A. (2007). Morphological analysis in school-age children: Dynamic Assessment of a word learning strategy. </a:t>
            </a:r>
            <a:r>
              <a:rPr lang="en-US" sz="1800" i="1" dirty="0" smtClean="0"/>
              <a:t>Language, Speech and Hearing Services in Schools, 38</a:t>
            </a:r>
            <a:r>
              <a:rPr lang="en-US" sz="1800" dirty="0" smtClean="0"/>
              <a:t>, 201-212.</a:t>
            </a:r>
            <a:r>
              <a:rPr lang="en-US" sz="1800" i="1" dirty="0" smtClean="0"/>
              <a:t> </a:t>
            </a:r>
            <a:endParaRPr lang="en-US" sz="1800" dirty="0" smtClean="0"/>
          </a:p>
          <a:p>
            <a:pPr lvl="0"/>
            <a:r>
              <a:rPr lang="en-US" sz="1800" dirty="0" smtClean="0"/>
              <a:t>Marzano, R.J. (2004).</a:t>
            </a:r>
            <a:r>
              <a:rPr lang="en-US" sz="1800" i="1" dirty="0" smtClean="0"/>
              <a:t>Building background knowledge for academic achievement:  Research on what works in schools</a:t>
            </a:r>
            <a:r>
              <a:rPr lang="en-US" sz="1800" dirty="0" smtClean="0"/>
              <a:t>.  Alexandria, VA:  Association for Supervision and Curriculum Development.</a:t>
            </a:r>
          </a:p>
          <a:p>
            <a:pPr lvl="0"/>
            <a:r>
              <a:rPr lang="en-US" sz="1800" dirty="0" smtClean="0"/>
              <a:t>Marzano, R.J., Pickering, D.J., Pollack, J.E. (2001).  </a:t>
            </a:r>
            <a:r>
              <a:rPr lang="en-US" sz="1800" i="1" dirty="0" smtClean="0"/>
              <a:t>Classroom instruction that works:  Research-based strategies for increasing student achievement. </a:t>
            </a:r>
            <a:r>
              <a:rPr lang="en-US" sz="1800" dirty="0" smtClean="0"/>
              <a:t>Alexandria, VA:  Association for Supervision and Curriculum Development.</a:t>
            </a:r>
          </a:p>
          <a:p>
            <a:pPr lvl="0"/>
            <a:r>
              <a:rPr lang="en-US" sz="1800" dirty="0" smtClean="0"/>
              <a:t>Marzano, R.J. Norford, J.S., Paynter, D.E., Pickering, D.J., Gaddy, B.B. (2001). </a:t>
            </a:r>
            <a:r>
              <a:rPr lang="en-US" sz="1800" i="1" dirty="0" smtClean="0"/>
              <a:t>A handbook for classroom instruction that works</a:t>
            </a:r>
            <a:r>
              <a:rPr lang="en-US" sz="1800" dirty="0" smtClean="0"/>
              <a:t>. </a:t>
            </a:r>
            <a:r>
              <a:rPr lang="en-US" sz="1800" i="1" dirty="0" smtClean="0"/>
              <a:t>. </a:t>
            </a:r>
            <a:r>
              <a:rPr lang="en-US" sz="1800" dirty="0" smtClean="0"/>
              <a:t>Alexandria, VA:  Association for Supervision and Curriculum Development. </a:t>
            </a:r>
          </a:p>
          <a:p>
            <a:pPr lvl="0"/>
            <a:r>
              <a:rPr lang="en-US" sz="1800" dirty="0" smtClean="0"/>
              <a:t>McKeown, M.G., Beck, I.L., Omanson, R.C., &amp; Pople, M.T. (1985). Some effects of the nature and frequency of vocabulary instruction on the knowledge and use of words. Reading Research Quarterly, 20, 522-535.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83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1598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548680"/>
            <a:ext cx="7632848" cy="5474295"/>
          </a:xfrm>
        </p:spPr>
        <p:txBody>
          <a:bodyPr/>
          <a:lstStyle/>
          <a:p>
            <a:pPr lvl="0"/>
            <a:r>
              <a:rPr lang="en-US" sz="1800" dirty="0" smtClean="0"/>
              <a:t>Nagy, W.E., &amp; Anderson, R.C. (1984). How many words are there in printed school English?.  Reading Research Quarterly, 19, 304-330.  </a:t>
            </a:r>
          </a:p>
          <a:p>
            <a:pPr lvl="0"/>
            <a:r>
              <a:rPr lang="en-US" sz="1800" dirty="0" smtClean="0"/>
              <a:t>Nippold, M.A., &amp; Sun, L. (2008). Knowledge of morphologically complex words: A developmental study of older children and young adolescents. Language, Speech and Hearing Services in Schools, 39, 365-373.</a:t>
            </a:r>
          </a:p>
          <a:p>
            <a:pPr lvl="0"/>
            <a:r>
              <a:rPr lang="en-US" sz="1800" dirty="0" smtClean="0"/>
              <a:t>Pennell, D. (2001). Considerations: A “word” about vocabulary. [Pamphlet]. Williamsburg, VA: Training and Technical Assistance Center. </a:t>
            </a:r>
          </a:p>
          <a:p>
            <a:pPr lvl="0"/>
            <a:r>
              <a:rPr lang="en-US" sz="1800" dirty="0" smtClean="0"/>
              <a:t>Power-deFur, L. (2010, Aug 31). Educational relevance of communication disorders. ASHA Leader. </a:t>
            </a:r>
          </a:p>
          <a:p>
            <a:pPr lvl="0"/>
            <a:r>
              <a:rPr lang="en-US" sz="1800" dirty="0" smtClean="0"/>
              <a:t>Power-deFur, L. &amp; Flynn, P. (2012, March).  Unpacking the standards for intervention.  </a:t>
            </a:r>
            <a:r>
              <a:rPr lang="en-US" sz="1800" i="1" dirty="0" smtClean="0"/>
              <a:t>SIG 16  Perspectives on School-Based Issues. </a:t>
            </a:r>
            <a:endParaRPr lang="en-US" sz="1800" dirty="0" smtClean="0"/>
          </a:p>
          <a:p>
            <a:pPr lvl="0"/>
            <a:r>
              <a:rPr lang="en-US" sz="1800" dirty="0" smtClean="0"/>
              <a:t>Tompkins. G.E. (2004).  </a:t>
            </a:r>
            <a:r>
              <a:rPr lang="en-US" sz="1800" i="1" dirty="0" smtClean="0"/>
              <a:t>Literacy for the 21</a:t>
            </a:r>
            <a:r>
              <a:rPr lang="en-US" sz="1800" i="1" baseline="30000" dirty="0" smtClean="0"/>
              <a:t>st</a:t>
            </a:r>
            <a:r>
              <a:rPr lang="en-US" sz="1800" i="1" dirty="0" smtClean="0"/>
              <a:t> Century:  A balanced approach.  </a:t>
            </a:r>
            <a:r>
              <a:rPr lang="en-US" sz="1800" dirty="0" smtClean="0"/>
              <a:t>Columbus, OH:  Pearson Merrill Prentice Hall.</a:t>
            </a:r>
          </a:p>
          <a:p>
            <a:pPr lvl="0"/>
            <a:r>
              <a:rPr lang="en-US" sz="1800" dirty="0" smtClean="0"/>
              <a:t>Wolter, J.A., &amp; Green, L. (2013). Morphological awareness intervention in school-age children with language and literacy deficits: A case study. </a:t>
            </a:r>
            <a:r>
              <a:rPr lang="en-US" sz="1800" i="1" dirty="0" smtClean="0"/>
              <a:t>Topics in Language Disorders, 33,</a:t>
            </a:r>
            <a:r>
              <a:rPr lang="en-US" sz="1800" dirty="0" smtClean="0"/>
              <a:t> 27-41. </a:t>
            </a:r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CDCC1-03B1-46A2-9A8C-C40CE598E7E6}" type="slidenum">
              <a:rPr lang="en-US" altLang="zh-CN" smtClean="0"/>
              <a:pPr>
                <a:defRPr/>
              </a:pPr>
              <a:t>84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09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4379"/>
            <a:ext cx="7772400" cy="64633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dirty="0" smtClean="0"/>
              <a:t>Thank </a:t>
            </a:r>
            <a:r>
              <a:rPr lang="zh-CN" altLang="en-US" dirty="0" smtClean="0"/>
              <a:t>you!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428875"/>
            <a:ext cx="7776864" cy="147117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Lissa Power-deFur, Ph.D., CCC-SLP, ASHA-F</a:t>
            </a:r>
          </a:p>
          <a:p>
            <a:pPr eaLnBrk="1" hangingPunct="1">
              <a:defRPr/>
            </a:pPr>
            <a:r>
              <a:rPr lang="en-US" altLang="en-US" dirty="0" smtClean="0">
                <a:hlinkClick r:id="rId2"/>
              </a:rPr>
              <a:t>powerdefurea@longwood.edu</a:t>
            </a:r>
            <a:endParaRPr lang="en-US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zh-CN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BC382-9938-41F6-BC02-9342F56546AA}" type="slidenum">
              <a:rPr lang="en-US" altLang="zh-CN" smtClean="0"/>
              <a:pPr>
                <a:defRPr/>
              </a:pPr>
              <a:t>85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5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5039791" cy="1196762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3 Tiers of academic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Tier 1 </a:t>
            </a:r>
            <a:r>
              <a:rPr lang="en-US" sz="3200" dirty="0" smtClean="0"/>
              <a:t>– basic vocabulary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Tier 2 </a:t>
            </a:r>
            <a:r>
              <a:rPr lang="en-US" sz="3200" dirty="0" smtClean="0"/>
              <a:t>– high frequency vocabulary used in adult conversation and literature</a:t>
            </a:r>
          </a:p>
          <a:p>
            <a:pPr lvl="1"/>
            <a:r>
              <a:rPr lang="en-US" sz="3200" dirty="0" smtClean="0"/>
              <a:t>Conceptually difficult </a:t>
            </a:r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Tier 3 </a:t>
            </a:r>
            <a:r>
              <a:rPr lang="en-US" sz="3200" dirty="0" smtClean="0"/>
              <a:t>– Low-frequency, content specific words </a:t>
            </a:r>
          </a:p>
          <a:p>
            <a:pPr lvl="1"/>
            <a:r>
              <a:rPr lang="en-US" sz="3200" dirty="0" smtClean="0"/>
              <a:t>Academic subjects, hobbies, occupations, geographic regions, technology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LPdF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157257169</TotalTime>
  <Pages>0</Pages>
  <Words>3715</Words>
  <Characters>0</Characters>
  <Application>Microsoft Office PowerPoint</Application>
  <DocSecurity>0</DocSecurity>
  <PresentationFormat>On-screen Show (4:3)</PresentationFormat>
  <Lines>0</Lines>
  <Paragraphs>973</Paragraphs>
  <Slides>85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7" baseType="lpstr">
      <vt:lpstr>宋体</vt:lpstr>
      <vt:lpstr>Arial</vt:lpstr>
      <vt:lpstr>Arial Rounded MT Bold</vt:lpstr>
      <vt:lpstr>Calibri</vt:lpstr>
      <vt:lpstr>Century Gothic</vt:lpstr>
      <vt:lpstr>Corbel</vt:lpstr>
      <vt:lpstr>Harlow Solid Italic</vt:lpstr>
      <vt:lpstr>华文楷体</vt:lpstr>
      <vt:lpstr>Times New Roman</vt:lpstr>
      <vt:lpstr>Wingdings</vt:lpstr>
      <vt:lpstr>ZDingbats</vt:lpstr>
      <vt:lpstr>Depth</vt:lpstr>
      <vt:lpstr> Vocabulary!  Supporting Diverse Students’  Mastery of the Vocabulary </vt:lpstr>
      <vt:lpstr>Agenda</vt:lpstr>
      <vt:lpstr>countermajoritization </vt:lpstr>
      <vt:lpstr>What challenges do students face in learning academic vocabulary?</vt:lpstr>
      <vt:lpstr>Critical role of early oral language experience (Hart and Risley, 1995)</vt:lpstr>
      <vt:lpstr>Compounding effect of early childhood experience</vt:lpstr>
      <vt:lpstr>Larger vocabulary   Larger vocabulary</vt:lpstr>
      <vt:lpstr>“Our best estimate is that  there are about 88,500 distinct words” Nagy and Anderson, 1984</vt:lpstr>
      <vt:lpstr>3 Tiers of academic vocabulary</vt:lpstr>
      <vt:lpstr>Challenges of Tiers 2 and 3</vt:lpstr>
      <vt:lpstr>Yet, Tier 2 words are critical!  These are basic to comprehension of other words </vt:lpstr>
      <vt:lpstr>Common Tier 2 words  (Marzano &amp; Simms, 2013)</vt:lpstr>
      <vt:lpstr>Vocabulary related to questioning, inference and interpretation</vt:lpstr>
      <vt:lpstr>Tier 3 words are content specific -   </vt:lpstr>
      <vt:lpstr>Tier 3:  Language Arts </vt:lpstr>
      <vt:lpstr>Tier 3:  Language Arts  (from Marzano and Simms)</vt:lpstr>
      <vt:lpstr>Root word analysis defines interrelatedness among words </vt:lpstr>
      <vt:lpstr>Various semantic relationships  (from Nagy and Anderson)</vt:lpstr>
      <vt:lpstr>More frequent word use  enhances usage  Yet …. </vt:lpstr>
      <vt:lpstr>“Children do readily acquire vocabulary  when provided with a little explanation  as novel words are encountered.”  Biemiller, n.d.</vt:lpstr>
      <vt:lpstr>Effects of direct vocabulary instruction (as reported by Marzano and Simms, 2013)</vt:lpstr>
      <vt:lpstr>Typical approach to vocabulary instruction</vt:lpstr>
      <vt:lpstr>PowerPoint Presentation</vt:lpstr>
      <vt:lpstr>Effective Vocabulary Instruction</vt:lpstr>
      <vt:lpstr>Word learning through stories - elaborated word exposure  (Justice, Meier, Walpole, 2005) </vt:lpstr>
      <vt:lpstr>PowerPoint Presentation</vt:lpstr>
      <vt:lpstr>De-emphasize  definitions</vt:lpstr>
      <vt:lpstr>Definitions?  (Marzano, 2004)</vt:lpstr>
      <vt:lpstr>Provide a description</vt:lpstr>
      <vt:lpstr>Apply It! </vt:lpstr>
      <vt:lpstr>Categorize new words (example from Marzano &amp; Simms, 2013)</vt:lpstr>
      <vt:lpstr>APPLY IT!</vt:lpstr>
      <vt:lpstr>Provide examples</vt:lpstr>
      <vt:lpstr>PowerPoint Presentation</vt:lpstr>
      <vt:lpstr>Ask Students to restate</vt:lpstr>
      <vt:lpstr>Rate Knowledge of the Word</vt:lpstr>
      <vt:lpstr>Rate your knowledge of  “countermajoritization”</vt:lpstr>
      <vt:lpstr>Nonlinguistic representations</vt:lpstr>
      <vt:lpstr>Nonlinguistic Representation results in a 27% gain in student learning</vt:lpstr>
      <vt:lpstr>Countermajoritization Pronoun Evidence </vt:lpstr>
      <vt:lpstr>Identify similarities and differences (45% gain in student learning)</vt:lpstr>
      <vt:lpstr>Semantic feature analysis</vt:lpstr>
      <vt:lpstr>Synonyms and antonyms</vt:lpstr>
      <vt:lpstr>Apply It </vt:lpstr>
      <vt:lpstr>Emphasize Morphological awareness</vt:lpstr>
      <vt:lpstr>PowerPoint Presentation</vt:lpstr>
      <vt:lpstr>PowerPoint Presentation</vt:lpstr>
      <vt:lpstr>PowerPoint Presentation</vt:lpstr>
      <vt:lpstr>PowerPoint Presentation</vt:lpstr>
      <vt:lpstr>Common  Prefixes and Affixes</vt:lpstr>
      <vt:lpstr>PowerPoint Presentation</vt:lpstr>
      <vt:lpstr>PowerPoint Presentation</vt:lpstr>
      <vt:lpstr>PowerPoint Presentation</vt:lpstr>
      <vt:lpstr>PowerPoint Presentation</vt:lpstr>
      <vt:lpstr>Most commonly used affixes – English</vt:lpstr>
      <vt:lpstr>Most Common Greek Affixes</vt:lpstr>
      <vt:lpstr>Most Common Latin Affixes</vt:lpstr>
      <vt:lpstr>Morphological analysis  is most helpful  when the root word is  familiar to the child  (Larsen &amp; Nippold, 2007)</vt:lpstr>
      <vt:lpstr>PowerPoint Presentation</vt:lpstr>
      <vt:lpstr>PowerPoint Presentation</vt:lpstr>
      <vt:lpstr>PowerPoint Presentation</vt:lpstr>
      <vt:lpstr>Apply It</vt:lpstr>
      <vt:lpstr>PowerPoint Presentation</vt:lpstr>
      <vt:lpstr>“Rehit” task</vt:lpstr>
      <vt:lpstr>Apply It </vt:lpstr>
      <vt:lpstr>Don’t wait to do  morphological analysis!</vt:lpstr>
      <vt:lpstr>Selecting target vocabulary</vt:lpstr>
      <vt:lpstr>Etymology</vt:lpstr>
      <vt:lpstr>PowerPoint Presentation</vt:lpstr>
      <vt:lpstr>Assorted  Graphic Organizers</vt:lpstr>
      <vt:lpstr>Frayer Model </vt:lpstr>
      <vt:lpstr>PowerPoint Presentation</vt:lpstr>
      <vt:lpstr>Speech science terminology (Power-deFur, 2014)</vt:lpstr>
      <vt:lpstr>A Few Engaging Strategies</vt:lpstr>
      <vt:lpstr>Antonym ladder/arrays</vt:lpstr>
      <vt:lpstr>Ensure the student hears  the correct pronunciation.  </vt:lpstr>
      <vt:lpstr>Word games (from Marzano and Simms, 2013 and others)</vt:lpstr>
      <vt:lpstr>PowerPoint Presentation</vt:lpstr>
      <vt:lpstr>It appears that extension of  vocabulary activities  beyond the  classroom  provides  extra advantage McKeown, Beck, Omanson &amp; Popl3, 1985</vt:lpstr>
      <vt:lpstr>PowerPoint Presentation</vt:lpstr>
      <vt:lpstr>Share two ideas you’ll implement with your neighbor</vt:lpstr>
      <vt:lpstr>References</vt:lpstr>
      <vt:lpstr>PowerPoint Presentation</vt:lpstr>
      <vt:lpstr>PowerPoint Presentation</vt:lpstr>
      <vt:lpstr>Thank you!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Rubino, Allyson</dc:creator>
  <cp:lastModifiedBy>Power-deFur, Lissa</cp:lastModifiedBy>
  <cp:revision>136</cp:revision>
  <cp:lastPrinted>2018-07-14T20:47:56Z</cp:lastPrinted>
  <dcterms:created xsi:type="dcterms:W3CDTF">2009-07-27T15:44:56Z</dcterms:created>
  <dcterms:modified xsi:type="dcterms:W3CDTF">2018-07-14T21:17:49Z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