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57" r:id="rId3"/>
    <p:sldId id="258" r:id="rId4"/>
    <p:sldId id="283" r:id="rId5"/>
    <p:sldId id="259" r:id="rId6"/>
    <p:sldId id="260" r:id="rId7"/>
    <p:sldId id="264" r:id="rId8"/>
    <p:sldId id="261" r:id="rId9"/>
    <p:sldId id="263" r:id="rId10"/>
    <p:sldId id="265" r:id="rId11"/>
    <p:sldId id="267" r:id="rId12"/>
    <p:sldId id="284" r:id="rId13"/>
    <p:sldId id="287" r:id="rId14"/>
    <p:sldId id="280" r:id="rId15"/>
    <p:sldId id="268" r:id="rId16"/>
    <p:sldId id="286" r:id="rId17"/>
    <p:sldId id="290" r:id="rId18"/>
    <p:sldId id="269" r:id="rId19"/>
    <p:sldId id="275" r:id="rId20"/>
    <p:sldId id="270" r:id="rId21"/>
    <p:sldId id="271" r:id="rId22"/>
    <p:sldId id="288" r:id="rId23"/>
    <p:sldId id="289" r:id="rId24"/>
    <p:sldId id="277" r:id="rId25"/>
    <p:sldId id="273" r:id="rId26"/>
    <p:sldId id="276" r:id="rId27"/>
    <p:sldId id="293" r:id="rId28"/>
    <p:sldId id="294" r:id="rId29"/>
    <p:sldId id="29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229" autoAdjust="0"/>
  </p:normalViewPr>
  <p:slideViewPr>
    <p:cSldViewPr snapToGrid="0" snapToObjects="1">
      <p:cViewPr>
        <p:scale>
          <a:sx n="183" d="100"/>
          <a:sy n="183" d="100"/>
        </p:scale>
        <p:origin x="-96" y="3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2ED4FB-DE08-9742-B0B5-FEE89DF652F5}" type="datetimeFigureOut">
              <a:rPr lang="en-US" smtClean="0"/>
              <a:t>7/13/18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155047-0B1A-7D4B-BAC6-ADB7F23F7DF9}" type="slidenum">
              <a:rPr lang="en-US" smtClean="0"/>
              <a:t>‹#›</a:t>
            </a:fld>
            <a:endParaRPr lang="en-US"/>
          </a:p>
        </p:txBody>
      </p:sp>
    </p:spTree>
    <p:extLst>
      <p:ext uri="{BB962C8B-B14F-4D97-AF65-F5344CB8AC3E}">
        <p14:creationId xmlns:p14="http://schemas.microsoft.com/office/powerpoint/2010/main" val="40214976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3</a:t>
            </a:fld>
            <a:endParaRPr lang="en-US"/>
          </a:p>
        </p:txBody>
      </p:sp>
    </p:spTree>
    <p:extLst>
      <p:ext uri="{BB962C8B-B14F-4D97-AF65-F5344CB8AC3E}">
        <p14:creationId xmlns:p14="http://schemas.microsoft.com/office/powerpoint/2010/main" val="19428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24</a:t>
            </a:fld>
            <a:endParaRPr lang="en-US"/>
          </a:p>
        </p:txBody>
      </p:sp>
    </p:spTree>
    <p:extLst>
      <p:ext uri="{BB962C8B-B14F-4D97-AF65-F5344CB8AC3E}">
        <p14:creationId xmlns:p14="http://schemas.microsoft.com/office/powerpoint/2010/main" val="2072105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25</a:t>
            </a:fld>
            <a:endParaRPr lang="en-US"/>
          </a:p>
        </p:txBody>
      </p:sp>
    </p:spTree>
    <p:extLst>
      <p:ext uri="{BB962C8B-B14F-4D97-AF65-F5344CB8AC3E}">
        <p14:creationId xmlns:p14="http://schemas.microsoft.com/office/powerpoint/2010/main" val="107196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4</a:t>
            </a:fld>
            <a:endParaRPr lang="en-US"/>
          </a:p>
        </p:txBody>
      </p:sp>
    </p:spTree>
    <p:extLst>
      <p:ext uri="{BB962C8B-B14F-4D97-AF65-F5344CB8AC3E}">
        <p14:creationId xmlns:p14="http://schemas.microsoft.com/office/powerpoint/2010/main" val="158023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t>https</a:t>
            </a:r>
            <a:r>
              <a:rPr lang="pl-PL" dirty="0" smtClean="0"/>
              <a:t>://</a:t>
            </a:r>
            <a:r>
              <a:rPr lang="pl-PL" dirty="0" err="1" smtClean="0"/>
              <a:t>en.wikipedia.org</a:t>
            </a:r>
            <a:r>
              <a:rPr lang="pl-PL" dirty="0" smtClean="0"/>
              <a:t>/</a:t>
            </a:r>
            <a:r>
              <a:rPr lang="pl-PL" dirty="0" err="1" smtClean="0"/>
              <a:t>wiki</a:t>
            </a:r>
            <a:r>
              <a:rPr lang="pl-PL" dirty="0" smtClean="0"/>
              <a:t>/</a:t>
            </a:r>
            <a:r>
              <a:rPr lang="pl-PL" dirty="0" err="1" smtClean="0"/>
              <a:t>Flag_of_Qatar</a:t>
            </a:r>
            <a:endParaRPr lang="pl-PL" dirty="0" smtClean="0"/>
          </a:p>
          <a:p>
            <a:endParaRPr lang="pl-PL" dirty="0" smtClean="0"/>
          </a:p>
          <a:p>
            <a:r>
              <a:rPr lang="pl-PL" dirty="0" err="1" smtClean="0"/>
              <a:t>https</a:t>
            </a:r>
            <a:r>
              <a:rPr lang="pl-PL" dirty="0" smtClean="0"/>
              <a:t>://</a:t>
            </a:r>
            <a:r>
              <a:rPr lang="pl-PL" dirty="0" err="1" smtClean="0"/>
              <a:t>en.wikipedia.org</a:t>
            </a:r>
            <a:r>
              <a:rPr lang="pl-PL" dirty="0" smtClean="0"/>
              <a:t>/</a:t>
            </a:r>
            <a:r>
              <a:rPr lang="pl-PL" dirty="0" err="1" smtClean="0"/>
              <a:t>wiki</a:t>
            </a:r>
            <a:r>
              <a:rPr lang="pl-PL" dirty="0" smtClean="0"/>
              <a:t>/</a:t>
            </a:r>
            <a:r>
              <a:rPr lang="pl-PL" dirty="0" err="1" smtClean="0"/>
              <a:t>Flag_of_Mongolia</a:t>
            </a:r>
            <a:endParaRPr lang="pl-PL" dirty="0" smtClean="0"/>
          </a:p>
          <a:p>
            <a:endParaRPr lang="pl-PL" dirty="0" smtClean="0"/>
          </a:p>
          <a:p>
            <a:r>
              <a:rPr lang="en-US" dirty="0" smtClean="0"/>
              <a:t>http://</a:t>
            </a:r>
            <a:r>
              <a:rPr lang="en-US" dirty="0" err="1" smtClean="0"/>
              <a:t>flagpedia.net</a:t>
            </a:r>
            <a:r>
              <a:rPr lang="en-US" dirty="0" smtClean="0"/>
              <a:t>/morocco</a:t>
            </a:r>
            <a:endParaRPr lang="pl-PL" dirty="0" smtClean="0"/>
          </a:p>
          <a:p>
            <a:endParaRPr lang="pl-PL" dirty="0" smtClean="0"/>
          </a:p>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5</a:t>
            </a:fld>
            <a:endParaRPr lang="en-US"/>
          </a:p>
        </p:txBody>
      </p:sp>
    </p:spTree>
    <p:extLst>
      <p:ext uri="{BB962C8B-B14F-4D97-AF65-F5344CB8AC3E}">
        <p14:creationId xmlns:p14="http://schemas.microsoft.com/office/powerpoint/2010/main" val="1966820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t>Know that some things may not be in your control.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6</a:t>
            </a:fld>
            <a:endParaRPr lang="en-US"/>
          </a:p>
        </p:txBody>
      </p:sp>
    </p:spTree>
    <p:extLst>
      <p:ext uri="{BB962C8B-B14F-4D97-AF65-F5344CB8AC3E}">
        <p14:creationId xmlns:p14="http://schemas.microsoft.com/office/powerpoint/2010/main" val="1363817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9</a:t>
            </a:fld>
            <a:endParaRPr lang="en-US"/>
          </a:p>
        </p:txBody>
      </p:sp>
    </p:spTree>
    <p:extLst>
      <p:ext uri="{BB962C8B-B14F-4D97-AF65-F5344CB8AC3E}">
        <p14:creationId xmlns:p14="http://schemas.microsoft.com/office/powerpoint/2010/main" val="302651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14</a:t>
            </a:fld>
            <a:endParaRPr lang="en-US"/>
          </a:p>
        </p:txBody>
      </p:sp>
    </p:spTree>
    <p:extLst>
      <p:ext uri="{BB962C8B-B14F-4D97-AF65-F5344CB8AC3E}">
        <p14:creationId xmlns:p14="http://schemas.microsoft.com/office/powerpoint/2010/main" val="137111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ways for Promoting Diversity in the Classroom.” https://</a:t>
            </a:r>
            <a:r>
              <a:rPr lang="en-US" dirty="0" err="1" smtClean="0"/>
              <a:t>diversityineducation.com</a:t>
            </a:r>
            <a:r>
              <a:rPr lang="en-US" dirty="0" smtClean="0"/>
              <a:t>/articles/10-Ways-for-Promoting-</a:t>
            </a:r>
          </a:p>
          <a:p>
            <a:endParaRPr lang="en-US" dirty="0" smtClean="0"/>
          </a:p>
          <a:p>
            <a:r>
              <a:rPr lang="en-US" dirty="0" smtClean="0"/>
              <a:t>https://</a:t>
            </a:r>
            <a:r>
              <a:rPr lang="en-US" dirty="0" err="1" smtClean="0"/>
              <a:t>www.dreamstime.com</a:t>
            </a:r>
            <a:r>
              <a:rPr lang="en-US" dirty="0" smtClean="0"/>
              <a:t>/stock-photos-book-globe-image9930193</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18</a:t>
            </a:fld>
            <a:endParaRPr lang="en-US"/>
          </a:p>
        </p:txBody>
      </p:sp>
    </p:spTree>
    <p:extLst>
      <p:ext uri="{BB962C8B-B14F-4D97-AF65-F5344CB8AC3E}">
        <p14:creationId xmlns:p14="http://schemas.microsoft.com/office/powerpoint/2010/main" val="615780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“Multicultural Music in Early Childhood.” Rattigan, Marlene. 2018. http://</a:t>
            </a:r>
            <a:r>
              <a:rPr lang="en-US" dirty="0" err="1" smtClean="0"/>
              <a:t>teaching.monster.com</a:t>
            </a:r>
            <a:r>
              <a:rPr lang="en-US" dirty="0" smtClean="0"/>
              <a:t>/benefits/articles/4143-multicultural-music-in-early-childhood</a:t>
            </a:r>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20</a:t>
            </a:fld>
            <a:endParaRPr lang="en-US"/>
          </a:p>
        </p:txBody>
      </p:sp>
    </p:spTree>
    <p:extLst>
      <p:ext uri="{BB962C8B-B14F-4D97-AF65-F5344CB8AC3E}">
        <p14:creationId xmlns:p14="http://schemas.microsoft.com/office/powerpoint/2010/main" val="46108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155047-0B1A-7D4B-BAC6-ADB7F23F7DF9}" type="slidenum">
              <a:rPr lang="en-US" smtClean="0"/>
              <a:t>21</a:t>
            </a:fld>
            <a:endParaRPr lang="en-US"/>
          </a:p>
        </p:txBody>
      </p:sp>
    </p:spTree>
    <p:extLst>
      <p:ext uri="{BB962C8B-B14F-4D97-AF65-F5344CB8AC3E}">
        <p14:creationId xmlns:p14="http://schemas.microsoft.com/office/powerpoint/2010/main" val="4149514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7/13/18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7/13/18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7/13/18</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t>7/13/18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t>7/13/18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t>7/13/18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t>7/13/18</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7C3A134-F1C3-464B-BF47-54DC2DE08F52}" type="datetimeFigureOut">
              <a:rPr lang="en-US" smtClean="0"/>
              <a:t>7/13/18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t>7/13/18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t>7/13/18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C3A134-F1C3-464B-BF47-54DC2DE08F52}" type="datetimeFigureOut">
              <a:rPr lang="en-US" smtClean="0"/>
              <a:t>7/13/18</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1170432"/>
            <a:ext cx="733864" cy="201168"/>
          </a:xfrm>
        </p:spPr>
        <p:txBody>
          <a:bodyPr/>
          <a:lstStyle/>
          <a:p>
            <a:fld id="{9648F39E-9C37-485F-AC97-16BB4BDF9F49}" type="slidenum">
              <a:rPr kumimoji="0" lang="en-US" smtClean="0"/>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C3A134-F1C3-464B-BF47-54DC2DE08F52}" type="datetimeFigureOut">
              <a:rPr lang="en-US" smtClean="0"/>
              <a:t>7/13/18</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kumimoji="0" lang="en-US" smtClean="0"/>
              <a:t>‹#›</a:t>
            </a:fld>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cholastic.com/teachers/articles/teaching-content/holidays-sampler-around-worl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s://www.toursmongolia.com/tour/lunar-new-year-or-tsagaan-sar-2018"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diversityineducation.com/articles/10-Ways-for-Promoting-" TargetMode="External"/><Relationship Id="rId5" Type="http://schemas.openxmlformats.org/officeDocument/2006/relationships/hyperlink" Target="https://www.dreamstime.com/stock-photos-book-globe-image9930193"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s://www.youtube.com/watch?v=Z-zm9C8lB78"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s://multiculturalkidblogs.com/2014/12/08/20-toys-games-from-around-the-world/" TargetMode="External"/><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List_of_countries_by_literacy_rat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20" Type="http://schemas.openxmlformats.org/officeDocument/2006/relationships/hyperlink" Target="http://www.telegraph.co.uk" TargetMode="External"/><Relationship Id="rId21" Type="http://schemas.openxmlformats.org/officeDocument/2006/relationships/hyperlink" Target="https://www.telegraph.co.uk/sport/football/teams/brazil/6607198/Kaka-Brazil-star-player-at-World-Cup-2010.html" TargetMode="External"/><Relationship Id="rId22" Type="http://schemas.openxmlformats.org/officeDocument/2006/relationships/hyperlink" Target="http://www.ancient-symbols.com" TargetMode="External"/><Relationship Id="rId23" Type="http://schemas.openxmlformats.org/officeDocument/2006/relationships/hyperlink" Target="https://www.ancient-symbols.com/religious_symbols.html" TargetMode="External"/><Relationship Id="rId24" Type="http://schemas.openxmlformats.org/officeDocument/2006/relationships/hyperlink" Target="http://www.education.com" TargetMode="External"/><Relationship Id="rId25" Type="http://schemas.openxmlformats.org/officeDocument/2006/relationships/hyperlink" Target="https://www.education.com/download/worksheet/68869/trad-dress-japan.pdf" TargetMode="External"/><Relationship Id="rId26" Type="http://schemas.openxmlformats.org/officeDocument/2006/relationships/hyperlink" Target="http://www.iffhs.com" TargetMode="External"/><Relationship Id="rId27" Type="http://schemas.openxmlformats.org/officeDocument/2006/relationships/hyperlink" Target="https://iffhs.com/dev/legend/edson-arantes-do-nascimento-pele-2/" TargetMode="External"/><Relationship Id="rId28" Type="http://schemas.openxmlformats.org/officeDocument/2006/relationships/hyperlink" Target="http://www.beinsports.com" TargetMode="External"/><Relationship Id="rId29" Type="http://schemas.openxmlformats.org/officeDocument/2006/relationships/hyperlink" Target="http://www.beinsports.com/us/soccer/news/ronaldinho-retires-the-greatest-brazilians-2/763918" TargetMode="External"/><Relationship Id="rId1" Type="http://schemas.openxmlformats.org/officeDocument/2006/relationships/slideLayout" Target="../slideLayouts/slideLayout2.xml"/><Relationship Id="rId2" Type="http://schemas.openxmlformats.org/officeDocument/2006/relationships/hyperlink" Target="http://www.yopriceville.com" TargetMode="External"/><Relationship Id="rId3" Type="http://schemas.openxmlformats.org/officeDocument/2006/relationships/hyperlink" Target="https://gallery.yopriceville.com/Free-Clipart-Pictures/School-Clipart/Green_School_Board_PNG_Clipart_Picture%23.Wx0ZvFOFP-Z" TargetMode="External"/><Relationship Id="rId4" Type="http://schemas.openxmlformats.org/officeDocument/2006/relationships/hyperlink" Target="http://WWW.CLKER.COM" TargetMode="External"/><Relationship Id="rId5" Type="http://schemas.openxmlformats.org/officeDocument/2006/relationships/hyperlink" Target="http://www.clker.com/clipart-yellow-puzzle-piece-2.html" TargetMode="External"/><Relationship Id="rId30" Type="http://schemas.openxmlformats.org/officeDocument/2006/relationships/hyperlink" Target="http://www.photofromtheworld.com" TargetMode="External"/><Relationship Id="rId31" Type="http://schemas.openxmlformats.org/officeDocument/2006/relationships/hyperlink" Target="http://www.photofromtheworld.com/photo_Neymar.asp" TargetMode="External"/><Relationship Id="rId32" Type="http://schemas.openxmlformats.org/officeDocument/2006/relationships/hyperlink" Target="http://www.mizuco.info" TargetMode="External"/><Relationship Id="rId9" Type="http://schemas.openxmlformats.org/officeDocument/2006/relationships/hyperlink" Target="http://erickimphotography.com/blog/2017/11/16/15-lessons-piet-mondrian-has-taught-me-about-art-and-photography" TargetMode="External"/><Relationship Id="rId6" Type="http://schemas.openxmlformats.org/officeDocument/2006/relationships/hyperlink" Target="http://www.clipartpanda.com" TargetMode="External"/><Relationship Id="rId7" Type="http://schemas.openxmlformats.org/officeDocument/2006/relationships/hyperlink" Target="http://www.clipartpanda.com/clipart_images/do-you-need-a-key-clip-art-for-38946619" TargetMode="External"/><Relationship Id="rId8" Type="http://schemas.openxmlformats.org/officeDocument/2006/relationships/hyperlink" Target="http://www.erikimphotography.com" TargetMode="External"/><Relationship Id="rId33" Type="http://schemas.openxmlformats.org/officeDocument/2006/relationships/hyperlink" Target="http://mizuco.info/matador-coloring-page/matador-coloring-page-matador-coloring-page-get-free-printable-matador-coloring-page-to-free" TargetMode="External"/><Relationship Id="rId34" Type="http://schemas.openxmlformats.org/officeDocument/2006/relationships/hyperlink" Target="https://www.pinterest.com/pin/240872280041182817/" TargetMode="External"/><Relationship Id="rId10" Type="http://schemas.openxmlformats.org/officeDocument/2006/relationships/hyperlink" Target="http://www.clipartbest.com" TargetMode="External"/><Relationship Id="rId11" Type="http://schemas.openxmlformats.org/officeDocument/2006/relationships/hyperlink" Target="http://www.clipartbest.com/clipart-y4c9gBMTE" TargetMode="External"/><Relationship Id="rId12" Type="http://schemas.openxmlformats.org/officeDocument/2006/relationships/hyperlink" Target="http://www.clipartpal.com" TargetMode="External"/><Relationship Id="rId13" Type="http://schemas.openxmlformats.org/officeDocument/2006/relationships/hyperlink" Target="http://www.clipartpal.com/clipart_pd/education/bluebook_10292.html" TargetMode="External"/><Relationship Id="rId14" Type="http://schemas.openxmlformats.org/officeDocument/2006/relationships/hyperlink" Target="http://www.abdteaching.com" TargetMode="External"/><Relationship Id="rId15" Type="http://schemas.openxmlformats.org/officeDocument/2006/relationships/hyperlink" Target="https://www.abcteach.com/documents/clip-art-chinese-checkers-color-i-abcteachcom-19214" TargetMode="External"/><Relationship Id="rId16" Type="http://schemas.openxmlformats.org/officeDocument/2006/relationships/hyperlink" Target="http://www.clker.com" TargetMode="External"/><Relationship Id="rId17" Type="http://schemas.openxmlformats.org/officeDocument/2006/relationships/hyperlink" Target="http://www.clker.com/clipart-candy-26.html" TargetMode="External"/><Relationship Id="rId18" Type="http://schemas.openxmlformats.org/officeDocument/2006/relationships/hyperlink" Target="http://www.kisspng.com" TargetMode="External"/><Relationship Id="rId19" Type="http://schemas.openxmlformats.org/officeDocument/2006/relationships/hyperlink" Target="https://www.kisspng.com/png-lgbt-symbols-transgender-gender-symbol-16-112026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g"/><Relationship Id="rId6"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hyperlink" Target="http://www.teenink.com/opinion/environment/article/465407/The-Importance-and-Benefits-of-Diversity/" TargetMode="External"/><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teenink.com/opinion/environment/article/465407/The-Importance-and-Benefits-of-Diversit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thefactfil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oh-i-see.com/blog/2013/11/11/20-cultural-dos-and-taboos-manners-around-the-wor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84124"/>
            <a:ext cx="8077200" cy="1673352"/>
          </a:xfrm>
        </p:spPr>
        <p:txBody>
          <a:bodyPr>
            <a:normAutofit fontScale="90000"/>
          </a:bodyPr>
          <a:lstStyle/>
          <a:p>
            <a:pPr algn="ctr"/>
            <a:r>
              <a:rPr lang="en-US" dirty="0" smtClean="0"/>
              <a:t>APPROACHING DIVERSITY THROUGH INTERNATIONAL TEACHERS</a:t>
            </a:r>
            <a:endParaRPr lang="en-US" dirty="0"/>
          </a:p>
        </p:txBody>
      </p:sp>
      <p:sp>
        <p:nvSpPr>
          <p:cNvPr id="3" name="Subtitle 2"/>
          <p:cNvSpPr>
            <a:spLocks noGrp="1"/>
          </p:cNvSpPr>
          <p:nvPr>
            <p:ph type="subTitle" idx="1"/>
          </p:nvPr>
        </p:nvSpPr>
        <p:spPr>
          <a:xfrm>
            <a:off x="2767825" y="3760705"/>
            <a:ext cx="4037770" cy="430555"/>
          </a:xfrm>
        </p:spPr>
        <p:txBody>
          <a:bodyPr>
            <a:normAutofit/>
          </a:bodyPr>
          <a:lstStyle/>
          <a:p>
            <a:pPr algn="ctr"/>
            <a:r>
              <a:rPr lang="en-US" sz="1600" dirty="0" smtClean="0"/>
              <a:t>OLIMPIA J. CERVANTES</a:t>
            </a:r>
            <a:endParaRPr lang="en-US" sz="1600" dirty="0"/>
          </a:p>
        </p:txBody>
      </p:sp>
      <p:sp>
        <p:nvSpPr>
          <p:cNvPr id="4" name="TextBox 3"/>
          <p:cNvSpPr txBox="1"/>
          <p:nvPr/>
        </p:nvSpPr>
        <p:spPr>
          <a:xfrm>
            <a:off x="2427215" y="5670651"/>
            <a:ext cx="4644082" cy="369332"/>
          </a:xfrm>
          <a:prstGeom prst="rect">
            <a:avLst/>
          </a:prstGeom>
          <a:noFill/>
        </p:spPr>
        <p:txBody>
          <a:bodyPr wrap="none" rtlCol="0">
            <a:spAutoFit/>
          </a:bodyPr>
          <a:lstStyle/>
          <a:p>
            <a:pPr algn="ctr"/>
            <a:r>
              <a:rPr lang="en-US" dirty="0" smtClean="0"/>
              <a:t>Longwood Summer Literacy Institute July 2018</a:t>
            </a:r>
            <a:endParaRPr lang="en-US" dirty="0"/>
          </a:p>
        </p:txBody>
      </p:sp>
    </p:spTree>
    <p:extLst>
      <p:ext uri="{BB962C8B-B14F-4D97-AF65-F5344CB8AC3E}">
        <p14:creationId xmlns:p14="http://schemas.microsoft.com/office/powerpoint/2010/main" val="3672435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II. Activities to Promote Diversity</a:t>
            </a:r>
            <a:endParaRPr lang="en-US" dirty="0"/>
          </a:p>
        </p:txBody>
      </p:sp>
      <p:sp>
        <p:nvSpPr>
          <p:cNvPr id="3" name="Content Placeholder 2"/>
          <p:cNvSpPr>
            <a:spLocks noGrp="1"/>
          </p:cNvSpPr>
          <p:nvPr>
            <p:ph idx="1"/>
          </p:nvPr>
        </p:nvSpPr>
        <p:spPr/>
        <p:txBody>
          <a:bodyPr>
            <a:normAutofit lnSpcReduction="10000"/>
          </a:bodyPr>
          <a:lstStyle/>
          <a:p>
            <a:pPr marL="633222" indent="-514350">
              <a:buFont typeface="+mj-lt"/>
              <a:buAutoNum type="arabicPeriod"/>
            </a:pPr>
            <a:r>
              <a:rPr lang="en-US" b="1" dirty="0" smtClean="0"/>
              <a:t>Classroom Library</a:t>
            </a:r>
          </a:p>
          <a:p>
            <a:pPr lvl="1"/>
            <a:r>
              <a:rPr lang="en-US" dirty="0" smtClean="0"/>
              <a:t>Have a classroom library that reflects a wide range of languages and experiences.</a:t>
            </a:r>
          </a:p>
          <a:p>
            <a:pPr marL="633222" indent="-514350">
              <a:buFont typeface="+mj-lt"/>
              <a:buAutoNum type="arabicPeriod"/>
            </a:pPr>
            <a:r>
              <a:rPr lang="en-US" b="1" dirty="0" smtClean="0"/>
              <a:t>Maps and Globes</a:t>
            </a:r>
          </a:p>
          <a:p>
            <a:pPr lvl="1"/>
            <a:r>
              <a:rPr lang="en-US" dirty="0" smtClean="0"/>
              <a:t>Teach Geography </a:t>
            </a:r>
          </a:p>
          <a:p>
            <a:pPr lvl="1"/>
            <a:r>
              <a:rPr lang="en-US" dirty="0" smtClean="0"/>
              <a:t>Decorate your room with maps, globes, flags and get your students excited about the world.</a:t>
            </a:r>
          </a:p>
          <a:p>
            <a:pPr lvl="1"/>
            <a:r>
              <a:rPr lang="en-US" dirty="0"/>
              <a:t>Add pushpins to countries students have visited or lived.</a:t>
            </a:r>
          </a:p>
          <a:p>
            <a:pPr lvl="1"/>
            <a:r>
              <a:rPr lang="en-US" dirty="0"/>
              <a:t>Talk about a custom or a holiday on that country.</a:t>
            </a:r>
          </a:p>
          <a:p>
            <a:pPr marL="971550" lvl="1" indent="-514350">
              <a:buFont typeface="+mj-lt"/>
              <a:buAutoNum type="arabicPeriod"/>
            </a:pPr>
            <a:endParaRPr lang="en-US" dirty="0"/>
          </a:p>
        </p:txBody>
      </p:sp>
    </p:spTree>
    <p:extLst>
      <p:ext uri="{BB962C8B-B14F-4D97-AF65-F5344CB8AC3E}">
        <p14:creationId xmlns:p14="http://schemas.microsoft.com/office/powerpoint/2010/main" val="23936616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75192"/>
            <a:ext cx="8229600" cy="3839888"/>
          </a:xfrm>
        </p:spPr>
        <p:txBody>
          <a:bodyPr/>
          <a:lstStyle/>
          <a:p>
            <a:pPr marL="633222" indent="-514350">
              <a:buFont typeface="+mj-lt"/>
              <a:buAutoNum type="arabicPeriod" startAt="3"/>
            </a:pPr>
            <a:r>
              <a:rPr lang="en-US" b="1" dirty="0" smtClean="0"/>
              <a:t>Festival Calendar</a:t>
            </a:r>
          </a:p>
          <a:p>
            <a:pPr lvl="1"/>
            <a:r>
              <a:rPr lang="en-US" dirty="0" smtClean="0"/>
              <a:t>Have a yearly calendar. Celebrate with your students in your class.</a:t>
            </a:r>
          </a:p>
          <a:p>
            <a:pPr lvl="1"/>
            <a:r>
              <a:rPr lang="en-US" dirty="0" smtClean="0"/>
              <a:t>Children love parties so give them an excuse to celebrate a variety of holidays.</a:t>
            </a:r>
          </a:p>
          <a:p>
            <a:pPr lvl="1"/>
            <a:r>
              <a:rPr lang="en-US" dirty="0">
                <a:hlinkClick r:id="rId2"/>
              </a:rPr>
              <a:t>https://www.scholastic.com/teachers/articles/teaching-content/holidays-sampler-around-world</a:t>
            </a:r>
            <a:r>
              <a:rPr lang="en-US" dirty="0" smtClean="0">
                <a:hlinkClick r:id="rId2"/>
              </a:rPr>
              <a:t>/</a:t>
            </a:r>
            <a:endParaRPr lang="en-US" dirty="0" smtClean="0"/>
          </a:p>
          <a:p>
            <a:pPr marL="457200" lvl="1" indent="0">
              <a:buNone/>
            </a:pPr>
            <a:endParaRPr lang="en-US" dirty="0" smtClean="0"/>
          </a:p>
        </p:txBody>
      </p:sp>
    </p:spTree>
    <p:extLst>
      <p:ext uri="{BB962C8B-B14F-4D97-AF65-F5344CB8AC3E}">
        <p14:creationId xmlns:p14="http://schemas.microsoft.com/office/powerpoint/2010/main" val="26507988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740.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74" b="4927"/>
          <a:stretch/>
        </p:blipFill>
        <p:spPr>
          <a:xfrm>
            <a:off x="1309575" y="1571625"/>
            <a:ext cx="6687398" cy="5080000"/>
          </a:xfrm>
        </p:spPr>
      </p:pic>
    </p:spTree>
    <p:extLst>
      <p:ext uri="{BB962C8B-B14F-4D97-AF65-F5344CB8AC3E}">
        <p14:creationId xmlns:p14="http://schemas.microsoft.com/office/powerpoint/2010/main" val="10712109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RAMADAN</a:t>
            </a:r>
            <a:endParaRPr lang="en-US" dirty="0"/>
          </a:p>
        </p:txBody>
      </p:sp>
      <p:pic>
        <p:nvPicPr>
          <p:cNvPr id="4" name="Content Placeholder 3" descr="IMG_0742 (2).jpg"/>
          <p:cNvPicPr>
            <a:picLocks noGrp="1" noChangeAspect="1"/>
          </p:cNvPicPr>
          <p:nvPr>
            <p:ph idx="1"/>
          </p:nvPr>
        </p:nvPicPr>
        <p:blipFill>
          <a:blip r:embed="rId2" cstate="print">
            <a:extLst>
              <a:ext uri="{28A0092B-C50C-407E-A947-70E740481C1C}">
                <a14:useLocalDpi xmlns:a14="http://schemas.microsoft.com/office/drawing/2010/main" val="0"/>
              </a:ext>
            </a:extLst>
          </a:blip>
          <a:srcRect t="12526" b="12526"/>
          <a:stretch>
            <a:fillRect/>
          </a:stretch>
        </p:blipFill>
        <p:spPr/>
      </p:pic>
    </p:spTree>
    <p:extLst>
      <p:ext uri="{BB962C8B-B14F-4D97-AF65-F5344CB8AC3E}">
        <p14:creationId xmlns:p14="http://schemas.microsoft.com/office/powerpoint/2010/main" val="35043005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TSAGAN SAR</a:t>
            </a:r>
            <a:endParaRPr lang="en-US" dirty="0"/>
          </a:p>
        </p:txBody>
      </p:sp>
      <p:pic>
        <p:nvPicPr>
          <p:cNvPr id="4" name="Picture 3"/>
          <p:cNvPicPr>
            <a:picLocks noChangeAspect="1"/>
          </p:cNvPicPr>
          <p:nvPr/>
        </p:nvPicPr>
        <p:blipFill>
          <a:blip r:embed="rId3"/>
          <a:stretch>
            <a:fillRect/>
          </a:stretch>
        </p:blipFill>
        <p:spPr>
          <a:xfrm>
            <a:off x="986394" y="1521167"/>
            <a:ext cx="7180806" cy="4562574"/>
          </a:xfrm>
          <a:prstGeom prst="rect">
            <a:avLst/>
          </a:prstGeom>
        </p:spPr>
      </p:pic>
      <p:sp>
        <p:nvSpPr>
          <p:cNvPr id="5" name="Rectangle 4"/>
          <p:cNvSpPr/>
          <p:nvPr/>
        </p:nvSpPr>
        <p:spPr>
          <a:xfrm>
            <a:off x="194039" y="6453807"/>
            <a:ext cx="7355770" cy="307777"/>
          </a:xfrm>
          <a:prstGeom prst="rect">
            <a:avLst/>
          </a:prstGeom>
        </p:spPr>
        <p:txBody>
          <a:bodyPr wrap="square">
            <a:spAutoFit/>
          </a:bodyPr>
          <a:lstStyle/>
          <a:p>
            <a:r>
              <a:rPr lang="en-US" sz="1400" dirty="0">
                <a:hlinkClick r:id="rId4"/>
              </a:rPr>
              <a:t>https://www.toursmongolia.com/tour/lunar-new-year-or-tsagaan-sar-</a:t>
            </a:r>
            <a:r>
              <a:rPr lang="en-US" sz="1400" dirty="0" smtClean="0">
                <a:hlinkClick r:id="rId4"/>
              </a:rPr>
              <a:t>2018</a:t>
            </a:r>
            <a:r>
              <a:rPr lang="en-US" sz="1400" dirty="0" smtClean="0"/>
              <a:t> </a:t>
            </a:r>
            <a:endParaRPr lang="en-US" sz="1400" dirty="0"/>
          </a:p>
        </p:txBody>
      </p:sp>
    </p:spTree>
    <p:extLst>
      <p:ext uri="{BB962C8B-B14F-4D97-AF65-F5344CB8AC3E}">
        <p14:creationId xmlns:p14="http://schemas.microsoft.com/office/powerpoint/2010/main" val="28923539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2412"/>
            <a:ext cx="4021667" cy="5181587"/>
          </a:xfrm>
        </p:spPr>
        <p:txBody>
          <a:bodyPr>
            <a:normAutofit/>
          </a:bodyPr>
          <a:lstStyle/>
          <a:p>
            <a:pPr marL="633222" indent="-514350" algn="ctr">
              <a:buFont typeface="+mj-lt"/>
              <a:buAutoNum type="arabicPeriod" startAt="4"/>
            </a:pPr>
            <a:r>
              <a:rPr lang="en-US" b="1" dirty="0" smtClean="0"/>
              <a:t> The International Bag</a:t>
            </a:r>
          </a:p>
          <a:p>
            <a:pPr lvl="1"/>
            <a:r>
              <a:rPr lang="en-US" dirty="0" smtClean="0"/>
              <a:t>Students will promote their countries by   including in a bag books, pictures, posters, post cards, music, souvenirs, toys, games, recipes, or flags.</a:t>
            </a:r>
            <a:endParaRPr lang="en-US" dirty="0"/>
          </a:p>
        </p:txBody>
      </p:sp>
      <p:pic>
        <p:nvPicPr>
          <p:cNvPr id="5" name="Picture 4" descr="IMG_0738.jpg"/>
          <p:cNvPicPr>
            <a:picLocks noChangeAspect="1"/>
          </p:cNvPicPr>
          <p:nvPr/>
        </p:nvPicPr>
        <p:blipFill rotWithShape="1">
          <a:blip r:embed="rId2" cstate="print">
            <a:extLst>
              <a:ext uri="{28A0092B-C50C-407E-A947-70E740481C1C}">
                <a14:useLocalDpi xmlns:a14="http://schemas.microsoft.com/office/drawing/2010/main" val="0"/>
              </a:ext>
            </a:extLst>
          </a:blip>
          <a:srcRect t="8231" b="6366"/>
          <a:stretch/>
        </p:blipFill>
        <p:spPr>
          <a:xfrm>
            <a:off x="4360332" y="1410873"/>
            <a:ext cx="4783668" cy="5447127"/>
          </a:xfrm>
          <a:prstGeom prst="rect">
            <a:avLst/>
          </a:prstGeom>
        </p:spPr>
      </p:pic>
    </p:spTree>
    <p:extLst>
      <p:ext uri="{BB962C8B-B14F-4D97-AF65-F5344CB8AC3E}">
        <p14:creationId xmlns:p14="http://schemas.microsoft.com/office/powerpoint/2010/main" val="30490276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685.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347" b="19958"/>
          <a:stretch/>
        </p:blipFill>
        <p:spPr>
          <a:xfrm>
            <a:off x="298442" y="2011093"/>
            <a:ext cx="8561986" cy="4089809"/>
          </a:xfrm>
        </p:spPr>
      </p:pic>
    </p:spTree>
    <p:extLst>
      <p:ext uri="{BB962C8B-B14F-4D97-AF65-F5344CB8AC3E}">
        <p14:creationId xmlns:p14="http://schemas.microsoft.com/office/powerpoint/2010/main" val="3377639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633222" indent="-514350">
              <a:buFont typeface="+mj-lt"/>
              <a:buAutoNum type="arabicPeriod" startAt="5"/>
            </a:pPr>
            <a:r>
              <a:rPr lang="en-US" b="1" dirty="0" smtClean="0"/>
              <a:t>International Day</a:t>
            </a:r>
            <a:endParaRPr lang="en-US" b="1" dirty="0"/>
          </a:p>
        </p:txBody>
      </p:sp>
      <p:pic>
        <p:nvPicPr>
          <p:cNvPr id="5" name="Picture 4" descr="image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556" y="2322689"/>
            <a:ext cx="4078111" cy="4078111"/>
          </a:xfrm>
          <a:prstGeom prst="rect">
            <a:avLst/>
          </a:prstGeom>
        </p:spPr>
      </p:pic>
      <p:pic>
        <p:nvPicPr>
          <p:cNvPr id="6" name="Picture 5" descr="IMG_428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889" y="2619023"/>
            <a:ext cx="2836333" cy="3781777"/>
          </a:xfrm>
          <a:prstGeom prst="rect">
            <a:avLst/>
          </a:prstGeom>
        </p:spPr>
      </p:pic>
    </p:spTree>
    <p:extLst>
      <p:ext uri="{BB962C8B-B14F-4D97-AF65-F5344CB8AC3E}">
        <p14:creationId xmlns:p14="http://schemas.microsoft.com/office/powerpoint/2010/main" val="39146442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633222" indent="-514350">
              <a:buFont typeface="+mj-lt"/>
              <a:buAutoNum type="arabicPeriod" startAt="6"/>
            </a:pPr>
            <a:r>
              <a:rPr lang="en-US" b="1" dirty="0" smtClean="0"/>
              <a:t> A World Full of Stories</a:t>
            </a:r>
          </a:p>
          <a:p>
            <a:pPr lvl="1"/>
            <a:r>
              <a:rPr lang="en-US" dirty="0" smtClean="0"/>
              <a:t> Write titles of multicultural stories in a small paper. Pick one randomly for storytelling.</a:t>
            </a:r>
          </a:p>
          <a:p>
            <a:pPr lvl="1"/>
            <a:r>
              <a:rPr lang="en-US" dirty="0" smtClean="0"/>
              <a:t>“Books should reflect a wide variety of languages and experiences, featuring themes and people of different races, religions, countries, ages, abilities, family structures.”</a:t>
            </a:r>
          </a:p>
          <a:p>
            <a:pPr marL="118872" indent="0">
              <a:buNone/>
            </a:pPr>
            <a:endParaRPr lang="en-US" dirty="0" smtClean="0"/>
          </a:p>
        </p:txBody>
      </p:sp>
      <p:pic>
        <p:nvPicPr>
          <p:cNvPr id="4" name="Picture 3"/>
          <p:cNvPicPr>
            <a:picLocks noChangeAspect="1"/>
          </p:cNvPicPr>
          <p:nvPr/>
        </p:nvPicPr>
        <p:blipFill rotWithShape="1">
          <a:blip r:embed="rId3"/>
          <a:srcRect l="16336" r="20884"/>
          <a:stretch/>
        </p:blipFill>
        <p:spPr>
          <a:xfrm>
            <a:off x="7001071" y="5074936"/>
            <a:ext cx="1685729" cy="1611062"/>
          </a:xfrm>
          <a:prstGeom prst="rect">
            <a:avLst/>
          </a:prstGeom>
        </p:spPr>
      </p:pic>
      <p:sp>
        <p:nvSpPr>
          <p:cNvPr id="5" name="Rectangle 4"/>
          <p:cNvSpPr/>
          <p:nvPr/>
        </p:nvSpPr>
        <p:spPr>
          <a:xfrm>
            <a:off x="256692" y="5769584"/>
            <a:ext cx="6400800" cy="954107"/>
          </a:xfrm>
          <a:prstGeom prst="rect">
            <a:avLst/>
          </a:prstGeom>
        </p:spPr>
        <p:txBody>
          <a:bodyPr wrap="square">
            <a:spAutoFit/>
          </a:bodyPr>
          <a:lstStyle/>
          <a:p>
            <a:r>
              <a:rPr lang="en-US" sz="1400" dirty="0"/>
              <a:t>“10 ways for Promoting Diversity in the Classroom.” </a:t>
            </a:r>
            <a:r>
              <a:rPr lang="en-US" sz="1400" dirty="0">
                <a:hlinkClick r:id="rId4"/>
              </a:rPr>
              <a:t>https://diversityineducation.com/articles/10-Ways-for-Promoting</a:t>
            </a:r>
            <a:r>
              <a:rPr lang="en-US" sz="1400" dirty="0" smtClean="0">
                <a:hlinkClick r:id="rId4"/>
              </a:rPr>
              <a:t>-</a:t>
            </a:r>
            <a:r>
              <a:rPr lang="en-US" sz="1400" dirty="0" smtClean="0"/>
              <a:t> </a:t>
            </a:r>
            <a:endParaRPr lang="en-US" sz="1400" dirty="0"/>
          </a:p>
          <a:p>
            <a:endParaRPr lang="en-US" sz="1400" dirty="0"/>
          </a:p>
          <a:p>
            <a:r>
              <a:rPr lang="en-US" sz="1400" dirty="0">
                <a:hlinkClick r:id="rId5"/>
              </a:rPr>
              <a:t>https://www.dreamstime.com/stock-photos-book-globe-</a:t>
            </a:r>
            <a:r>
              <a:rPr lang="en-US" sz="1400" dirty="0" smtClean="0">
                <a:hlinkClick r:id="rId5"/>
              </a:rPr>
              <a:t>image9930193</a:t>
            </a:r>
            <a:r>
              <a:rPr lang="en-US" sz="1400" dirty="0" smtClean="0"/>
              <a:t> </a:t>
            </a:r>
            <a:endParaRPr lang="en-US" sz="1400" dirty="0"/>
          </a:p>
        </p:txBody>
      </p:sp>
    </p:spTree>
    <p:extLst>
      <p:ext uri="{BB962C8B-B14F-4D97-AF65-F5344CB8AC3E}">
        <p14:creationId xmlns:p14="http://schemas.microsoft.com/office/powerpoint/2010/main" val="26664529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140.jpg"/>
          <p:cNvPicPr>
            <a:picLocks noChangeAspect="1"/>
          </p:cNvPicPr>
          <p:nvPr/>
        </p:nvPicPr>
        <p:blipFill rotWithShape="1">
          <a:blip r:embed="rId2">
            <a:extLst>
              <a:ext uri="{28A0092B-C50C-407E-A947-70E740481C1C}">
                <a14:useLocalDpi xmlns:a14="http://schemas.microsoft.com/office/drawing/2010/main" val="0"/>
              </a:ext>
            </a:extLst>
          </a:blip>
          <a:srcRect l="6785" r="6526"/>
          <a:stretch/>
        </p:blipFill>
        <p:spPr>
          <a:xfrm>
            <a:off x="4449528" y="1660407"/>
            <a:ext cx="4581583" cy="4985926"/>
          </a:xfrm>
          <a:prstGeom prst="rect">
            <a:avLst/>
          </a:prstGeom>
        </p:spPr>
      </p:pic>
      <p:pic>
        <p:nvPicPr>
          <p:cNvPr id="5" name="Picture 4" descr="IMG_33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4" y="1660407"/>
            <a:ext cx="3739445" cy="4985926"/>
          </a:xfrm>
          <a:prstGeom prst="rect">
            <a:avLst/>
          </a:prstGeom>
        </p:spPr>
      </p:pic>
    </p:spTree>
    <p:extLst>
      <p:ext uri="{BB962C8B-B14F-4D97-AF65-F5344CB8AC3E}">
        <p14:creationId xmlns:p14="http://schemas.microsoft.com/office/powerpoint/2010/main" val="9326340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AM I?</a:t>
            </a:r>
            <a:endParaRPr lang="en-US" dirty="0"/>
          </a:p>
        </p:txBody>
      </p:sp>
      <p:sp>
        <p:nvSpPr>
          <p:cNvPr id="3" name="Content Placeholder 2"/>
          <p:cNvSpPr>
            <a:spLocks noGrp="1"/>
          </p:cNvSpPr>
          <p:nvPr>
            <p:ph idx="1"/>
          </p:nvPr>
        </p:nvSpPr>
        <p:spPr>
          <a:xfrm>
            <a:off x="457200" y="2326672"/>
            <a:ext cx="8229600" cy="3204849"/>
          </a:xfrm>
        </p:spPr>
        <p:txBody>
          <a:bodyPr/>
          <a:lstStyle/>
          <a:p>
            <a:r>
              <a:rPr lang="en-US" dirty="0" smtClean="0"/>
              <a:t>Special Education</a:t>
            </a:r>
          </a:p>
          <a:p>
            <a:r>
              <a:rPr lang="en-US" dirty="0" smtClean="0"/>
              <a:t>Library Science</a:t>
            </a:r>
          </a:p>
          <a:p>
            <a:r>
              <a:rPr lang="en-US" dirty="0" smtClean="0"/>
              <a:t>Puppetry</a:t>
            </a:r>
          </a:p>
          <a:p>
            <a:r>
              <a:rPr lang="en-US" dirty="0" smtClean="0"/>
              <a:t>Children’s Author</a:t>
            </a:r>
          </a:p>
          <a:p>
            <a:r>
              <a:rPr lang="en-US" dirty="0" smtClean="0"/>
              <a:t>Honduras-Morocco-Qatar-Mongolia</a:t>
            </a:r>
            <a:endParaRPr lang="en-US" dirty="0"/>
          </a:p>
        </p:txBody>
      </p:sp>
    </p:spTree>
    <p:extLst>
      <p:ext uri="{BB962C8B-B14F-4D97-AF65-F5344CB8AC3E}">
        <p14:creationId xmlns:p14="http://schemas.microsoft.com/office/powerpoint/2010/main" val="41590508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57550"/>
            <a:ext cx="8229600" cy="4625609"/>
          </a:xfrm>
        </p:spPr>
        <p:txBody>
          <a:bodyPr>
            <a:normAutofit/>
          </a:bodyPr>
          <a:lstStyle/>
          <a:p>
            <a:pPr marL="633222" indent="-514350">
              <a:buFont typeface="+mj-lt"/>
              <a:buAutoNum type="arabicPeriod" startAt="7"/>
            </a:pPr>
            <a:r>
              <a:rPr lang="en-US" b="1" dirty="0" smtClean="0"/>
              <a:t>Play Music From Other Cultures</a:t>
            </a:r>
          </a:p>
          <a:p>
            <a:pPr lvl="1"/>
            <a:r>
              <a:rPr lang="en-US" dirty="0" smtClean="0"/>
              <a:t>“Music is a universal language. At home or in a childcare center, music, including music from other cultures, should be part of the structure of everyday play. By exposing children to other cultures in a positive way, they gain understanding and learn acceptance of other.”</a:t>
            </a:r>
          </a:p>
          <a:p>
            <a:pPr lvl="1"/>
            <a:endParaRPr lang="en-US" dirty="0" smtClean="0"/>
          </a:p>
          <a:p>
            <a:pPr lvl="1"/>
            <a:r>
              <a:rPr lang="en-US" sz="1100" dirty="0"/>
              <a:t>Multicultural Music in Early Childhood.” Rattigan, Marlene. 2018. </a:t>
            </a:r>
            <a:r>
              <a:rPr lang="en-US" sz="1100" dirty="0" smtClean="0"/>
              <a:t>http</a:t>
            </a:r>
            <a:r>
              <a:rPr lang="en-US" sz="1100" dirty="0"/>
              <a:t>://</a:t>
            </a:r>
            <a:r>
              <a:rPr lang="en-US" sz="1100" dirty="0" err="1"/>
              <a:t>teaching.monster.com</a:t>
            </a:r>
            <a:r>
              <a:rPr lang="en-US" sz="1100" dirty="0"/>
              <a:t>/benefits/articles/4143-multicultural-music-in-early-childhood</a:t>
            </a:r>
          </a:p>
          <a:p>
            <a:pPr marL="457200" lvl="1" indent="0">
              <a:buNone/>
            </a:pPr>
            <a:endParaRPr lang="en-US" dirty="0" smtClean="0"/>
          </a:p>
        </p:txBody>
      </p:sp>
    </p:spTree>
    <p:extLst>
      <p:ext uri="{BB962C8B-B14F-4D97-AF65-F5344CB8AC3E}">
        <p14:creationId xmlns:p14="http://schemas.microsoft.com/office/powerpoint/2010/main" val="8811430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2235" y="1419251"/>
            <a:ext cx="8563322" cy="3643761"/>
          </a:xfrm>
        </p:spPr>
        <p:txBody>
          <a:bodyPr>
            <a:normAutofit/>
          </a:bodyPr>
          <a:lstStyle/>
          <a:p>
            <a:pPr marL="633222" indent="-514350">
              <a:buFont typeface="+mj-lt"/>
              <a:buAutoNum type="arabicPeriod" startAt="8"/>
            </a:pPr>
            <a:r>
              <a:rPr lang="en-US" b="1" dirty="0" smtClean="0"/>
              <a:t>Portraiture</a:t>
            </a:r>
          </a:p>
          <a:p>
            <a:pPr lvl="1"/>
            <a:r>
              <a:rPr lang="en-US" dirty="0"/>
              <a:t>Is a rich opportunity to showcase other cultures across time and space.</a:t>
            </a:r>
          </a:p>
          <a:p>
            <a:pPr lvl="1"/>
            <a:r>
              <a:rPr lang="en-US" dirty="0"/>
              <a:t>Collage with Diverse People</a:t>
            </a:r>
          </a:p>
          <a:p>
            <a:pPr marL="633222" indent="-514350">
              <a:buFont typeface="+mj-lt"/>
              <a:buAutoNum type="arabicPeriod" startAt="8"/>
            </a:pPr>
            <a:endParaRPr lang="en-US" sz="1400" b="1" dirty="0" smtClean="0"/>
          </a:p>
          <a:p>
            <a:pPr marL="633222" indent="-514350">
              <a:buFont typeface="+mj-lt"/>
              <a:buAutoNum type="arabicPeriod" startAt="8"/>
            </a:pPr>
            <a:r>
              <a:rPr lang="en-US" b="1" dirty="0" smtClean="0"/>
              <a:t>Puzzle: </a:t>
            </a:r>
          </a:p>
          <a:p>
            <a:pPr lvl="1"/>
            <a:r>
              <a:rPr lang="en-US" dirty="0" smtClean="0"/>
              <a:t>We </a:t>
            </a:r>
            <a:r>
              <a:rPr lang="en-US" dirty="0"/>
              <a:t>All Fit </a:t>
            </a:r>
            <a:r>
              <a:rPr lang="en-US" dirty="0" smtClean="0"/>
              <a:t>Together</a:t>
            </a:r>
          </a:p>
          <a:p>
            <a:pPr marL="633222" indent="-514350">
              <a:buFont typeface="+mj-lt"/>
              <a:buAutoNum type="arabicPeriod" startAt="8"/>
            </a:pPr>
            <a:endParaRPr lang="en-US" b="1" dirty="0"/>
          </a:p>
          <a:p>
            <a:pPr marL="633222" indent="-514350">
              <a:buFont typeface="+mj-lt"/>
              <a:buAutoNum type="arabicPeriod" startAt="8"/>
            </a:pPr>
            <a:endParaRPr lang="en-US" b="1" dirty="0"/>
          </a:p>
          <a:p>
            <a:pPr marL="971550" lvl="1" indent="-514350">
              <a:buFont typeface="+mj-lt"/>
              <a:buAutoNum type="arabicPeriod" startAt="8"/>
            </a:pPr>
            <a:endParaRPr lang="en-US" dirty="0" smtClean="0"/>
          </a:p>
          <a:p>
            <a:pPr marL="633222" indent="-514350">
              <a:buFont typeface="+mj-lt"/>
              <a:buAutoNum type="arabicPeriod" startAt="8"/>
            </a:pPr>
            <a:endParaRPr lang="en-US" dirty="0" smtClean="0"/>
          </a:p>
          <a:p>
            <a:pPr marL="633222" indent="-514350">
              <a:buFont typeface="+mj-lt"/>
              <a:buAutoNum type="arabicPeriod" startAt="8"/>
            </a:pPr>
            <a:endParaRPr lang="en-US" dirty="0"/>
          </a:p>
        </p:txBody>
      </p:sp>
      <p:pic>
        <p:nvPicPr>
          <p:cNvPr id="7" name="Picture 6"/>
          <p:cNvPicPr>
            <a:picLocks noChangeAspect="1"/>
          </p:cNvPicPr>
          <p:nvPr/>
        </p:nvPicPr>
        <p:blipFill rotWithShape="1">
          <a:blip r:embed="rId3"/>
          <a:srcRect l="9838" r="13962"/>
          <a:stretch/>
        </p:blipFill>
        <p:spPr>
          <a:xfrm>
            <a:off x="4913507" y="3611708"/>
            <a:ext cx="3932050" cy="2902608"/>
          </a:xfrm>
          <a:prstGeom prst="rect">
            <a:avLst/>
          </a:prstGeom>
        </p:spPr>
      </p:pic>
      <p:sp>
        <p:nvSpPr>
          <p:cNvPr id="8" name="Rectangle 7"/>
          <p:cNvSpPr/>
          <p:nvPr/>
        </p:nvSpPr>
        <p:spPr>
          <a:xfrm>
            <a:off x="282235" y="6216749"/>
            <a:ext cx="4572000" cy="307777"/>
          </a:xfrm>
          <a:prstGeom prst="rect">
            <a:avLst/>
          </a:prstGeom>
        </p:spPr>
        <p:txBody>
          <a:bodyPr>
            <a:spAutoFit/>
          </a:bodyPr>
          <a:lstStyle/>
          <a:p>
            <a:r>
              <a:rPr lang="en-US" sz="1400" dirty="0">
                <a:hlinkClick r:id="rId4"/>
              </a:rPr>
              <a:t>https://www.youtube.com/watch?v=Z-</a:t>
            </a:r>
            <a:r>
              <a:rPr lang="en-US" sz="1400" dirty="0" smtClean="0">
                <a:hlinkClick r:id="rId4"/>
              </a:rPr>
              <a:t>zm9C8lB78</a:t>
            </a:r>
            <a:r>
              <a:rPr lang="en-US" sz="1400" dirty="0" smtClean="0"/>
              <a:t> </a:t>
            </a:r>
            <a:endParaRPr lang="en-US" sz="1400" dirty="0"/>
          </a:p>
        </p:txBody>
      </p:sp>
    </p:spTree>
    <p:extLst>
      <p:ext uri="{BB962C8B-B14F-4D97-AF65-F5344CB8AC3E}">
        <p14:creationId xmlns:p14="http://schemas.microsoft.com/office/powerpoint/2010/main" val="36941426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5841"/>
            <a:ext cx="8229600" cy="2307861"/>
          </a:xfrm>
        </p:spPr>
        <p:txBody>
          <a:bodyPr/>
          <a:lstStyle/>
          <a:p>
            <a:pPr marL="633222" indent="-514350">
              <a:buFont typeface="+mj-lt"/>
              <a:buAutoNum type="arabicPeriod" startAt="10"/>
            </a:pPr>
            <a:r>
              <a:rPr lang="en-US" b="1" dirty="0" smtClean="0"/>
              <a:t>International Game Night</a:t>
            </a:r>
          </a:p>
          <a:p>
            <a:pPr lvl="1"/>
            <a:r>
              <a:rPr lang="en-US" dirty="0" smtClean="0"/>
              <a:t>“ Whether poorer rich, cold or hot, big or small, each country has toys and games that all kids (and adults!) love playing.”</a:t>
            </a:r>
            <a:endParaRPr lang="en-US" dirty="0"/>
          </a:p>
        </p:txBody>
      </p:sp>
      <p:pic>
        <p:nvPicPr>
          <p:cNvPr id="5" name="Picture 4"/>
          <p:cNvPicPr>
            <a:picLocks noChangeAspect="1"/>
          </p:cNvPicPr>
          <p:nvPr/>
        </p:nvPicPr>
        <p:blipFill>
          <a:blip r:embed="rId2"/>
          <a:stretch>
            <a:fillRect/>
          </a:stretch>
        </p:blipFill>
        <p:spPr>
          <a:xfrm>
            <a:off x="1068140" y="3681177"/>
            <a:ext cx="3220587" cy="2415440"/>
          </a:xfrm>
          <a:prstGeom prst="rect">
            <a:avLst/>
          </a:prstGeom>
        </p:spPr>
      </p:pic>
      <p:pic>
        <p:nvPicPr>
          <p:cNvPr id="6" name="Picture 5"/>
          <p:cNvPicPr>
            <a:picLocks noChangeAspect="1"/>
          </p:cNvPicPr>
          <p:nvPr/>
        </p:nvPicPr>
        <p:blipFill rotWithShape="1">
          <a:blip r:embed="rId3"/>
          <a:srcRect t="21781" r="1865" b="10387"/>
          <a:stretch/>
        </p:blipFill>
        <p:spPr>
          <a:xfrm>
            <a:off x="4915744" y="3984250"/>
            <a:ext cx="3521113" cy="1823017"/>
          </a:xfrm>
          <a:prstGeom prst="rect">
            <a:avLst/>
          </a:prstGeom>
        </p:spPr>
      </p:pic>
      <p:sp>
        <p:nvSpPr>
          <p:cNvPr id="9" name="TextBox 8"/>
          <p:cNvSpPr txBox="1"/>
          <p:nvPr/>
        </p:nvSpPr>
        <p:spPr>
          <a:xfrm>
            <a:off x="178420" y="6096642"/>
            <a:ext cx="7955411" cy="523220"/>
          </a:xfrm>
          <a:prstGeom prst="rect">
            <a:avLst/>
          </a:prstGeom>
          <a:noFill/>
        </p:spPr>
        <p:txBody>
          <a:bodyPr wrap="square" rtlCol="0">
            <a:spAutoFit/>
          </a:bodyPr>
          <a:lstStyle/>
          <a:p>
            <a:r>
              <a:rPr lang="en-US" sz="1400" dirty="0" smtClean="0"/>
              <a:t>“Over 20 Toys and Games from Around the World.” Watt,Anna.Web.8 Dec. </a:t>
            </a:r>
          </a:p>
          <a:p>
            <a:r>
              <a:rPr lang="en-US" sz="1400" dirty="0">
                <a:hlinkClick r:id="rId4"/>
              </a:rPr>
              <a:t>https://multiculturalkidblogs.com/2014/12/08/20-toys-games-from-around-the-world/</a:t>
            </a:r>
            <a:r>
              <a:rPr lang="en-US" sz="1400" dirty="0"/>
              <a:t> </a:t>
            </a:r>
            <a:endParaRPr lang="en-US" sz="1400" dirty="0" smtClean="0"/>
          </a:p>
        </p:txBody>
      </p:sp>
    </p:spTree>
    <p:extLst>
      <p:ext uri="{BB962C8B-B14F-4D97-AF65-F5344CB8AC3E}">
        <p14:creationId xmlns:p14="http://schemas.microsoft.com/office/powerpoint/2010/main" val="14808813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633222" indent="-514350">
              <a:buFont typeface="+mj-lt"/>
              <a:buAutoNum type="arabicPeriod" startAt="11"/>
            </a:pPr>
            <a:r>
              <a:rPr lang="en-US" b="1" dirty="0" smtClean="0"/>
              <a:t>International Puppet Shows</a:t>
            </a:r>
          </a:p>
          <a:p>
            <a:endParaRPr lang="en-US" dirty="0"/>
          </a:p>
        </p:txBody>
      </p:sp>
      <p:pic>
        <p:nvPicPr>
          <p:cNvPr id="4" name="Picture 3" descr="IMG_513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73" y="2863102"/>
            <a:ext cx="2369191" cy="3158921"/>
          </a:xfrm>
          <a:prstGeom prst="rect">
            <a:avLst/>
          </a:prstGeom>
        </p:spPr>
      </p:pic>
      <p:pic>
        <p:nvPicPr>
          <p:cNvPr id="5" name="Picture 4" descr="IMG_514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35358" y="2863102"/>
            <a:ext cx="2354712" cy="3139616"/>
          </a:xfrm>
          <a:prstGeom prst="rect">
            <a:avLst/>
          </a:prstGeom>
        </p:spPr>
      </p:pic>
      <p:pic>
        <p:nvPicPr>
          <p:cNvPr id="6" name="Picture 5" descr="IMG_513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853" y="2863102"/>
            <a:ext cx="2535947" cy="3139616"/>
          </a:xfrm>
          <a:prstGeom prst="rect">
            <a:avLst/>
          </a:prstGeom>
        </p:spPr>
      </p:pic>
    </p:spTree>
    <p:extLst>
      <p:ext uri="{BB962C8B-B14F-4D97-AF65-F5344CB8AC3E}">
        <p14:creationId xmlns:p14="http://schemas.microsoft.com/office/powerpoint/2010/main" val="21722367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08176"/>
            <a:ext cx="8229600" cy="2312805"/>
          </a:xfrm>
        </p:spPr>
        <p:txBody>
          <a:bodyPr/>
          <a:lstStyle/>
          <a:p>
            <a:pPr marL="633222" indent="-514350">
              <a:buFont typeface="+mj-lt"/>
              <a:buAutoNum type="arabicPeriod" startAt="12"/>
            </a:pPr>
            <a:r>
              <a:rPr lang="en-US" b="1" dirty="0" smtClean="0"/>
              <a:t> </a:t>
            </a:r>
            <a:r>
              <a:rPr lang="en-US" b="1" dirty="0"/>
              <a:t>Coffee &amp; Conversation</a:t>
            </a:r>
          </a:p>
          <a:p>
            <a:pPr lvl="1"/>
            <a:r>
              <a:rPr lang="en-US" dirty="0"/>
              <a:t>Monthly meeting with parents and teachers.</a:t>
            </a:r>
          </a:p>
          <a:p>
            <a:pPr lvl="1"/>
            <a:r>
              <a:rPr lang="en-US" dirty="0"/>
              <a:t>“Create occasions for family and community lives to intersect.” </a:t>
            </a:r>
          </a:p>
          <a:p>
            <a:endParaRPr lang="en-US" dirty="0"/>
          </a:p>
        </p:txBody>
      </p:sp>
      <p:pic>
        <p:nvPicPr>
          <p:cNvPr id="4" name="Picture 3" descr="IMG_4115.jpg"/>
          <p:cNvPicPr>
            <a:picLocks noChangeAspect="1"/>
          </p:cNvPicPr>
          <p:nvPr/>
        </p:nvPicPr>
        <p:blipFill rotWithShape="1">
          <a:blip r:embed="rId3" cstate="print">
            <a:extLst>
              <a:ext uri="{28A0092B-C50C-407E-A947-70E740481C1C}">
                <a14:useLocalDpi xmlns:a14="http://schemas.microsoft.com/office/drawing/2010/main" val="0"/>
              </a:ext>
            </a:extLst>
          </a:blip>
          <a:srcRect t="4639" b="19518"/>
          <a:stretch/>
        </p:blipFill>
        <p:spPr>
          <a:xfrm>
            <a:off x="1843976" y="3568652"/>
            <a:ext cx="5402896" cy="3073273"/>
          </a:xfrm>
          <a:prstGeom prst="rect">
            <a:avLst/>
          </a:prstGeom>
        </p:spPr>
      </p:pic>
      <p:sp>
        <p:nvSpPr>
          <p:cNvPr id="5" name="Rectangle 4"/>
          <p:cNvSpPr/>
          <p:nvPr/>
        </p:nvSpPr>
        <p:spPr>
          <a:xfrm>
            <a:off x="6078520" y="6529061"/>
            <a:ext cx="2834405" cy="307777"/>
          </a:xfrm>
          <a:prstGeom prst="rect">
            <a:avLst/>
          </a:prstGeom>
        </p:spPr>
        <p:txBody>
          <a:bodyPr wrap="none">
            <a:spAutoFit/>
          </a:bodyPr>
          <a:lstStyle/>
          <a:p>
            <a:pPr defTabSz="457200">
              <a:defRPr/>
            </a:pPr>
            <a:r>
              <a:rPr lang="en-US" sz="1400" dirty="0" err="1"/>
              <a:t>DaSilva</a:t>
            </a:r>
            <a:r>
              <a:rPr lang="en-US" sz="1400" dirty="0"/>
              <a:t>. </a:t>
            </a:r>
            <a:r>
              <a:rPr lang="en-US" sz="1400" dirty="0" err="1"/>
              <a:t>Iddings</a:t>
            </a:r>
            <a:r>
              <a:rPr lang="en-US" sz="1400" dirty="0"/>
              <a:t> &amp; Katz, 2007, p. 313</a:t>
            </a:r>
          </a:p>
        </p:txBody>
      </p:sp>
    </p:spTree>
    <p:extLst>
      <p:ext uri="{BB962C8B-B14F-4D97-AF65-F5344CB8AC3E}">
        <p14:creationId xmlns:p14="http://schemas.microsoft.com/office/powerpoint/2010/main" val="24273757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775192"/>
            <a:ext cx="8229600" cy="1894170"/>
          </a:xfrm>
        </p:spPr>
        <p:txBody>
          <a:bodyPr>
            <a:normAutofit/>
          </a:bodyPr>
          <a:lstStyle/>
          <a:p>
            <a:pPr marL="633222" indent="-514350">
              <a:buFont typeface="+mj-lt"/>
              <a:buAutoNum type="arabicPeriod" startAt="13"/>
            </a:pPr>
            <a:r>
              <a:rPr lang="en-US" b="1" dirty="0" smtClean="0"/>
              <a:t> Personality Activities: N.E.W.S.</a:t>
            </a:r>
          </a:p>
          <a:p>
            <a:pPr lvl="1"/>
            <a:r>
              <a:rPr lang="en-US" dirty="0" smtClean="0"/>
              <a:t>Shows how you may be from a different country/culture however your personality may be similar.</a:t>
            </a:r>
          </a:p>
          <a:p>
            <a:endParaRPr lang="en-US" dirty="0" smtClean="0"/>
          </a:p>
          <a:p>
            <a:pPr marL="118872" indent="0">
              <a:buNone/>
            </a:pPr>
            <a:endParaRPr lang="en-US" dirty="0"/>
          </a:p>
        </p:txBody>
      </p:sp>
      <p:sp>
        <p:nvSpPr>
          <p:cNvPr id="6" name="TextBox 5"/>
          <p:cNvSpPr txBox="1"/>
          <p:nvPr/>
        </p:nvSpPr>
        <p:spPr>
          <a:xfrm>
            <a:off x="478635" y="5594515"/>
            <a:ext cx="8225329" cy="369332"/>
          </a:xfrm>
          <a:prstGeom prst="rect">
            <a:avLst/>
          </a:prstGeom>
          <a:noFill/>
        </p:spPr>
        <p:txBody>
          <a:bodyPr wrap="none" rtlCol="0">
            <a:spAutoFit/>
          </a:bodyPr>
          <a:lstStyle/>
          <a:p>
            <a:r>
              <a:rPr lang="en-US" dirty="0"/>
              <a:t>http://</a:t>
            </a:r>
            <a:r>
              <a:rPr lang="en-US" dirty="0" err="1"/>
              <a:t>www.nelms.org</a:t>
            </a:r>
            <a:r>
              <a:rPr lang="en-US" dirty="0"/>
              <a:t>/</a:t>
            </a:r>
            <a:r>
              <a:rPr lang="en-US" dirty="0" err="1"/>
              <a:t>pdfs</a:t>
            </a:r>
            <a:r>
              <a:rPr lang="en-US" dirty="0"/>
              <a:t>/2014/degroff2014si/The%20Personality%20Compass.pdf</a:t>
            </a:r>
          </a:p>
        </p:txBody>
      </p:sp>
    </p:spTree>
    <p:extLst>
      <p:ext uri="{BB962C8B-B14F-4D97-AF65-F5344CB8AC3E}">
        <p14:creationId xmlns:p14="http://schemas.microsoft.com/office/powerpoint/2010/main" val="23523672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58466096"/>
              </p:ext>
            </p:extLst>
          </p:nvPr>
        </p:nvGraphicFramePr>
        <p:xfrm>
          <a:off x="-1" y="492864"/>
          <a:ext cx="9144001" cy="6049955"/>
        </p:xfrm>
        <a:graphic>
          <a:graphicData uri="http://schemas.openxmlformats.org/drawingml/2006/table">
            <a:tbl>
              <a:tblPr firstRow="1" bandRow="1">
                <a:tableStyleId>{5C22544A-7EE6-4342-B048-85BDC9FD1C3A}</a:tableStyleId>
              </a:tblPr>
              <a:tblGrid>
                <a:gridCol w="1345715"/>
                <a:gridCol w="2334866"/>
                <a:gridCol w="2486044"/>
                <a:gridCol w="2977376"/>
              </a:tblGrid>
              <a:tr h="736777">
                <a:tc>
                  <a:txBody>
                    <a:bodyPr/>
                    <a:lstStyle/>
                    <a:p>
                      <a:endParaRPr lang="en-US" dirty="0"/>
                    </a:p>
                  </a:txBody>
                  <a:tcPr/>
                </a:tc>
                <a:tc>
                  <a:txBody>
                    <a:bodyPr/>
                    <a:lstStyle/>
                    <a:p>
                      <a:pPr algn="ctr"/>
                      <a:r>
                        <a:rPr lang="en-US" dirty="0" smtClean="0"/>
                        <a:t>MOROCCO</a:t>
                      </a:r>
                    </a:p>
                    <a:p>
                      <a:pPr algn="ctr"/>
                      <a:r>
                        <a:rPr lang="en-US" dirty="0" smtClean="0"/>
                        <a:t>(Africa)</a:t>
                      </a:r>
                      <a:endParaRPr lang="en-US" dirty="0"/>
                    </a:p>
                  </a:txBody>
                  <a:tcPr/>
                </a:tc>
                <a:tc>
                  <a:txBody>
                    <a:bodyPr/>
                    <a:lstStyle/>
                    <a:p>
                      <a:pPr algn="ctr"/>
                      <a:r>
                        <a:rPr lang="en-US" dirty="0" smtClean="0"/>
                        <a:t>QATAR</a:t>
                      </a:r>
                    </a:p>
                    <a:p>
                      <a:pPr algn="ctr"/>
                      <a:r>
                        <a:rPr lang="en-US" dirty="0" smtClean="0"/>
                        <a:t>(Middle</a:t>
                      </a:r>
                      <a:r>
                        <a:rPr lang="en-US" baseline="0" dirty="0" smtClean="0"/>
                        <a:t> East)</a:t>
                      </a:r>
                      <a:endParaRPr lang="en-US" dirty="0"/>
                    </a:p>
                  </a:txBody>
                  <a:tcPr/>
                </a:tc>
                <a:tc>
                  <a:txBody>
                    <a:bodyPr/>
                    <a:lstStyle/>
                    <a:p>
                      <a:pPr algn="ctr"/>
                      <a:r>
                        <a:rPr lang="en-US" dirty="0" smtClean="0"/>
                        <a:t>MONGOLIA</a:t>
                      </a:r>
                    </a:p>
                    <a:p>
                      <a:pPr algn="ctr"/>
                      <a:r>
                        <a:rPr lang="en-US" dirty="0" smtClean="0"/>
                        <a:t>(Asia)</a:t>
                      </a:r>
                      <a:endParaRPr lang="en-US" dirty="0"/>
                    </a:p>
                  </a:txBody>
                  <a:tcPr/>
                </a:tc>
              </a:tr>
              <a:tr h="515454">
                <a:tc>
                  <a:txBody>
                    <a:bodyPr/>
                    <a:lstStyle/>
                    <a:p>
                      <a:pPr algn="ctr"/>
                      <a:r>
                        <a:rPr lang="en-US" dirty="0" smtClean="0"/>
                        <a:t>LANGUAGE</a:t>
                      </a:r>
                      <a:endParaRPr lang="en-US" dirty="0"/>
                    </a:p>
                  </a:txBody>
                  <a:tcPr/>
                </a:tc>
                <a:tc>
                  <a:txBody>
                    <a:bodyPr/>
                    <a:lstStyle/>
                    <a:p>
                      <a:r>
                        <a:rPr lang="en-US" dirty="0" smtClean="0"/>
                        <a:t>Moroccan Arabic,</a:t>
                      </a:r>
                      <a:r>
                        <a:rPr lang="en-US" baseline="0" dirty="0" smtClean="0"/>
                        <a:t> Arabic, Berber, French, Spanish</a:t>
                      </a:r>
                      <a:endParaRPr lang="en-US" dirty="0"/>
                    </a:p>
                  </a:txBody>
                  <a:tcPr/>
                </a:tc>
                <a:tc>
                  <a:txBody>
                    <a:bodyPr/>
                    <a:lstStyle/>
                    <a:p>
                      <a:r>
                        <a:rPr lang="en-US" dirty="0" smtClean="0"/>
                        <a:t>Arabic, English</a:t>
                      </a:r>
                      <a:endParaRPr lang="en-US" dirty="0"/>
                    </a:p>
                  </a:txBody>
                  <a:tcPr/>
                </a:tc>
                <a:tc>
                  <a:txBody>
                    <a:bodyPr/>
                    <a:lstStyle/>
                    <a:p>
                      <a:r>
                        <a:rPr lang="en-US" dirty="0" smtClean="0"/>
                        <a:t>Mongolian</a:t>
                      </a:r>
                    </a:p>
                    <a:p>
                      <a:r>
                        <a:rPr lang="en-US" dirty="0" smtClean="0"/>
                        <a:t>Russian</a:t>
                      </a:r>
                      <a:r>
                        <a:rPr lang="en-US" baseline="0" dirty="0" smtClean="0"/>
                        <a:t> (Adults</a:t>
                      </a:r>
                      <a:endParaRPr lang="en-US" dirty="0"/>
                    </a:p>
                  </a:txBody>
                  <a:tcPr/>
                </a:tc>
              </a:tr>
              <a:tr h="1019469">
                <a:tc>
                  <a:txBody>
                    <a:bodyPr/>
                    <a:lstStyle/>
                    <a:p>
                      <a:pPr algn="ctr"/>
                      <a:endParaRPr lang="en-US" dirty="0" smtClean="0"/>
                    </a:p>
                    <a:p>
                      <a:pPr algn="ctr"/>
                      <a:r>
                        <a:rPr lang="en-US" dirty="0" smtClean="0"/>
                        <a:t>RELIGION</a:t>
                      </a:r>
                      <a:endParaRPr lang="en-US" dirty="0"/>
                    </a:p>
                  </a:txBody>
                  <a:tcPr/>
                </a:tc>
                <a:tc>
                  <a:txBody>
                    <a:bodyPr/>
                    <a:lstStyle/>
                    <a:p>
                      <a:r>
                        <a:rPr lang="en-US" dirty="0" smtClean="0"/>
                        <a:t>Islam:</a:t>
                      </a:r>
                      <a:r>
                        <a:rPr lang="en-US" baseline="0" dirty="0" smtClean="0"/>
                        <a:t> Dress Code</a:t>
                      </a:r>
                    </a:p>
                    <a:p>
                      <a:r>
                        <a:rPr lang="en-US" baseline="0" dirty="0" smtClean="0"/>
                        <a:t>Single Sex Schools</a:t>
                      </a:r>
                      <a:endParaRPr lang="en-US" dirty="0"/>
                    </a:p>
                  </a:txBody>
                  <a:tcPr/>
                </a:tc>
                <a:tc>
                  <a:txBody>
                    <a:bodyPr/>
                    <a:lstStyle/>
                    <a:p>
                      <a:r>
                        <a:rPr lang="en-US" dirty="0" smtClean="0"/>
                        <a:t>Islam: Dress</a:t>
                      </a:r>
                      <a:r>
                        <a:rPr lang="en-US" baseline="0" dirty="0" smtClean="0"/>
                        <a:t> code</a:t>
                      </a:r>
                    </a:p>
                    <a:p>
                      <a:r>
                        <a:rPr lang="en-US" baseline="0" dirty="0" smtClean="0"/>
                        <a:t>Single Sex School</a:t>
                      </a:r>
                    </a:p>
                    <a:p>
                      <a:r>
                        <a:rPr lang="en-US" baseline="0" dirty="0" smtClean="0"/>
                        <a:t>Islam Class</a:t>
                      </a:r>
                      <a:endParaRPr lang="en-US" dirty="0"/>
                    </a:p>
                  </a:txBody>
                  <a:tcPr/>
                </a:tc>
                <a:tc>
                  <a:txBody>
                    <a:bodyPr/>
                    <a:lstStyle/>
                    <a:p>
                      <a:r>
                        <a:rPr lang="en-US" dirty="0" smtClean="0"/>
                        <a:t>Freedom of Worship</a:t>
                      </a:r>
                    </a:p>
                    <a:p>
                      <a:r>
                        <a:rPr lang="en-US" dirty="0" smtClean="0"/>
                        <a:t>Buddhism</a:t>
                      </a:r>
                    </a:p>
                    <a:p>
                      <a:r>
                        <a:rPr lang="en-US" dirty="0" smtClean="0"/>
                        <a:t>Taboos</a:t>
                      </a:r>
                    </a:p>
                  </a:txBody>
                  <a:tcPr/>
                </a:tc>
              </a:tr>
              <a:tr h="7136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LITERACY RATE</a:t>
                      </a:r>
                    </a:p>
                  </a:txBody>
                  <a:tcPr/>
                </a:tc>
                <a:tc>
                  <a:txBody>
                    <a:bodyPr/>
                    <a:lstStyle/>
                    <a:p>
                      <a:r>
                        <a:rPr lang="en-US" dirty="0" smtClean="0"/>
                        <a:t>72.4</a:t>
                      </a:r>
                      <a:endParaRPr lang="en-US" dirty="0"/>
                    </a:p>
                  </a:txBody>
                  <a:tcPr/>
                </a:tc>
                <a:tc>
                  <a:txBody>
                    <a:bodyPr/>
                    <a:lstStyle/>
                    <a:p>
                      <a:r>
                        <a:rPr lang="en-US" dirty="0" smtClean="0"/>
                        <a:t>97.8</a:t>
                      </a:r>
                      <a:endParaRPr lang="en-US" dirty="0"/>
                    </a:p>
                  </a:txBody>
                  <a:tcPr/>
                </a:tc>
                <a:tc>
                  <a:txBody>
                    <a:bodyPr/>
                    <a:lstStyle/>
                    <a:p>
                      <a:r>
                        <a:rPr lang="en-US" dirty="0" smtClean="0"/>
                        <a:t>98.4</a:t>
                      </a:r>
                      <a:endParaRPr lang="en-US" dirty="0"/>
                    </a:p>
                  </a:txBody>
                  <a:tcPr/>
                </a:tc>
              </a:tr>
              <a:tr h="7829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smtClean="0"/>
                        <a:t>FOREIGN STUDENTS</a:t>
                      </a:r>
                      <a:endParaRPr lang="en-US" dirty="0" smtClean="0"/>
                    </a:p>
                  </a:txBody>
                  <a:tcPr/>
                </a:tc>
                <a:tc>
                  <a:txBody>
                    <a:bodyPr/>
                    <a:lstStyle/>
                    <a:p>
                      <a:r>
                        <a:rPr lang="en-US" dirty="0" smtClean="0"/>
                        <a:t>25%</a:t>
                      </a:r>
                      <a:endParaRPr lang="en-US" dirty="0"/>
                    </a:p>
                  </a:txBody>
                  <a:tcPr/>
                </a:tc>
                <a:tc>
                  <a:txBody>
                    <a:bodyPr/>
                    <a:lstStyle/>
                    <a:p>
                      <a:r>
                        <a:rPr lang="en-US" dirty="0" smtClean="0"/>
                        <a:t>5%</a:t>
                      </a:r>
                      <a:endParaRPr lang="en-US" dirty="0"/>
                    </a:p>
                  </a:txBody>
                  <a:tcPr/>
                </a:tc>
                <a:tc>
                  <a:txBody>
                    <a:bodyPr/>
                    <a:lstStyle/>
                    <a:p>
                      <a:r>
                        <a:rPr lang="en-US" dirty="0" smtClean="0"/>
                        <a:t>15</a:t>
                      </a:r>
                      <a:endParaRPr lang="en-US" dirty="0"/>
                    </a:p>
                  </a:txBody>
                  <a:tcPr/>
                </a:tc>
              </a:tr>
              <a:tr h="1242629">
                <a:tc>
                  <a:txBody>
                    <a:bodyPr/>
                    <a:lstStyle/>
                    <a:p>
                      <a:pPr algn="ctr"/>
                      <a:endParaRPr lang="en-US" dirty="0" smtClean="0"/>
                    </a:p>
                    <a:p>
                      <a:pPr algn="ctr"/>
                      <a:r>
                        <a:rPr lang="en-US" dirty="0" smtClean="0"/>
                        <a:t>TOPICS</a:t>
                      </a:r>
                      <a:r>
                        <a:rPr lang="en-US" baseline="0" dirty="0" smtClean="0"/>
                        <a:t> OF INTEREST</a:t>
                      </a:r>
                      <a:endParaRPr lang="en-US" dirty="0"/>
                    </a:p>
                  </a:txBody>
                  <a:tcPr/>
                </a:tc>
                <a:tc>
                  <a:txBody>
                    <a:bodyPr/>
                    <a:lstStyle/>
                    <a:p>
                      <a:r>
                        <a:rPr lang="en-US" dirty="0" smtClean="0"/>
                        <a:t>Soccer, </a:t>
                      </a:r>
                      <a:r>
                        <a:rPr lang="en-US" dirty="0" err="1" smtClean="0"/>
                        <a:t>Filmaking</a:t>
                      </a:r>
                      <a:r>
                        <a:rPr lang="en-US" dirty="0" smtClean="0"/>
                        <a:t>,</a:t>
                      </a:r>
                      <a:r>
                        <a:rPr lang="en-US" baseline="0" dirty="0" smtClean="0"/>
                        <a:t> Painting, Music</a:t>
                      </a:r>
                      <a:endParaRPr lang="en-US" dirty="0"/>
                    </a:p>
                  </a:txBody>
                  <a:tcPr/>
                </a:tc>
                <a:tc>
                  <a:txBody>
                    <a:bodyPr/>
                    <a:lstStyle/>
                    <a:p>
                      <a:r>
                        <a:rPr lang="en-US" dirty="0" smtClean="0"/>
                        <a:t>Falcons,</a:t>
                      </a:r>
                      <a:r>
                        <a:rPr lang="en-US" baseline="0" dirty="0" smtClean="0"/>
                        <a:t> Camels, Sport Cars, Yachts, Weddings, Jewelry, Horses</a:t>
                      </a:r>
                      <a:endParaRPr lang="en-US" dirty="0"/>
                    </a:p>
                  </a:txBody>
                  <a:tcPr/>
                </a:tc>
                <a:tc>
                  <a:txBody>
                    <a:bodyPr/>
                    <a:lstStyle/>
                    <a:p>
                      <a:r>
                        <a:rPr lang="en-US" dirty="0" smtClean="0"/>
                        <a:t>Opera, Gymnastics, Horses,</a:t>
                      </a:r>
                    </a:p>
                    <a:p>
                      <a:r>
                        <a:rPr lang="en-US" dirty="0" smtClean="0"/>
                        <a:t>Yaks, Camels, Eagles, Ballet, Music, Shooting, Judo, Wrestling</a:t>
                      </a:r>
                      <a:endParaRPr lang="en-US" dirty="0"/>
                    </a:p>
                  </a:txBody>
                  <a:tcPr/>
                </a:tc>
              </a:tr>
              <a:tr h="450182">
                <a:tc>
                  <a:txBody>
                    <a:bodyPr/>
                    <a:lstStyle/>
                    <a:p>
                      <a:pPr algn="ctr"/>
                      <a:r>
                        <a:rPr lang="en-US" dirty="0" smtClean="0"/>
                        <a:t>BANNED TOPICS</a:t>
                      </a:r>
                      <a:endParaRPr lang="en-US" dirty="0"/>
                    </a:p>
                  </a:txBody>
                  <a:tcPr/>
                </a:tc>
                <a:tc gridSpan="2">
                  <a:txBody>
                    <a:bodyPr/>
                    <a:lstStyle/>
                    <a:p>
                      <a:r>
                        <a:rPr lang="en-US" dirty="0" smtClean="0"/>
                        <a:t>Pigs- Magic, Nudity, Jewish, Witches, Human Body,</a:t>
                      </a:r>
                      <a:r>
                        <a:rPr lang="en-US" baseline="0" dirty="0" smtClean="0"/>
                        <a:t> </a:t>
                      </a:r>
                      <a:r>
                        <a:rPr lang="en-US" dirty="0" smtClean="0"/>
                        <a:t>Relationship,</a:t>
                      </a:r>
                      <a:r>
                        <a:rPr lang="en-US" baseline="0" dirty="0" smtClean="0"/>
                        <a:t> </a:t>
                      </a:r>
                      <a:r>
                        <a:rPr lang="en-US" dirty="0" smtClean="0"/>
                        <a:t>Homosexuality</a:t>
                      </a:r>
                      <a:endParaRPr lang="en-US" dirty="0"/>
                    </a:p>
                  </a:txBody>
                  <a:tcPr/>
                </a:tc>
                <a:tc hMerge="1">
                  <a:txBody>
                    <a:bodyPr/>
                    <a:lstStyle/>
                    <a:p>
                      <a:endParaRPr lang="en-US" dirty="0"/>
                    </a:p>
                  </a:txBody>
                  <a:tcPr/>
                </a:tc>
                <a:tc>
                  <a:txBody>
                    <a:bodyPr/>
                    <a:lstStyle/>
                    <a:p>
                      <a:r>
                        <a:rPr lang="en-US" dirty="0" smtClean="0"/>
                        <a:t>Death</a:t>
                      </a:r>
                      <a:endParaRPr lang="en-US" dirty="0"/>
                    </a:p>
                  </a:txBody>
                  <a:tcPr/>
                </a:tc>
              </a:tr>
            </a:tbl>
          </a:graphicData>
        </a:graphic>
      </p:graphicFrame>
      <p:sp>
        <p:nvSpPr>
          <p:cNvPr id="6" name="Rectangle 5"/>
          <p:cNvSpPr/>
          <p:nvPr/>
        </p:nvSpPr>
        <p:spPr>
          <a:xfrm>
            <a:off x="0" y="6542819"/>
            <a:ext cx="6101918" cy="307777"/>
          </a:xfrm>
          <a:prstGeom prst="rect">
            <a:avLst/>
          </a:prstGeom>
        </p:spPr>
        <p:txBody>
          <a:bodyPr wrap="square">
            <a:spAutoFit/>
          </a:bodyPr>
          <a:lstStyle/>
          <a:p>
            <a:r>
              <a:rPr lang="en-US" sz="1400" dirty="0">
                <a:hlinkClick r:id="rId2"/>
              </a:rPr>
              <a:t>https://en.wikipedia.org/wiki/</a:t>
            </a:r>
            <a:r>
              <a:rPr lang="en-US" sz="1400" dirty="0" smtClean="0">
                <a:hlinkClick r:id="rId2"/>
              </a:rPr>
              <a:t>List_of_countries_by_literacy_rate</a:t>
            </a:r>
            <a:endParaRPr lang="en-US" sz="1400" dirty="0" smtClean="0"/>
          </a:p>
        </p:txBody>
      </p:sp>
    </p:spTree>
    <p:extLst>
      <p:ext uri="{BB962C8B-B14F-4D97-AF65-F5344CB8AC3E}">
        <p14:creationId xmlns:p14="http://schemas.microsoft.com/office/powerpoint/2010/main" val="29455586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
            <a:ext cx="8229600" cy="1252728"/>
          </a:xfrm>
        </p:spPr>
        <p:txBody>
          <a:bodyPr/>
          <a:lstStyle/>
          <a:p>
            <a:pPr algn="ctr"/>
            <a:r>
              <a:rPr lang="en-US" dirty="0" smtClean="0"/>
              <a:t>KEYS TO DIVERSITY</a:t>
            </a:r>
            <a:endParaRPr lang="en-US" dirty="0"/>
          </a:p>
        </p:txBody>
      </p:sp>
      <p:pic>
        <p:nvPicPr>
          <p:cNvPr id="9" name="Picture 8"/>
          <p:cNvPicPr>
            <a:picLocks noChangeAspect="1"/>
          </p:cNvPicPr>
          <p:nvPr/>
        </p:nvPicPr>
        <p:blipFill>
          <a:blip r:embed="rId2"/>
          <a:stretch>
            <a:fillRect/>
          </a:stretch>
        </p:blipFill>
        <p:spPr>
          <a:xfrm>
            <a:off x="183445" y="268508"/>
            <a:ext cx="1778699" cy="862669"/>
          </a:xfrm>
          <a:prstGeom prst="rect">
            <a:avLst/>
          </a:prstGeom>
        </p:spPr>
      </p:pic>
      <p:pic>
        <p:nvPicPr>
          <p:cNvPr id="11" name="Picture 10"/>
          <p:cNvPicPr>
            <a:picLocks noChangeAspect="1"/>
          </p:cNvPicPr>
          <p:nvPr/>
        </p:nvPicPr>
        <p:blipFill>
          <a:blip r:embed="rId3"/>
          <a:stretch>
            <a:fillRect/>
          </a:stretch>
        </p:blipFill>
        <p:spPr>
          <a:xfrm>
            <a:off x="183445" y="1464620"/>
            <a:ext cx="1945586" cy="1497189"/>
          </a:xfrm>
          <a:prstGeom prst="rect">
            <a:avLst/>
          </a:prstGeom>
        </p:spPr>
      </p:pic>
      <p:pic>
        <p:nvPicPr>
          <p:cNvPr id="12" name="Picture 11"/>
          <p:cNvPicPr>
            <a:picLocks noChangeAspect="1"/>
          </p:cNvPicPr>
          <p:nvPr/>
        </p:nvPicPr>
        <p:blipFill>
          <a:blip r:embed="rId4"/>
          <a:stretch>
            <a:fillRect/>
          </a:stretch>
        </p:blipFill>
        <p:spPr>
          <a:xfrm>
            <a:off x="6894083" y="1464620"/>
            <a:ext cx="2047998" cy="2044585"/>
          </a:xfrm>
          <a:prstGeom prst="rect">
            <a:avLst/>
          </a:prstGeom>
        </p:spPr>
      </p:pic>
      <p:pic>
        <p:nvPicPr>
          <p:cNvPr id="14" name="Picture 13"/>
          <p:cNvPicPr>
            <a:picLocks noChangeAspect="1"/>
          </p:cNvPicPr>
          <p:nvPr/>
        </p:nvPicPr>
        <p:blipFill rotWithShape="1">
          <a:blip r:embed="rId5"/>
          <a:srcRect l="7201" t="14402" r="6584" b="5334"/>
          <a:stretch/>
        </p:blipFill>
        <p:spPr>
          <a:xfrm>
            <a:off x="2129031" y="1420761"/>
            <a:ext cx="1969154" cy="1833233"/>
          </a:xfrm>
          <a:prstGeom prst="rect">
            <a:avLst/>
          </a:prstGeom>
        </p:spPr>
      </p:pic>
      <p:pic>
        <p:nvPicPr>
          <p:cNvPr id="16" name="Picture 15"/>
          <p:cNvPicPr>
            <a:picLocks noChangeAspect="1"/>
          </p:cNvPicPr>
          <p:nvPr/>
        </p:nvPicPr>
        <p:blipFill rotWithShape="1">
          <a:blip r:embed="rId6"/>
          <a:srcRect l="12500" r="15202"/>
          <a:stretch/>
        </p:blipFill>
        <p:spPr>
          <a:xfrm>
            <a:off x="2129031" y="3108065"/>
            <a:ext cx="1975721" cy="2049580"/>
          </a:xfrm>
          <a:prstGeom prst="rect">
            <a:avLst/>
          </a:prstGeom>
        </p:spPr>
      </p:pic>
      <p:pic>
        <p:nvPicPr>
          <p:cNvPr id="17" name="Picture 16"/>
          <p:cNvPicPr>
            <a:picLocks noChangeAspect="1"/>
          </p:cNvPicPr>
          <p:nvPr/>
        </p:nvPicPr>
        <p:blipFill>
          <a:blip r:embed="rId7"/>
          <a:stretch>
            <a:fillRect/>
          </a:stretch>
        </p:blipFill>
        <p:spPr>
          <a:xfrm>
            <a:off x="4378507" y="1420761"/>
            <a:ext cx="2094581" cy="2088444"/>
          </a:xfrm>
          <a:prstGeom prst="rect">
            <a:avLst/>
          </a:prstGeom>
        </p:spPr>
      </p:pic>
      <p:pic>
        <p:nvPicPr>
          <p:cNvPr id="18" name="Picture 17"/>
          <p:cNvPicPr>
            <a:picLocks noChangeAspect="1"/>
          </p:cNvPicPr>
          <p:nvPr/>
        </p:nvPicPr>
        <p:blipFill>
          <a:blip r:embed="rId8"/>
          <a:stretch>
            <a:fillRect/>
          </a:stretch>
        </p:blipFill>
        <p:spPr>
          <a:xfrm>
            <a:off x="183445" y="3108065"/>
            <a:ext cx="2177627" cy="2709333"/>
          </a:xfrm>
          <a:prstGeom prst="rect">
            <a:avLst/>
          </a:prstGeom>
        </p:spPr>
      </p:pic>
      <p:pic>
        <p:nvPicPr>
          <p:cNvPr id="19" name="Picture 18"/>
          <p:cNvPicPr>
            <a:picLocks noChangeAspect="1"/>
          </p:cNvPicPr>
          <p:nvPr/>
        </p:nvPicPr>
        <p:blipFill>
          <a:blip r:embed="rId9"/>
          <a:stretch>
            <a:fillRect/>
          </a:stretch>
        </p:blipFill>
        <p:spPr>
          <a:xfrm>
            <a:off x="4934825" y="3626555"/>
            <a:ext cx="1817573" cy="2315379"/>
          </a:xfrm>
          <a:prstGeom prst="rect">
            <a:avLst/>
          </a:prstGeom>
        </p:spPr>
      </p:pic>
      <p:pic>
        <p:nvPicPr>
          <p:cNvPr id="20" name="Picture 19"/>
          <p:cNvPicPr>
            <a:picLocks noChangeAspect="1"/>
          </p:cNvPicPr>
          <p:nvPr/>
        </p:nvPicPr>
        <p:blipFill>
          <a:blip r:embed="rId10"/>
          <a:stretch>
            <a:fillRect/>
          </a:stretch>
        </p:blipFill>
        <p:spPr>
          <a:xfrm>
            <a:off x="2361072" y="4976776"/>
            <a:ext cx="2573753" cy="1930315"/>
          </a:xfrm>
          <a:prstGeom prst="rect">
            <a:avLst/>
          </a:prstGeom>
        </p:spPr>
      </p:pic>
      <p:pic>
        <p:nvPicPr>
          <p:cNvPr id="21" name="Picture 20"/>
          <p:cNvPicPr>
            <a:picLocks noChangeAspect="1"/>
          </p:cNvPicPr>
          <p:nvPr/>
        </p:nvPicPr>
        <p:blipFill>
          <a:blip r:embed="rId11"/>
          <a:stretch>
            <a:fillRect/>
          </a:stretch>
        </p:blipFill>
        <p:spPr>
          <a:xfrm>
            <a:off x="6823806" y="4340465"/>
            <a:ext cx="2118275" cy="2118275"/>
          </a:xfrm>
          <a:prstGeom prst="rect">
            <a:avLst/>
          </a:prstGeom>
        </p:spPr>
      </p:pic>
    </p:spTree>
    <p:extLst>
      <p:ext uri="{BB962C8B-B14F-4D97-AF65-F5344CB8AC3E}">
        <p14:creationId xmlns:p14="http://schemas.microsoft.com/office/powerpoint/2010/main" val="968020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2222" y="1410354"/>
            <a:ext cx="8404578" cy="6878808"/>
          </a:xfrm>
          <a:prstGeom prst="rect">
            <a:avLst/>
          </a:prstGeom>
          <a:noFill/>
        </p:spPr>
        <p:txBody>
          <a:bodyPr wrap="square" rtlCol="0">
            <a:spAutoFit/>
          </a:bodyPr>
          <a:lstStyle/>
          <a:p>
            <a:r>
              <a:rPr lang="en-US" sz="1050" dirty="0" smtClean="0"/>
              <a:t>(n.d.). Green School Board. </a:t>
            </a:r>
            <a:r>
              <a:rPr lang="en-US" sz="1050" dirty="0" smtClean="0">
                <a:hlinkClick r:id="rId2"/>
              </a:rPr>
              <a:t>www.yopriceville.com</a:t>
            </a:r>
            <a:r>
              <a:rPr lang="en-US" sz="1050" dirty="0" smtClean="0"/>
              <a:t>  </a:t>
            </a:r>
            <a:r>
              <a:rPr lang="en-US" sz="1050" dirty="0" smtClean="0">
                <a:hlinkClick r:id="rId3"/>
              </a:rPr>
              <a:t>https</a:t>
            </a:r>
            <a:r>
              <a:rPr lang="en-US" sz="1050" dirty="0">
                <a:hlinkClick r:id="rId3"/>
              </a:rPr>
              <a:t>://gallery.yopriceville.com/Free-Clipart-Pictures/School-Clipart/Green_School_Board_PNG_Clipart_Picture#.Wx0ZvFOFP</a:t>
            </a:r>
            <a:r>
              <a:rPr lang="en-US" sz="1050" dirty="0" smtClean="0">
                <a:hlinkClick r:id="rId3"/>
              </a:rPr>
              <a:t>-Z</a:t>
            </a:r>
            <a:endParaRPr lang="en-US" sz="1050" dirty="0" smtClean="0"/>
          </a:p>
          <a:p>
            <a:endParaRPr lang="en-US" sz="1050" dirty="0"/>
          </a:p>
          <a:p>
            <a:r>
              <a:rPr lang="en-US" sz="1050" dirty="0" smtClean="0"/>
              <a:t>Diana Mecham</a:t>
            </a:r>
            <a:r>
              <a:rPr lang="en-US" sz="1050" dirty="0"/>
              <a:t> </a:t>
            </a:r>
            <a:r>
              <a:rPr lang="en-US" sz="1050" dirty="0" smtClean="0"/>
              <a:t>(2011)</a:t>
            </a:r>
            <a:r>
              <a:rPr lang="en-US" sz="1050" dirty="0" smtClean="0"/>
              <a:t>.</a:t>
            </a:r>
            <a:r>
              <a:rPr lang="en-US" sz="1050" dirty="0" smtClean="0"/>
              <a:t>YELLOW PUZZLE. </a:t>
            </a:r>
            <a:r>
              <a:rPr lang="en-US" sz="1050" dirty="0" smtClean="0">
                <a:hlinkClick r:id="rId4"/>
              </a:rPr>
              <a:t>WWW.CLKER.COM</a:t>
            </a:r>
            <a:r>
              <a:rPr lang="en-US" sz="1050" dirty="0" smtClean="0"/>
              <a:t> </a:t>
            </a:r>
            <a:r>
              <a:rPr lang="en-US" sz="1050" dirty="0" smtClean="0">
                <a:hlinkClick r:id="rId5"/>
              </a:rPr>
              <a:t>http</a:t>
            </a:r>
            <a:r>
              <a:rPr lang="en-US" sz="1050" dirty="0">
                <a:hlinkClick r:id="rId5"/>
              </a:rPr>
              <a:t>://www.clker.com/clipart-yellow-puzzle-piece-2.</a:t>
            </a:r>
            <a:r>
              <a:rPr lang="en-US" sz="1050" dirty="0" smtClean="0">
                <a:hlinkClick r:id="rId5"/>
              </a:rPr>
              <a:t>html</a:t>
            </a:r>
            <a:endParaRPr lang="en-US" sz="1050" dirty="0" smtClean="0"/>
          </a:p>
          <a:p>
            <a:endParaRPr lang="en-US" sz="1050" dirty="0"/>
          </a:p>
          <a:p>
            <a:r>
              <a:rPr lang="en-US" sz="1050" dirty="0" smtClean="0"/>
              <a:t>(n.d.). Gold Key. </a:t>
            </a:r>
            <a:r>
              <a:rPr lang="en-US" sz="1050" dirty="0" smtClean="0">
                <a:hlinkClick r:id="rId6"/>
              </a:rPr>
              <a:t>www.clipartpanda.com</a:t>
            </a:r>
            <a:r>
              <a:rPr lang="en-US" sz="1050" dirty="0" smtClean="0"/>
              <a:t> </a:t>
            </a:r>
            <a:r>
              <a:rPr lang="en-US" sz="1050" dirty="0"/>
              <a:t>. </a:t>
            </a:r>
            <a:r>
              <a:rPr lang="en-US" sz="1050" dirty="0">
                <a:hlinkClick r:id="rId7"/>
              </a:rPr>
              <a:t>http://www.clipartpanda.com/clipart_images/do-you-need-a-key-clip-art-for-</a:t>
            </a:r>
            <a:r>
              <a:rPr lang="en-US" sz="1050" dirty="0" smtClean="0">
                <a:hlinkClick r:id="rId7"/>
              </a:rPr>
              <a:t>38946619</a:t>
            </a:r>
            <a:r>
              <a:rPr lang="en-US" sz="1050" dirty="0" smtClean="0"/>
              <a:t> </a:t>
            </a:r>
          </a:p>
          <a:p>
            <a:endParaRPr lang="en-US" sz="1050" dirty="0"/>
          </a:p>
          <a:p>
            <a:r>
              <a:rPr lang="en-US" sz="1050" dirty="0" smtClean="0"/>
              <a:t>Piet Mondrian (n.d.). Art Picture. </a:t>
            </a:r>
            <a:r>
              <a:rPr lang="en-US" sz="1050" dirty="0" smtClean="0">
                <a:hlinkClick r:id="rId8"/>
              </a:rPr>
              <a:t>www.erikimphotography.com</a:t>
            </a:r>
            <a:r>
              <a:rPr lang="en-US" sz="1050" dirty="0" smtClean="0"/>
              <a:t> </a:t>
            </a:r>
            <a:r>
              <a:rPr lang="en-US" sz="1050" dirty="0"/>
              <a:t>. </a:t>
            </a:r>
            <a:r>
              <a:rPr lang="en-US" sz="1050" dirty="0" smtClean="0"/>
              <a:t> </a:t>
            </a:r>
            <a:r>
              <a:rPr lang="en-US" sz="1050" dirty="0" smtClean="0">
                <a:hlinkClick r:id="rId9"/>
              </a:rPr>
              <a:t>http</a:t>
            </a:r>
            <a:r>
              <a:rPr lang="en-US" sz="1050" dirty="0">
                <a:hlinkClick r:id="rId9"/>
              </a:rPr>
              <a:t>://erickimphotography.com/blog/2017/11/16/15-lessons-piet-mondrian-</a:t>
            </a:r>
            <a:r>
              <a:rPr lang="en-US" sz="1050" dirty="0" smtClean="0">
                <a:hlinkClick r:id="rId9"/>
              </a:rPr>
              <a:t>has-taught</a:t>
            </a:r>
            <a:r>
              <a:rPr lang="en-US" sz="1050" dirty="0">
                <a:hlinkClick r:id="rId9"/>
              </a:rPr>
              <a:t>-me-about-art-and-</a:t>
            </a:r>
            <a:r>
              <a:rPr lang="en-US" sz="1050" dirty="0" smtClean="0">
                <a:hlinkClick r:id="rId9"/>
              </a:rPr>
              <a:t>photography</a:t>
            </a:r>
            <a:endParaRPr lang="en-US" sz="1050" dirty="0"/>
          </a:p>
          <a:p>
            <a:r>
              <a:rPr lang="en-US" sz="1050" dirty="0" smtClean="0"/>
              <a:t> </a:t>
            </a:r>
          </a:p>
          <a:p>
            <a:r>
              <a:rPr lang="en-US" sz="1050" dirty="0" smtClean="0"/>
              <a:t>Carrie Teaching First (n.d.). Planet Earth Globe. </a:t>
            </a:r>
            <a:r>
              <a:rPr lang="en-US" sz="1050" dirty="0" smtClean="0">
                <a:hlinkClick r:id="rId10"/>
              </a:rPr>
              <a:t>www.clipartbest.com</a:t>
            </a:r>
            <a:r>
              <a:rPr lang="en-US" sz="1050" dirty="0"/>
              <a:t> . </a:t>
            </a:r>
            <a:r>
              <a:rPr lang="en-US" sz="1050" dirty="0">
                <a:hlinkClick r:id="rId11"/>
              </a:rPr>
              <a:t>http://www.clipartbest.com/clipart-</a:t>
            </a:r>
            <a:r>
              <a:rPr lang="en-US" sz="1050" dirty="0" smtClean="0">
                <a:hlinkClick r:id="rId11"/>
              </a:rPr>
              <a:t>y4c9gBMTE</a:t>
            </a:r>
            <a:r>
              <a:rPr lang="en-US" sz="1050" dirty="0" smtClean="0"/>
              <a:t> </a:t>
            </a:r>
          </a:p>
          <a:p>
            <a:endParaRPr lang="en-US" sz="1050" dirty="0"/>
          </a:p>
          <a:p>
            <a:r>
              <a:rPr lang="en-US" sz="1050" dirty="0" smtClean="0"/>
              <a:t>(n.d.). Blue Book Clipart. </a:t>
            </a:r>
            <a:r>
              <a:rPr lang="en-US" sz="1050" dirty="0" smtClean="0">
                <a:hlinkClick r:id="rId12"/>
              </a:rPr>
              <a:t>www.clipartpal.com</a:t>
            </a:r>
            <a:r>
              <a:rPr lang="en-US" sz="1050" dirty="0"/>
              <a:t> . </a:t>
            </a:r>
            <a:r>
              <a:rPr lang="en-US" sz="1050" dirty="0">
                <a:hlinkClick r:id="rId13"/>
              </a:rPr>
              <a:t>http://www.clipartpal.com/clipart_pd/education/bluebook_10292.</a:t>
            </a:r>
            <a:r>
              <a:rPr lang="en-US" sz="1050" dirty="0" smtClean="0">
                <a:hlinkClick r:id="rId13"/>
              </a:rPr>
              <a:t>html</a:t>
            </a:r>
            <a:r>
              <a:rPr lang="en-US" sz="1050" dirty="0" smtClean="0"/>
              <a:t> </a:t>
            </a:r>
          </a:p>
          <a:p>
            <a:endParaRPr lang="en-US" sz="1050" dirty="0"/>
          </a:p>
          <a:p>
            <a:r>
              <a:rPr lang="en-US" sz="1050" dirty="0" smtClean="0"/>
              <a:t>(n.d.). Chinese Checkers. </a:t>
            </a:r>
            <a:r>
              <a:rPr lang="en-US" sz="1050" dirty="0" smtClean="0">
                <a:hlinkClick r:id="rId14"/>
              </a:rPr>
              <a:t>www.abcteach.com</a:t>
            </a:r>
            <a:r>
              <a:rPr lang="en-US" sz="1050" dirty="0" smtClean="0"/>
              <a:t> </a:t>
            </a:r>
            <a:r>
              <a:rPr lang="en-US" sz="1050" dirty="0"/>
              <a:t>. </a:t>
            </a:r>
            <a:r>
              <a:rPr lang="en-US" sz="1050" dirty="0">
                <a:hlinkClick r:id="rId15"/>
              </a:rPr>
              <a:t>https://www.abcteach.com/documents/clip-art-chinese-checkers-color-i-abcteachcom-</a:t>
            </a:r>
            <a:r>
              <a:rPr lang="en-US" sz="1050" dirty="0" smtClean="0">
                <a:hlinkClick r:id="rId15"/>
              </a:rPr>
              <a:t>19214</a:t>
            </a:r>
            <a:r>
              <a:rPr lang="en-US" sz="1050" dirty="0" smtClean="0"/>
              <a:t> </a:t>
            </a:r>
          </a:p>
          <a:p>
            <a:endParaRPr lang="en-US" sz="1050" dirty="0" smtClean="0"/>
          </a:p>
          <a:p>
            <a:r>
              <a:rPr lang="en-US" sz="1050" dirty="0" err="1" smtClean="0"/>
              <a:t>Abatalk</a:t>
            </a:r>
            <a:r>
              <a:rPr lang="en-US" sz="1050" dirty="0" smtClean="0"/>
              <a:t>. (2011). Candy . </a:t>
            </a:r>
            <a:r>
              <a:rPr lang="en-US" sz="1050" dirty="0" smtClean="0">
                <a:hlinkClick r:id="rId16"/>
              </a:rPr>
              <a:t>www.clker.com</a:t>
            </a:r>
            <a:r>
              <a:rPr lang="en-US" sz="1050" dirty="0"/>
              <a:t> . </a:t>
            </a:r>
            <a:r>
              <a:rPr lang="en-US" sz="1050" dirty="0">
                <a:hlinkClick r:id="rId17"/>
              </a:rPr>
              <a:t>http://www.clker.com/clipart-candy-26.</a:t>
            </a:r>
            <a:r>
              <a:rPr lang="en-US" sz="1050" dirty="0" smtClean="0">
                <a:hlinkClick r:id="rId17"/>
              </a:rPr>
              <a:t>html</a:t>
            </a:r>
            <a:r>
              <a:rPr lang="en-US" sz="1050" dirty="0" smtClean="0"/>
              <a:t> </a:t>
            </a:r>
          </a:p>
          <a:p>
            <a:endParaRPr lang="en-US" sz="1050" dirty="0"/>
          </a:p>
          <a:p>
            <a:r>
              <a:rPr lang="en-US" sz="1050" dirty="0" smtClean="0"/>
              <a:t>(n.d.) LGBT Symbol. </a:t>
            </a:r>
            <a:r>
              <a:rPr lang="en-US" sz="1050" dirty="0" smtClean="0">
                <a:hlinkClick r:id="rId18"/>
              </a:rPr>
              <a:t>www.kisspng.com</a:t>
            </a:r>
            <a:r>
              <a:rPr lang="en-US" sz="1050" dirty="0"/>
              <a:t> . </a:t>
            </a:r>
            <a:r>
              <a:rPr lang="en-US" sz="1050" dirty="0">
                <a:hlinkClick r:id="rId19"/>
              </a:rPr>
              <a:t>https://www.kisspng.com/png-lgbt-symbols-transgender-gender-symbol-16-1120267</a:t>
            </a:r>
            <a:r>
              <a:rPr lang="en-US" sz="1050" dirty="0" smtClean="0">
                <a:hlinkClick r:id="rId19"/>
              </a:rPr>
              <a:t>/</a:t>
            </a:r>
            <a:r>
              <a:rPr lang="en-US" sz="1050" dirty="0" smtClean="0"/>
              <a:t> </a:t>
            </a:r>
          </a:p>
          <a:p>
            <a:r>
              <a:rPr lang="en-US" sz="1050" dirty="0" smtClean="0"/>
              <a:t>Getty Images (n.d.). Kaka. </a:t>
            </a:r>
            <a:r>
              <a:rPr lang="en-US" sz="1050" dirty="0" smtClean="0">
                <a:hlinkClick r:id="rId20"/>
              </a:rPr>
              <a:t>www.telegraph.co.uk</a:t>
            </a:r>
            <a:r>
              <a:rPr lang="en-US" sz="1050" dirty="0"/>
              <a:t> . </a:t>
            </a:r>
            <a:r>
              <a:rPr lang="en-US" sz="1050" dirty="0">
                <a:hlinkClick r:id="rId21"/>
              </a:rPr>
              <a:t>https://www.telegraph.co.uk/sport/football/teams/brazil/6607198/Kaka-Brazil-star-player-at-World-Cup-2010.</a:t>
            </a:r>
            <a:r>
              <a:rPr lang="en-US" sz="1050" dirty="0" smtClean="0">
                <a:hlinkClick r:id="rId21"/>
              </a:rPr>
              <a:t>html</a:t>
            </a:r>
            <a:r>
              <a:rPr lang="en-US" sz="1050" dirty="0" smtClean="0"/>
              <a:t> </a:t>
            </a:r>
          </a:p>
          <a:p>
            <a:endParaRPr lang="en-US" sz="1050" dirty="0"/>
          </a:p>
          <a:p>
            <a:r>
              <a:rPr lang="en-US" sz="1050" dirty="0" smtClean="0"/>
              <a:t>(n.d.). Religious Symbols. </a:t>
            </a:r>
            <a:r>
              <a:rPr lang="en-US" sz="1050" dirty="0" smtClean="0">
                <a:hlinkClick r:id="rId22"/>
              </a:rPr>
              <a:t>www.ancient-symbols.com</a:t>
            </a:r>
            <a:r>
              <a:rPr lang="en-US" sz="1050" dirty="0"/>
              <a:t> . </a:t>
            </a:r>
            <a:r>
              <a:rPr lang="en-US" sz="1050" dirty="0">
                <a:hlinkClick r:id="rId23"/>
              </a:rPr>
              <a:t>https://www.ancient-symbols.com/</a:t>
            </a:r>
            <a:r>
              <a:rPr lang="en-US" sz="1050" dirty="0" smtClean="0">
                <a:hlinkClick r:id="rId23"/>
              </a:rPr>
              <a:t>religious_symbols.html</a:t>
            </a:r>
            <a:r>
              <a:rPr lang="en-US" sz="1050" dirty="0" smtClean="0"/>
              <a:t> </a:t>
            </a:r>
          </a:p>
          <a:p>
            <a:endParaRPr lang="en-US" sz="1050" dirty="0"/>
          </a:p>
          <a:p>
            <a:r>
              <a:rPr lang="en-US" sz="1050" dirty="0" smtClean="0"/>
              <a:t>(n.d.). Japanese Lady . </a:t>
            </a:r>
            <a:r>
              <a:rPr lang="en-US" sz="1050" dirty="0" smtClean="0">
                <a:hlinkClick r:id="rId24"/>
              </a:rPr>
              <a:t>www.education.com</a:t>
            </a:r>
            <a:r>
              <a:rPr lang="en-US" sz="1050" dirty="0"/>
              <a:t> . </a:t>
            </a:r>
            <a:r>
              <a:rPr lang="en-US" sz="1050" dirty="0">
                <a:hlinkClick r:id="rId25"/>
              </a:rPr>
              <a:t>https://www.education.com/download/worksheet/68869/trad-dress-</a:t>
            </a:r>
            <a:r>
              <a:rPr lang="en-US" sz="1050" dirty="0" smtClean="0">
                <a:hlinkClick r:id="rId25"/>
              </a:rPr>
              <a:t>japan.pdf</a:t>
            </a:r>
            <a:r>
              <a:rPr lang="en-US" sz="1050" dirty="0" smtClean="0"/>
              <a:t> </a:t>
            </a:r>
          </a:p>
          <a:p>
            <a:endParaRPr lang="en-US" sz="1050" dirty="0"/>
          </a:p>
          <a:p>
            <a:r>
              <a:rPr lang="en-US" sz="1050" dirty="0" smtClean="0"/>
              <a:t>(n.d.). Pele. </a:t>
            </a:r>
            <a:r>
              <a:rPr lang="en-US" sz="1050" dirty="0" smtClean="0">
                <a:hlinkClick r:id="rId26"/>
              </a:rPr>
              <a:t>www.iffhs.com</a:t>
            </a:r>
            <a:r>
              <a:rPr lang="en-US" sz="1050" dirty="0" smtClean="0"/>
              <a:t> . </a:t>
            </a:r>
            <a:r>
              <a:rPr lang="pt-BR" sz="1050" dirty="0">
                <a:hlinkClick r:id="rId27"/>
              </a:rPr>
              <a:t>https://iffhs.com/dev/legend/edson-arantes-do-nascimento-pele-2</a:t>
            </a:r>
            <a:r>
              <a:rPr lang="pt-BR" sz="1050" dirty="0" smtClean="0">
                <a:hlinkClick r:id="rId27"/>
              </a:rPr>
              <a:t>/</a:t>
            </a:r>
            <a:r>
              <a:rPr lang="pt-BR" sz="1050" dirty="0" smtClean="0"/>
              <a:t> </a:t>
            </a:r>
          </a:p>
          <a:p>
            <a:r>
              <a:rPr lang="en-US" sz="1050" dirty="0" smtClean="0"/>
              <a:t>(n.d.). Ronaldinho. </a:t>
            </a:r>
            <a:r>
              <a:rPr lang="en-US" sz="1050" dirty="0" smtClean="0">
                <a:hlinkClick r:id="rId28"/>
              </a:rPr>
              <a:t>www.beinsports.com</a:t>
            </a:r>
            <a:r>
              <a:rPr lang="en-US" sz="1050" dirty="0"/>
              <a:t> . </a:t>
            </a:r>
            <a:r>
              <a:rPr lang="en-US" sz="1050" dirty="0">
                <a:hlinkClick r:id="rId29"/>
              </a:rPr>
              <a:t>http://www.beinsports.com/us/soccer/news/ronaldinho-retires-the-greatest-brazilians-2/</a:t>
            </a:r>
            <a:r>
              <a:rPr lang="en-US" sz="1050" dirty="0" smtClean="0">
                <a:hlinkClick r:id="rId29"/>
              </a:rPr>
              <a:t>763918</a:t>
            </a:r>
            <a:r>
              <a:rPr lang="en-US" sz="1050" dirty="0" smtClean="0"/>
              <a:t> </a:t>
            </a:r>
          </a:p>
          <a:p>
            <a:r>
              <a:rPr lang="en-US" sz="1050" dirty="0" smtClean="0"/>
              <a:t>(n.d.). Neymar. </a:t>
            </a:r>
            <a:r>
              <a:rPr lang="en-US" sz="1050" dirty="0" smtClean="0">
                <a:hlinkClick r:id="rId30"/>
              </a:rPr>
              <a:t>www.photofromtheworld.com</a:t>
            </a:r>
            <a:r>
              <a:rPr lang="en-US" sz="1050" dirty="0" smtClean="0"/>
              <a:t> . </a:t>
            </a:r>
            <a:r>
              <a:rPr lang="es-ES_tradnl" sz="1050" u="sng" dirty="0">
                <a:hlinkClick r:id="rId31"/>
              </a:rPr>
              <a:t>http://www.photofromtheworld.com/photo_Neymar.asp</a:t>
            </a:r>
            <a:r>
              <a:rPr lang="en-US" sz="1050" dirty="0"/>
              <a:t> </a:t>
            </a:r>
            <a:endParaRPr lang="en-US" sz="1050" dirty="0" smtClean="0"/>
          </a:p>
          <a:p>
            <a:endParaRPr lang="en-US" sz="1050" smtClean="0"/>
          </a:p>
          <a:p>
            <a:r>
              <a:rPr lang="en-US" sz="1050" smtClean="0"/>
              <a:t>(</a:t>
            </a:r>
            <a:r>
              <a:rPr lang="en-US" sz="1050" dirty="0" smtClean="0"/>
              <a:t>n.d.). Matador. </a:t>
            </a:r>
            <a:r>
              <a:rPr lang="en-US" sz="1050" dirty="0" smtClean="0">
                <a:hlinkClick r:id="rId32"/>
              </a:rPr>
              <a:t>www.mizuco.info</a:t>
            </a:r>
            <a:r>
              <a:rPr lang="en-US" sz="1050" dirty="0"/>
              <a:t> . </a:t>
            </a:r>
            <a:r>
              <a:rPr lang="en-US" sz="1050" dirty="0" smtClean="0"/>
              <a:t> </a:t>
            </a:r>
            <a:r>
              <a:rPr lang="en-US" sz="1050" dirty="0" smtClean="0">
                <a:hlinkClick r:id="rId33"/>
              </a:rPr>
              <a:t>http</a:t>
            </a:r>
            <a:r>
              <a:rPr lang="en-US" sz="1050" dirty="0">
                <a:hlinkClick r:id="rId33"/>
              </a:rPr>
              <a:t>://mizuco.info/matador-coloring-page/matador-coloring-page-matador-coloring-page-get-free-printable-matador-coloring-page-to-</a:t>
            </a:r>
            <a:r>
              <a:rPr lang="en-US" sz="1050" dirty="0" smtClean="0">
                <a:hlinkClick r:id="rId33"/>
              </a:rPr>
              <a:t>free</a:t>
            </a:r>
            <a:r>
              <a:rPr lang="en-US" sz="1050" dirty="0"/>
              <a:t> </a:t>
            </a:r>
            <a:endParaRPr lang="en-US" sz="1050" dirty="0" smtClean="0"/>
          </a:p>
          <a:p>
            <a:r>
              <a:rPr lang="en-US" sz="1050" dirty="0" smtClean="0"/>
              <a:t>(2011). Spanish Lady. </a:t>
            </a:r>
            <a:r>
              <a:rPr lang="en-US" sz="1050" dirty="0" smtClean="0">
                <a:hlinkClick r:id="rId24"/>
              </a:rPr>
              <a:t>www.education.com</a:t>
            </a:r>
            <a:r>
              <a:rPr lang="en-US" sz="1050" dirty="0"/>
              <a:t> . </a:t>
            </a:r>
            <a:r>
              <a:rPr lang="en-US" sz="1050" dirty="0">
                <a:hlinkClick r:id="rId34"/>
              </a:rPr>
              <a:t>https://www.pinterest.com/pin/240872280041182817</a:t>
            </a:r>
            <a:r>
              <a:rPr lang="en-US" sz="1050" dirty="0" smtClean="0">
                <a:hlinkClick r:id="rId34"/>
              </a:rPr>
              <a:t>/</a:t>
            </a:r>
            <a:r>
              <a:rPr lang="en-US" sz="1050" dirty="0" smtClean="0"/>
              <a:t> </a:t>
            </a:r>
            <a:endParaRPr lang="en-US" sz="1050" dirty="0"/>
          </a:p>
          <a:p>
            <a:endParaRPr lang="en-US" sz="1050" dirty="0"/>
          </a:p>
          <a:p>
            <a:endParaRPr lang="en-US" sz="1050" dirty="0" smtClean="0"/>
          </a:p>
          <a:p>
            <a:endParaRPr lang="en-US" sz="1050" dirty="0" smtClean="0"/>
          </a:p>
          <a:p>
            <a:endParaRPr lang="en-US" sz="1050" dirty="0" smtClean="0"/>
          </a:p>
          <a:p>
            <a:endParaRPr lang="en-US" sz="1050" dirty="0"/>
          </a:p>
          <a:p>
            <a:endParaRPr lang="en-US" sz="1050" dirty="0" smtClean="0"/>
          </a:p>
          <a:p>
            <a:endParaRPr lang="en-US" sz="1050" dirty="0" smtClean="0"/>
          </a:p>
          <a:p>
            <a:endParaRPr lang="en-US" sz="1050" dirty="0" smtClean="0">
              <a:solidFill>
                <a:srgbClr val="000000"/>
              </a:solidFill>
            </a:endParaRPr>
          </a:p>
          <a:p>
            <a:endParaRPr lang="en-US" sz="1050" dirty="0"/>
          </a:p>
        </p:txBody>
      </p:sp>
      <p:sp>
        <p:nvSpPr>
          <p:cNvPr id="7" name="TextBox 6"/>
          <p:cNvSpPr txBox="1"/>
          <p:nvPr/>
        </p:nvSpPr>
        <p:spPr>
          <a:xfrm>
            <a:off x="3228088" y="381168"/>
            <a:ext cx="2181407" cy="707886"/>
          </a:xfrm>
          <a:prstGeom prst="rect">
            <a:avLst/>
          </a:prstGeom>
          <a:noFill/>
        </p:spPr>
        <p:txBody>
          <a:bodyPr wrap="none" rtlCol="0">
            <a:spAutoFit/>
          </a:bodyPr>
          <a:lstStyle/>
          <a:p>
            <a:pPr algn="ctr"/>
            <a:r>
              <a:rPr lang="en-US" sz="4000" b="1" dirty="0" smtClean="0">
                <a:solidFill>
                  <a:schemeClr val="accent1"/>
                </a:solidFill>
              </a:rPr>
              <a:t>CREDITS</a:t>
            </a:r>
            <a:endParaRPr lang="en-US" sz="4000" b="1" dirty="0"/>
          </a:p>
        </p:txBody>
      </p:sp>
    </p:spTree>
    <p:extLst>
      <p:ext uri="{BB962C8B-B14F-4D97-AF65-F5344CB8AC3E}">
        <p14:creationId xmlns:p14="http://schemas.microsoft.com/office/powerpoint/2010/main" val="18011376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42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5461" y="4163634"/>
            <a:ext cx="1835496" cy="2447329"/>
          </a:xfrm>
          <a:prstGeom prst="rect">
            <a:avLst/>
          </a:prstGeom>
        </p:spPr>
      </p:pic>
      <p:pic>
        <p:nvPicPr>
          <p:cNvPr id="6" name="Picture 5" descr="IMG_1786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323" y="4176888"/>
            <a:ext cx="1836139" cy="2448186"/>
          </a:xfrm>
          <a:prstGeom prst="rect">
            <a:avLst/>
          </a:prstGeom>
        </p:spPr>
      </p:pic>
      <p:pic>
        <p:nvPicPr>
          <p:cNvPr id="7" name="Picture 6" descr="IMG_051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555" y="4191856"/>
            <a:ext cx="1835496" cy="2447329"/>
          </a:xfrm>
          <a:prstGeom prst="rect">
            <a:avLst/>
          </a:prstGeom>
        </p:spPr>
      </p:pic>
      <p:pic>
        <p:nvPicPr>
          <p:cNvPr id="9" name="Picture 8" descr="IMG_E983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581" y="1589287"/>
            <a:ext cx="1804442" cy="2537418"/>
          </a:xfrm>
          <a:prstGeom prst="rect">
            <a:avLst/>
          </a:prstGeom>
        </p:spPr>
      </p:pic>
      <p:pic>
        <p:nvPicPr>
          <p:cNvPr id="10" name="Picture 9" descr="image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4519" y="1587396"/>
            <a:ext cx="3723885" cy="2496976"/>
          </a:xfrm>
          <a:prstGeom prst="rect">
            <a:avLst/>
          </a:prstGeom>
        </p:spPr>
      </p:pic>
    </p:spTree>
    <p:extLst>
      <p:ext uri="{BB962C8B-B14F-4D97-AF65-F5344CB8AC3E}">
        <p14:creationId xmlns:p14="http://schemas.microsoft.com/office/powerpoint/2010/main" val="14517831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Diversity?</a:t>
            </a:r>
            <a:endParaRPr lang="en-US" dirty="0"/>
          </a:p>
        </p:txBody>
      </p:sp>
      <p:sp>
        <p:nvSpPr>
          <p:cNvPr id="3" name="Content Placeholder 2"/>
          <p:cNvSpPr>
            <a:spLocks noGrp="1"/>
          </p:cNvSpPr>
          <p:nvPr>
            <p:ph idx="1"/>
          </p:nvPr>
        </p:nvSpPr>
        <p:spPr>
          <a:xfrm>
            <a:off x="457200" y="1389492"/>
            <a:ext cx="8229600" cy="2571601"/>
          </a:xfrm>
        </p:spPr>
        <p:txBody>
          <a:bodyPr>
            <a:normAutofit/>
          </a:bodyPr>
          <a:lstStyle/>
          <a:p>
            <a:r>
              <a:rPr lang="en-US" dirty="0" smtClean="0"/>
              <a:t>“Diversity can be define as people coming together from different races, nationalities, religions, and sexes to form a group, organization, or community.”</a:t>
            </a:r>
          </a:p>
          <a:p>
            <a:endParaRPr lang="en-US" dirty="0" smtClean="0"/>
          </a:p>
          <a:p>
            <a:endParaRPr lang="en-US" dirty="0" smtClean="0"/>
          </a:p>
          <a:p>
            <a:pPr marL="118872" indent="0">
              <a:buNone/>
            </a:pPr>
            <a:endParaRPr lang="en-US" dirty="0"/>
          </a:p>
        </p:txBody>
      </p:sp>
      <p:sp>
        <p:nvSpPr>
          <p:cNvPr id="4" name="TextBox 3"/>
          <p:cNvSpPr txBox="1"/>
          <p:nvPr/>
        </p:nvSpPr>
        <p:spPr>
          <a:xfrm>
            <a:off x="227939" y="6087624"/>
            <a:ext cx="8694228" cy="738664"/>
          </a:xfrm>
          <a:prstGeom prst="rect">
            <a:avLst/>
          </a:prstGeom>
          <a:noFill/>
        </p:spPr>
        <p:txBody>
          <a:bodyPr wrap="square" rtlCol="0">
            <a:spAutoFit/>
          </a:bodyPr>
          <a:lstStyle/>
          <a:p>
            <a:r>
              <a:rPr lang="en-US" sz="1400" dirty="0"/>
              <a:t>Sarah T. “The Importance and Benefits of Diversity.” 14 May </a:t>
            </a:r>
            <a:r>
              <a:rPr lang="en-US" sz="1400" dirty="0" smtClean="0"/>
              <a:t>2012. </a:t>
            </a:r>
            <a:r>
              <a:rPr lang="en-US" sz="1400" dirty="0" smtClean="0">
                <a:hlinkClick r:id="rId3"/>
              </a:rPr>
              <a:t>http</a:t>
            </a:r>
            <a:r>
              <a:rPr lang="en-US" sz="1400" dirty="0">
                <a:hlinkClick r:id="rId3"/>
              </a:rPr>
              <a:t>://www.teenink.com/opinion/environment/article/465407/The-Importance-and-Benefits-of-Diversity</a:t>
            </a:r>
            <a:r>
              <a:rPr lang="en-US" sz="1400" dirty="0" smtClean="0">
                <a:hlinkClick r:id="rId3"/>
              </a:rPr>
              <a:t>/</a:t>
            </a:r>
            <a:r>
              <a:rPr lang="en-US" sz="1400" dirty="0" smtClean="0"/>
              <a:t> </a:t>
            </a:r>
          </a:p>
          <a:p>
            <a:endParaRPr lang="en-US" sz="1400" dirty="0"/>
          </a:p>
        </p:txBody>
      </p:sp>
      <p:pic>
        <p:nvPicPr>
          <p:cNvPr id="5" name="Picture 4"/>
          <p:cNvPicPr>
            <a:picLocks noChangeAspect="1"/>
          </p:cNvPicPr>
          <p:nvPr/>
        </p:nvPicPr>
        <p:blipFill>
          <a:blip r:embed="rId4"/>
          <a:stretch>
            <a:fillRect/>
          </a:stretch>
        </p:blipFill>
        <p:spPr>
          <a:xfrm>
            <a:off x="1825625" y="3698875"/>
            <a:ext cx="5589596" cy="2264077"/>
          </a:xfrm>
          <a:prstGeom prst="rect">
            <a:avLst/>
          </a:prstGeom>
        </p:spPr>
      </p:pic>
    </p:spTree>
    <p:extLst>
      <p:ext uri="{BB962C8B-B14F-4D97-AF65-F5344CB8AC3E}">
        <p14:creationId xmlns:p14="http://schemas.microsoft.com/office/powerpoint/2010/main" val="1260130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75191"/>
            <a:ext cx="8229600" cy="3646089"/>
          </a:xfrm>
        </p:spPr>
        <p:txBody>
          <a:bodyPr/>
          <a:lstStyle/>
          <a:p>
            <a:r>
              <a:rPr lang="en-US" dirty="0"/>
              <a:t> “Diversity is not always just what background you come from but is any unique difference between human beings. Diversity includes physical appearance, religious belief, and race but your  opinions and thoughts  and the impact they make on society  are also part of diversity</a:t>
            </a:r>
            <a:r>
              <a:rPr lang="en-US" dirty="0" smtClean="0"/>
              <a:t>.”</a:t>
            </a:r>
            <a:endParaRPr lang="en-US" dirty="0"/>
          </a:p>
          <a:p>
            <a:pPr marL="118872" indent="0">
              <a:buNone/>
            </a:pPr>
            <a:endParaRPr lang="en-US" dirty="0"/>
          </a:p>
        </p:txBody>
      </p:sp>
      <p:sp>
        <p:nvSpPr>
          <p:cNvPr id="7" name="Rectangle 6"/>
          <p:cNvSpPr/>
          <p:nvPr/>
        </p:nvSpPr>
        <p:spPr>
          <a:xfrm>
            <a:off x="211658" y="6139190"/>
            <a:ext cx="8802092" cy="523220"/>
          </a:xfrm>
          <a:prstGeom prst="rect">
            <a:avLst/>
          </a:prstGeom>
        </p:spPr>
        <p:txBody>
          <a:bodyPr wrap="square">
            <a:spAutoFit/>
          </a:bodyPr>
          <a:lstStyle/>
          <a:p>
            <a:r>
              <a:rPr lang="en-US" sz="1400" dirty="0"/>
              <a:t>Sarah T. “The Importance and Benefits of Diversity.” 14 May 2012</a:t>
            </a:r>
            <a:r>
              <a:rPr lang="en-US" sz="1400" dirty="0" smtClean="0"/>
              <a:t>. </a:t>
            </a:r>
          </a:p>
          <a:p>
            <a:r>
              <a:rPr lang="en-US" sz="1400" dirty="0" smtClean="0">
                <a:hlinkClick r:id="rId3"/>
              </a:rPr>
              <a:t>http</a:t>
            </a:r>
            <a:r>
              <a:rPr lang="en-US" sz="1400" dirty="0">
                <a:hlinkClick r:id="rId3"/>
              </a:rPr>
              <a:t>://www.teenink.com/opinion/environment/article/465407/The-Importance-and-Benefits-of-Diversity</a:t>
            </a:r>
            <a:r>
              <a:rPr lang="en-US" sz="1400" dirty="0" smtClean="0">
                <a:hlinkClick r:id="rId3"/>
              </a:rPr>
              <a:t>/</a:t>
            </a:r>
            <a:r>
              <a:rPr lang="en-US" sz="1400" dirty="0" smtClean="0"/>
              <a:t> </a:t>
            </a:r>
          </a:p>
        </p:txBody>
      </p:sp>
    </p:spTree>
    <p:extLst>
      <p:ext uri="{BB962C8B-B14F-4D97-AF65-F5344CB8AC3E}">
        <p14:creationId xmlns:p14="http://schemas.microsoft.com/office/powerpoint/2010/main" val="13408597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010" y="155448"/>
            <a:ext cx="8229600" cy="1252728"/>
          </a:xfrm>
        </p:spPr>
        <p:txBody>
          <a:bodyPr/>
          <a:lstStyle/>
          <a:p>
            <a:pPr algn="ctr"/>
            <a:r>
              <a:rPr lang="en-US" dirty="0" smtClean="0"/>
              <a:t>Ways to Approach Diversity</a:t>
            </a:r>
            <a:endParaRPr lang="en-US" dirty="0"/>
          </a:p>
        </p:txBody>
      </p:sp>
      <p:sp>
        <p:nvSpPr>
          <p:cNvPr id="3" name="Content Placeholder 2"/>
          <p:cNvSpPr>
            <a:spLocks noGrp="1"/>
          </p:cNvSpPr>
          <p:nvPr>
            <p:ph idx="1"/>
          </p:nvPr>
        </p:nvSpPr>
        <p:spPr/>
        <p:txBody>
          <a:bodyPr/>
          <a:lstStyle/>
          <a:p>
            <a:r>
              <a:rPr lang="en-US" dirty="0" smtClean="0"/>
              <a:t>I. Preparing Yourself</a:t>
            </a:r>
          </a:p>
          <a:p>
            <a:endParaRPr lang="en-US" dirty="0" smtClean="0"/>
          </a:p>
          <a:p>
            <a:endParaRPr lang="en-US" dirty="0"/>
          </a:p>
          <a:p>
            <a:r>
              <a:rPr lang="en-US" dirty="0" smtClean="0"/>
              <a:t>II. Activities to Promote Diversity</a:t>
            </a:r>
          </a:p>
          <a:p>
            <a:endParaRPr lang="en-US" dirty="0" smtClean="0"/>
          </a:p>
          <a:p>
            <a:endParaRPr lang="en-US" dirty="0"/>
          </a:p>
          <a:p>
            <a:r>
              <a:rPr lang="en-US" dirty="0" smtClean="0"/>
              <a:t>III. Morocco –Qatar- Mongolia</a:t>
            </a:r>
            <a:endParaRPr lang="en-US" dirty="0"/>
          </a:p>
        </p:txBody>
      </p:sp>
      <p:pic>
        <p:nvPicPr>
          <p:cNvPr id="6" name="Picture 5"/>
          <p:cNvPicPr>
            <a:picLocks noChangeAspect="1"/>
          </p:cNvPicPr>
          <p:nvPr/>
        </p:nvPicPr>
        <p:blipFill>
          <a:blip r:embed="rId3"/>
          <a:stretch>
            <a:fillRect/>
          </a:stretch>
        </p:blipFill>
        <p:spPr>
          <a:xfrm>
            <a:off x="6293517" y="5415835"/>
            <a:ext cx="1969930" cy="984965"/>
          </a:xfrm>
          <a:prstGeom prst="rect">
            <a:avLst/>
          </a:prstGeom>
        </p:spPr>
      </p:pic>
      <p:pic>
        <p:nvPicPr>
          <p:cNvPr id="7" name="Picture 6"/>
          <p:cNvPicPr>
            <a:picLocks noChangeAspect="1"/>
          </p:cNvPicPr>
          <p:nvPr/>
        </p:nvPicPr>
        <p:blipFill>
          <a:blip r:embed="rId4"/>
          <a:stretch>
            <a:fillRect/>
          </a:stretch>
        </p:blipFill>
        <p:spPr>
          <a:xfrm>
            <a:off x="3245712" y="5402532"/>
            <a:ext cx="2540123" cy="998268"/>
          </a:xfrm>
          <a:prstGeom prst="rect">
            <a:avLst/>
          </a:prstGeom>
        </p:spPr>
      </p:pic>
      <p:pic>
        <p:nvPicPr>
          <p:cNvPr id="8" name="Picture 7"/>
          <p:cNvPicPr>
            <a:picLocks noChangeAspect="1"/>
          </p:cNvPicPr>
          <p:nvPr/>
        </p:nvPicPr>
        <p:blipFill>
          <a:blip r:embed="rId5"/>
          <a:stretch>
            <a:fillRect/>
          </a:stretch>
        </p:blipFill>
        <p:spPr>
          <a:xfrm>
            <a:off x="1382914" y="5402532"/>
            <a:ext cx="1545283" cy="1031077"/>
          </a:xfrm>
          <a:prstGeom prst="rect">
            <a:avLst/>
          </a:prstGeom>
        </p:spPr>
      </p:pic>
      <p:pic>
        <p:nvPicPr>
          <p:cNvPr id="9" name="Picture 8"/>
          <p:cNvPicPr>
            <a:picLocks noChangeAspect="1"/>
          </p:cNvPicPr>
          <p:nvPr/>
        </p:nvPicPr>
        <p:blipFill>
          <a:blip r:embed="rId6"/>
          <a:stretch>
            <a:fillRect/>
          </a:stretch>
        </p:blipFill>
        <p:spPr>
          <a:xfrm>
            <a:off x="5463526" y="1602229"/>
            <a:ext cx="829991" cy="1520256"/>
          </a:xfrm>
          <a:prstGeom prst="rect">
            <a:avLst/>
          </a:prstGeom>
        </p:spPr>
      </p:pic>
    </p:spTree>
    <p:extLst>
      <p:ext uri="{BB962C8B-B14F-4D97-AF65-F5344CB8AC3E}">
        <p14:creationId xmlns:p14="http://schemas.microsoft.com/office/powerpoint/2010/main" val="38289057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 Preparing Yourself</a:t>
            </a:r>
            <a:endParaRPr lang="en-US" dirty="0"/>
          </a:p>
        </p:txBody>
      </p:sp>
      <p:sp>
        <p:nvSpPr>
          <p:cNvPr id="3" name="Content Placeholder 2"/>
          <p:cNvSpPr>
            <a:spLocks noGrp="1"/>
          </p:cNvSpPr>
          <p:nvPr>
            <p:ph idx="1"/>
          </p:nvPr>
        </p:nvSpPr>
        <p:spPr>
          <a:xfrm>
            <a:off x="624008" y="1599112"/>
            <a:ext cx="8284060" cy="5104528"/>
          </a:xfrm>
        </p:spPr>
        <p:txBody>
          <a:bodyPr>
            <a:normAutofit/>
          </a:bodyPr>
          <a:lstStyle/>
          <a:p>
            <a:pPr marL="633222" indent="-514350">
              <a:buFont typeface="+mj-lt"/>
              <a:buAutoNum type="arabicPeriod"/>
            </a:pPr>
            <a:r>
              <a:rPr lang="en-US" b="1" dirty="0" smtClean="0"/>
              <a:t>Flexibility and Adaptability: </a:t>
            </a:r>
          </a:p>
          <a:p>
            <a:pPr lvl="1"/>
            <a:r>
              <a:rPr lang="en-US" dirty="0" smtClean="0"/>
              <a:t>Be OK with changes.</a:t>
            </a:r>
          </a:p>
          <a:p>
            <a:pPr marL="457200" lvl="1" indent="0">
              <a:buNone/>
            </a:pPr>
            <a:endParaRPr lang="en-US" sz="1400" dirty="0" smtClean="0"/>
          </a:p>
          <a:p>
            <a:pPr marL="633222" indent="-514350">
              <a:buFont typeface="+mj-lt"/>
              <a:buAutoNum type="arabicPeriod"/>
            </a:pPr>
            <a:r>
              <a:rPr lang="en-US" b="1" dirty="0" smtClean="0"/>
              <a:t>Mental Preparation</a:t>
            </a:r>
            <a:r>
              <a:rPr lang="en-US" dirty="0" smtClean="0"/>
              <a:t>: </a:t>
            </a:r>
          </a:p>
          <a:p>
            <a:pPr lvl="1"/>
            <a:r>
              <a:rPr lang="en-US" dirty="0"/>
              <a:t>C</a:t>
            </a:r>
            <a:r>
              <a:rPr lang="en-US" dirty="0" smtClean="0"/>
              <a:t>ultures may have a different sense of time. </a:t>
            </a:r>
          </a:p>
          <a:p>
            <a:pPr lvl="1"/>
            <a:r>
              <a:rPr lang="en-US" i="1" dirty="0" smtClean="0"/>
              <a:t>	(3 days may be 3 weeks or 3 months)</a:t>
            </a:r>
          </a:p>
          <a:p>
            <a:pPr marL="457200" lvl="1" indent="0">
              <a:buNone/>
            </a:pPr>
            <a:endParaRPr lang="en-US" sz="1400" i="1" dirty="0"/>
          </a:p>
          <a:p>
            <a:pPr marL="633222" indent="-514350">
              <a:buFont typeface="+mj-lt"/>
              <a:buAutoNum type="arabicPeriod"/>
            </a:pPr>
            <a:r>
              <a:rPr lang="en-US" b="1" dirty="0" smtClean="0"/>
              <a:t>Read the country’s general facts</a:t>
            </a:r>
            <a:r>
              <a:rPr lang="en-US" dirty="0" smtClean="0"/>
              <a:t>:</a:t>
            </a:r>
          </a:p>
          <a:p>
            <a:pPr lvl="1"/>
            <a:r>
              <a:rPr lang="en-US" dirty="0" smtClean="0"/>
              <a:t>Area, Weather, Physical Geography, Religion, Population, Cultural Expectations, History </a:t>
            </a:r>
          </a:p>
          <a:p>
            <a:pPr lvl="1"/>
            <a:r>
              <a:rPr lang="de-DE" dirty="0">
                <a:hlinkClick r:id="rId3"/>
              </a:rPr>
              <a:t>http://thefactfile.org/</a:t>
            </a:r>
            <a:endParaRPr lang="de-DE" dirty="0"/>
          </a:p>
          <a:p>
            <a:pPr lvl="1"/>
            <a:endParaRPr lang="en-US" b="1" dirty="0" smtClean="0"/>
          </a:p>
          <a:p>
            <a:pPr lvl="1"/>
            <a:endParaRPr lang="en-US" b="1" dirty="0" smtClean="0"/>
          </a:p>
        </p:txBody>
      </p:sp>
    </p:spTree>
    <p:extLst>
      <p:ext uri="{BB962C8B-B14F-4D97-AF65-F5344CB8AC3E}">
        <p14:creationId xmlns:p14="http://schemas.microsoft.com/office/powerpoint/2010/main" val="20270632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16420"/>
            <a:ext cx="8229600" cy="5082809"/>
          </a:xfrm>
        </p:spPr>
        <p:txBody>
          <a:bodyPr/>
          <a:lstStyle/>
          <a:p>
            <a:pPr marL="633222" indent="-514350">
              <a:buFont typeface="+mj-lt"/>
              <a:buAutoNum type="arabicPeriod" startAt="4"/>
            </a:pPr>
            <a:r>
              <a:rPr lang="en-US" b="1" dirty="0" smtClean="0"/>
              <a:t>School’s </a:t>
            </a:r>
            <a:r>
              <a:rPr lang="en-US" b="1" dirty="0"/>
              <a:t>Population</a:t>
            </a:r>
          </a:p>
          <a:p>
            <a:pPr lvl="1"/>
            <a:r>
              <a:rPr lang="en-US" dirty="0"/>
              <a:t>% Locals</a:t>
            </a:r>
          </a:p>
          <a:p>
            <a:pPr lvl="1"/>
            <a:r>
              <a:rPr lang="en-US" dirty="0"/>
              <a:t>% Foreign </a:t>
            </a:r>
            <a:endParaRPr lang="en-US" dirty="0" smtClean="0"/>
          </a:p>
          <a:p>
            <a:pPr lvl="2"/>
            <a:r>
              <a:rPr lang="en-US" dirty="0" smtClean="0"/>
              <a:t>(</a:t>
            </a:r>
            <a:r>
              <a:rPr lang="en-US" dirty="0"/>
              <a:t>Find out about your students’ background: Country, Language, Ethnicity, </a:t>
            </a:r>
            <a:r>
              <a:rPr lang="en-US" dirty="0" smtClean="0"/>
              <a:t>Religion, and T.C.K. Kids)</a:t>
            </a:r>
          </a:p>
          <a:p>
            <a:pPr lvl="2"/>
            <a:endParaRPr lang="en-US" sz="1400" dirty="0"/>
          </a:p>
          <a:p>
            <a:pPr marL="633222" indent="-514350">
              <a:buFont typeface="+mj-lt"/>
              <a:buAutoNum type="arabicPeriod" startAt="4"/>
            </a:pPr>
            <a:r>
              <a:rPr lang="en-US" b="1" dirty="0" smtClean="0"/>
              <a:t> </a:t>
            </a:r>
            <a:r>
              <a:rPr lang="en-US" b="1" dirty="0"/>
              <a:t>Learn </a:t>
            </a:r>
            <a:r>
              <a:rPr lang="en-US" b="1" dirty="0" smtClean="0"/>
              <a:t>the basics of the local </a:t>
            </a:r>
            <a:r>
              <a:rPr lang="en-US" b="1" dirty="0"/>
              <a:t>language</a:t>
            </a:r>
            <a:r>
              <a:rPr lang="en-US" b="1" dirty="0" smtClean="0"/>
              <a:t>.</a:t>
            </a:r>
          </a:p>
          <a:p>
            <a:pPr marL="118872" indent="0">
              <a:buNone/>
            </a:pPr>
            <a:endParaRPr lang="en-US" sz="1400" b="1" dirty="0" smtClean="0"/>
          </a:p>
          <a:p>
            <a:pPr marL="633222" indent="-514350">
              <a:buFont typeface="+mj-lt"/>
              <a:buAutoNum type="arabicPeriod" startAt="4"/>
            </a:pPr>
            <a:r>
              <a:rPr lang="en-US" b="1" dirty="0" smtClean="0"/>
              <a:t> </a:t>
            </a:r>
            <a:r>
              <a:rPr lang="en-US" b="1" dirty="0"/>
              <a:t>Bring from your home country: favorite books, souvenirs, clothes</a:t>
            </a:r>
            <a:r>
              <a:rPr lang="en-US" b="1" dirty="0" smtClean="0"/>
              <a:t>.</a:t>
            </a:r>
            <a:endParaRPr lang="en-US" b="1" dirty="0"/>
          </a:p>
        </p:txBody>
      </p:sp>
    </p:spTree>
    <p:extLst>
      <p:ext uri="{BB962C8B-B14F-4D97-AF65-F5344CB8AC3E}">
        <p14:creationId xmlns:p14="http://schemas.microsoft.com/office/powerpoint/2010/main" val="3930835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75192"/>
            <a:ext cx="8229600" cy="4499046"/>
          </a:xfrm>
        </p:spPr>
        <p:txBody>
          <a:bodyPr>
            <a:normAutofit/>
          </a:bodyPr>
          <a:lstStyle/>
          <a:p>
            <a:pPr marL="633222" indent="-514350">
              <a:buFont typeface="+mj-lt"/>
              <a:buAutoNum type="arabicPeriod" startAt="7"/>
            </a:pPr>
            <a:r>
              <a:rPr lang="en-US" b="1" dirty="0" smtClean="0"/>
              <a:t> If you have hobbies or interests inquire  of any clubs or groups you can join </a:t>
            </a:r>
            <a:r>
              <a:rPr lang="en-US" b="1" dirty="0"/>
              <a:t>before </a:t>
            </a:r>
            <a:r>
              <a:rPr lang="en-US" b="1" dirty="0" smtClean="0"/>
              <a:t>hand.</a:t>
            </a:r>
          </a:p>
          <a:p>
            <a:pPr marL="633222" indent="-514350">
              <a:buFont typeface="+mj-lt"/>
              <a:buAutoNum type="arabicPeriod" startAt="7"/>
            </a:pPr>
            <a:endParaRPr lang="en-US" sz="1400" b="1" dirty="0" smtClean="0"/>
          </a:p>
          <a:p>
            <a:pPr marL="633222" indent="-514350">
              <a:buFont typeface="+mj-lt"/>
              <a:buAutoNum type="arabicPeriod" startAt="7"/>
            </a:pPr>
            <a:r>
              <a:rPr lang="en-US" b="1" dirty="0" smtClean="0"/>
              <a:t> </a:t>
            </a:r>
            <a:r>
              <a:rPr lang="en-US" b="1" dirty="0"/>
              <a:t>Ask the school to send you the curriculum you will be using.</a:t>
            </a:r>
          </a:p>
          <a:p>
            <a:endParaRPr lang="en-US" b="1" dirty="0" smtClean="0"/>
          </a:p>
          <a:p>
            <a:endParaRPr lang="en-US" dirty="0"/>
          </a:p>
        </p:txBody>
      </p:sp>
    </p:spTree>
    <p:extLst>
      <p:ext uri="{BB962C8B-B14F-4D97-AF65-F5344CB8AC3E}">
        <p14:creationId xmlns:p14="http://schemas.microsoft.com/office/powerpoint/2010/main" val="28978851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633222" indent="-514350">
              <a:buFont typeface="+mj-lt"/>
              <a:buAutoNum type="arabicPeriod" startAt="9"/>
            </a:pPr>
            <a:r>
              <a:rPr lang="en-US" b="1" dirty="0" smtClean="0"/>
              <a:t>Modeling Diversity Yourself</a:t>
            </a:r>
          </a:p>
          <a:p>
            <a:pPr lvl="1"/>
            <a:r>
              <a:rPr lang="en-US" dirty="0" smtClean="0"/>
              <a:t>Showing respect of the new culture while sharing yours.</a:t>
            </a:r>
          </a:p>
          <a:p>
            <a:pPr marL="800100" lvl="1" indent="-342900">
              <a:buFont typeface="+mj-lt"/>
              <a:buAutoNum type="arabicPeriod" startAt="9"/>
            </a:pPr>
            <a:endParaRPr lang="en-US" sz="1400" dirty="0" smtClean="0"/>
          </a:p>
          <a:p>
            <a:pPr marL="633222" indent="-514350">
              <a:buFont typeface="+mj-lt"/>
              <a:buAutoNum type="arabicPeriod" startAt="9"/>
            </a:pPr>
            <a:r>
              <a:rPr lang="en-US" b="1" dirty="0" smtClean="0"/>
              <a:t>Find out what is forbidden or frowned upon.</a:t>
            </a:r>
          </a:p>
          <a:p>
            <a:endParaRPr lang="en-US" dirty="0"/>
          </a:p>
        </p:txBody>
      </p:sp>
      <p:sp>
        <p:nvSpPr>
          <p:cNvPr id="5" name="TextBox 4"/>
          <p:cNvSpPr txBox="1"/>
          <p:nvPr/>
        </p:nvSpPr>
        <p:spPr>
          <a:xfrm>
            <a:off x="1252422" y="6139123"/>
            <a:ext cx="184666" cy="369332"/>
          </a:xfrm>
          <a:prstGeom prst="rect">
            <a:avLst/>
          </a:prstGeom>
          <a:noFill/>
        </p:spPr>
        <p:txBody>
          <a:bodyPr wrap="none" rtlCol="0">
            <a:spAutoFit/>
          </a:bodyPr>
          <a:lstStyle/>
          <a:p>
            <a:endParaRPr lang="en-US" dirty="0"/>
          </a:p>
        </p:txBody>
      </p:sp>
      <p:sp>
        <p:nvSpPr>
          <p:cNvPr id="6" name="Rectangle 5"/>
          <p:cNvSpPr/>
          <p:nvPr/>
        </p:nvSpPr>
        <p:spPr>
          <a:xfrm>
            <a:off x="206374" y="6109493"/>
            <a:ext cx="8480425" cy="307777"/>
          </a:xfrm>
          <a:prstGeom prst="rect">
            <a:avLst/>
          </a:prstGeom>
        </p:spPr>
        <p:txBody>
          <a:bodyPr wrap="square">
            <a:spAutoFit/>
          </a:bodyPr>
          <a:lstStyle/>
          <a:p>
            <a:pPr defTabSz="457200">
              <a:defRPr/>
            </a:pPr>
            <a:r>
              <a:rPr lang="en-US" sz="1400" dirty="0">
                <a:hlinkClick r:id="rId3"/>
              </a:rPr>
              <a:t>https://www.oh-i-see.com/blog/2013/11/11/20-cultural-dos-and-taboos-manners-around-the-word</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267752569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50904</TotalTime>
  <Words>1735</Words>
  <Application>Microsoft Macintosh PowerPoint</Application>
  <PresentationFormat>On-screen Show (4:3)</PresentationFormat>
  <Paragraphs>199</Paragraphs>
  <Slides>29</Slides>
  <Notes>11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Module</vt:lpstr>
      <vt:lpstr>APPROACHING DIVERSITY THROUGH INTERNATIONAL TEACHERS</vt:lpstr>
      <vt:lpstr>WHO AM I?</vt:lpstr>
      <vt:lpstr>What is Diversity?</vt:lpstr>
      <vt:lpstr>PowerPoint Presentation</vt:lpstr>
      <vt:lpstr>Ways to Approach Diversity</vt:lpstr>
      <vt:lpstr>I. Preparing Yourself</vt:lpstr>
      <vt:lpstr>PowerPoint Presentation</vt:lpstr>
      <vt:lpstr>PowerPoint Presentation</vt:lpstr>
      <vt:lpstr>PowerPoint Presentation</vt:lpstr>
      <vt:lpstr>II. Activities to Promote Diversity</vt:lpstr>
      <vt:lpstr>PowerPoint Presentation</vt:lpstr>
      <vt:lpstr>PowerPoint Presentation</vt:lpstr>
      <vt:lpstr>RAMADAN</vt:lpstr>
      <vt:lpstr>TSAGAN SAR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KEYS TO DIVERSITY</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APPROACHING DIVERSITY THROUGH INTERNATIONAL TEACHERS</dc:title>
  <dc:creator>Olimpia Cervantes</dc:creator>
  <cp:lastModifiedBy>Olimpia Cervantes</cp:lastModifiedBy>
  <cp:revision>85</cp:revision>
  <dcterms:created xsi:type="dcterms:W3CDTF">2018-05-26T03:17:09Z</dcterms:created>
  <dcterms:modified xsi:type="dcterms:W3CDTF">2018-07-13T00:04:27Z</dcterms:modified>
</cp:coreProperties>
</file>