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1" r:id="rId2"/>
    <p:sldId id="266" r:id="rId3"/>
    <p:sldId id="280" r:id="rId4"/>
    <p:sldId id="267" r:id="rId5"/>
    <p:sldId id="259" r:id="rId6"/>
    <p:sldId id="283" r:id="rId7"/>
    <p:sldId id="268" r:id="rId8"/>
    <p:sldId id="281" r:id="rId9"/>
    <p:sldId id="262" r:id="rId10"/>
    <p:sldId id="258"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6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D1B341-6503-4DEC-8F6B-576E428AAFE2}" type="datetimeFigureOut">
              <a:rPr lang="en-US" smtClean="0"/>
              <a:t>7/17/2015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35685D-205C-423A-A85E-32A5DFC24AB2}" type="slidenum">
              <a:rPr lang="en-US" smtClean="0"/>
              <a:t>‹#›</a:t>
            </a:fld>
            <a:endParaRPr lang="en-US"/>
          </a:p>
        </p:txBody>
      </p:sp>
    </p:spTree>
    <p:extLst>
      <p:ext uri="{BB962C8B-B14F-4D97-AF65-F5344CB8AC3E}">
        <p14:creationId xmlns:p14="http://schemas.microsoft.com/office/powerpoint/2010/main" val="2897974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 </a:t>
            </a:r>
            <a:endParaRPr lang="en-US" dirty="0"/>
          </a:p>
        </p:txBody>
      </p:sp>
      <p:sp>
        <p:nvSpPr>
          <p:cNvPr id="4" name="Slide Number Placeholder 3"/>
          <p:cNvSpPr>
            <a:spLocks noGrp="1"/>
          </p:cNvSpPr>
          <p:nvPr>
            <p:ph type="sldNum" sz="quarter" idx="10"/>
          </p:nvPr>
        </p:nvSpPr>
        <p:spPr/>
        <p:txBody>
          <a:bodyPr/>
          <a:lstStyle/>
          <a:p>
            <a:fld id="{2C35685D-205C-423A-A85E-32A5DFC24AB2}" type="slidenum">
              <a:rPr lang="en-US" smtClean="0"/>
              <a:t>11</a:t>
            </a:fld>
            <a:endParaRPr lang="en-US"/>
          </a:p>
        </p:txBody>
      </p:sp>
    </p:spTree>
    <p:extLst>
      <p:ext uri="{BB962C8B-B14F-4D97-AF65-F5344CB8AC3E}">
        <p14:creationId xmlns:p14="http://schemas.microsoft.com/office/powerpoint/2010/main" val="1443192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408594-67A3-4247-991B-133B1863023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88E071-535C-4544-A7F3-24C39F477376}" type="datetimeFigureOut">
              <a:rPr lang="en-US" smtClean="0"/>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408594-67A3-4247-991B-133B18630235}" type="slidenum">
              <a:rPr lang="en-US" smtClean="0"/>
              <a:t>‹#›</a:t>
            </a:fld>
            <a:endParaRPr lang="en-US" dirty="0"/>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100000"/>
                <a:hueMod val="100000"/>
                <a:satMod val="106000"/>
                <a:lumMod val="100000"/>
              </a:schemeClr>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4F88E071-535C-4544-A7F3-24C39F477376}" type="datetimeFigureOut">
              <a:rPr lang="en-US" smtClean="0"/>
              <a:t>7/17/2015</a:t>
            </a:fld>
            <a:endParaRPr lang="en-US"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1408594-67A3-4247-991B-133B1863023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2400" dirty="0"/>
          </a:p>
        </p:txBody>
      </p:sp>
      <p:sp>
        <p:nvSpPr>
          <p:cNvPr id="3" name="Content Placeholder 2"/>
          <p:cNvSpPr>
            <a:spLocks noGrp="1"/>
          </p:cNvSpPr>
          <p:nvPr>
            <p:ph idx="1"/>
          </p:nvPr>
        </p:nvSpPr>
        <p:spPr/>
        <p:txBody>
          <a:bodyPr>
            <a:normAutofit/>
          </a:bodyPr>
          <a:lstStyle/>
          <a:p>
            <a:pPr marL="0" indent="0" algn="ctr">
              <a:buNone/>
            </a:pPr>
            <a:r>
              <a:rPr lang="en-US" sz="3200" dirty="0"/>
              <a:t>Using Mentor Text to Teach Reading Comprehension, </a:t>
            </a:r>
            <a:r>
              <a:rPr lang="en-US" sz="3200" dirty="0" smtClean="0"/>
              <a:t>Vocabulary, </a:t>
            </a:r>
            <a:r>
              <a:rPr lang="en-US" sz="3200" dirty="0"/>
              <a:t>and Writing </a:t>
            </a:r>
            <a:endParaRPr lang="en-US" sz="3200" dirty="0" smtClean="0"/>
          </a:p>
          <a:p>
            <a:pPr marL="0" indent="0" algn="ctr">
              <a:buNone/>
            </a:pPr>
            <a:endParaRPr lang="en-US" dirty="0" smtClean="0"/>
          </a:p>
          <a:p>
            <a:pPr marL="0" indent="0">
              <a:buNone/>
            </a:pPr>
            <a:r>
              <a:rPr lang="en-US" dirty="0" smtClean="0"/>
              <a:t>Presented by</a:t>
            </a:r>
          </a:p>
          <a:p>
            <a:pPr marL="0" indent="0">
              <a:buNone/>
            </a:pPr>
            <a:r>
              <a:rPr lang="en-US" dirty="0" smtClean="0"/>
              <a:t>Michelle Antonacci, Reading Specialist </a:t>
            </a:r>
          </a:p>
          <a:p>
            <a:pPr marL="0" indent="0">
              <a:buNone/>
            </a:pPr>
            <a:r>
              <a:rPr lang="en-US" dirty="0" smtClean="0"/>
              <a:t>Lori Gross, Assistant Principal</a:t>
            </a:r>
          </a:p>
          <a:p>
            <a:pPr marL="0" indent="0">
              <a:buNone/>
            </a:pPr>
            <a:r>
              <a:rPr lang="en-US" dirty="0" smtClean="0"/>
              <a:t>Virginia Beach City Public Schools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9386" y="4061394"/>
            <a:ext cx="2819400" cy="2209800"/>
          </a:xfrm>
          <a:prstGeom prst="rect">
            <a:avLst/>
          </a:prstGeom>
        </p:spPr>
      </p:pic>
      <p:sp>
        <p:nvSpPr>
          <p:cNvPr id="5" name="AutoShape 2" descr="Image result for Cover Illustration Belle the Last Mule at Gee's Bend"/>
          <p:cNvSpPr>
            <a:spLocks noChangeAspect="1" noChangeArrowheads="1"/>
          </p:cNvSpPr>
          <p:nvPr/>
        </p:nvSpPr>
        <p:spPr bwMode="auto">
          <a:xfrm>
            <a:off x="10236" y="-3753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333358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Related Titles </a:t>
            </a:r>
          </a:p>
        </p:txBody>
      </p:sp>
      <p:sp>
        <p:nvSpPr>
          <p:cNvPr id="5" name="Content Placeholder 4"/>
          <p:cNvSpPr>
            <a:spLocks noGrp="1"/>
          </p:cNvSpPr>
          <p:nvPr>
            <p:ph idx="1"/>
          </p:nvPr>
        </p:nvSpPr>
        <p:spPr/>
        <p:txBody>
          <a:bodyPr/>
          <a:lstStyle/>
          <a:p>
            <a:r>
              <a:rPr lang="en-US" b="1" dirty="0"/>
              <a:t>Gee's Bend </a:t>
            </a:r>
            <a:r>
              <a:rPr lang="en-US" b="1" dirty="0" smtClean="0"/>
              <a:t>Quilts </a:t>
            </a:r>
            <a:r>
              <a:rPr lang="en-US" dirty="0" smtClean="0"/>
              <a:t>by Carole Marsh</a:t>
            </a:r>
          </a:p>
          <a:p>
            <a:pPr marL="457200" lvl="1" indent="0">
              <a:buNone/>
            </a:pPr>
            <a:r>
              <a:rPr lang="en-US" dirty="0"/>
              <a:t>The Gee's Bend Quilts Coloring, Activity and Trivia book includes the history of the amazing story of generations of the Quilts of Gee's Bend. This book includes art and activities that are reproducible</a:t>
            </a:r>
            <a:r>
              <a:rPr lang="en-US" dirty="0" smtClean="0"/>
              <a:t>.   </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pPr marL="457200" lvl="1" indent="0">
              <a:buNone/>
            </a:pPr>
            <a:endParaRPr lang="en-US" dirty="0" smtClean="0"/>
          </a:p>
          <a:p>
            <a:pPr marL="457200" lvl="1" indent="0">
              <a:buNone/>
            </a:pP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9000" y="3200400"/>
            <a:ext cx="3103730" cy="3572798"/>
          </a:xfrm>
          <a:prstGeom prst="rect">
            <a:avLst/>
          </a:prstGeom>
        </p:spPr>
      </p:pic>
    </p:spTree>
    <p:extLst>
      <p:ext uri="{BB962C8B-B14F-4D97-AF65-F5344CB8AC3E}">
        <p14:creationId xmlns:p14="http://schemas.microsoft.com/office/powerpoint/2010/main" val="1447087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Related Titles </a:t>
            </a:r>
            <a:endParaRPr lang="en-US" sz="4400" dirty="0"/>
          </a:p>
        </p:txBody>
      </p:sp>
      <p:sp>
        <p:nvSpPr>
          <p:cNvPr id="3" name="Content Placeholder 2"/>
          <p:cNvSpPr>
            <a:spLocks noGrp="1"/>
          </p:cNvSpPr>
          <p:nvPr>
            <p:ph idx="1"/>
          </p:nvPr>
        </p:nvSpPr>
        <p:spPr>
          <a:xfrm>
            <a:off x="838200" y="1600199"/>
            <a:ext cx="7125112" cy="4051437"/>
          </a:xfrm>
        </p:spPr>
        <p:txBody>
          <a:bodyPr>
            <a:normAutofit/>
          </a:bodyPr>
          <a:lstStyle/>
          <a:p>
            <a:r>
              <a:rPr lang="en-US" sz="1600" b="1" dirty="0" smtClean="0"/>
              <a:t>Gee’s Bend: The Architecture of the Quilt </a:t>
            </a:r>
            <a:r>
              <a:rPr lang="en-US" sz="1600" dirty="0" smtClean="0"/>
              <a:t>by Paul Arnett </a:t>
            </a:r>
          </a:p>
          <a:p>
            <a:pPr lvl="1"/>
            <a:r>
              <a:rPr lang="en-US" sz="1400" dirty="0" smtClean="0"/>
              <a:t>In </a:t>
            </a:r>
            <a:r>
              <a:rPr lang="en-US" sz="1400" dirty="0"/>
              <a:t>2002, Gee’s Bend burst into international prominence through the success of </a:t>
            </a:r>
            <a:r>
              <a:rPr lang="en-US" sz="1400" dirty="0" err="1"/>
              <a:t>Tinwood’s</a:t>
            </a:r>
            <a:r>
              <a:rPr lang="en-US" sz="1400" dirty="0"/>
              <a:t> Quilts of Gee’s Bend exhibition and book, which revealed an important and previously invisible art tradition from the African American South. Critics and popular audiences alike marveled at these quilts that combined the best of contemporary design with a deeply rooted ethnic heritage and compelling human stories about the </a:t>
            </a:r>
            <a:r>
              <a:rPr lang="en-US" sz="1400" dirty="0" smtClean="0"/>
              <a:t>women.   </a:t>
            </a:r>
          </a:p>
          <a:p>
            <a:pPr lvl="1"/>
            <a:endParaRPr lang="en-US" sz="1400" dirty="0"/>
          </a:p>
          <a:p>
            <a:pPr lvl="1"/>
            <a:endParaRPr lang="en-US" sz="1400" dirty="0" smtClean="0"/>
          </a:p>
          <a:p>
            <a:pPr lvl="1"/>
            <a:endParaRPr lang="en-US" sz="1400" dirty="0"/>
          </a:p>
          <a:p>
            <a:pPr lvl="1"/>
            <a:endParaRPr lang="en-US" sz="1400" dirty="0" smtClean="0"/>
          </a:p>
          <a:p>
            <a:pPr lvl="1"/>
            <a:endParaRPr lang="en-US" sz="1400" dirty="0"/>
          </a:p>
          <a:p>
            <a:pPr marL="457200" lvl="1" indent="0">
              <a:buNone/>
            </a:pPr>
            <a:r>
              <a:rPr lang="en-US" sz="1400" dirty="0" smtClean="0"/>
              <a:t>         </a:t>
            </a:r>
            <a:endParaRPr lang="en-US" sz="1400" dirty="0"/>
          </a:p>
        </p:txBody>
      </p:sp>
      <p:pic>
        <p:nvPicPr>
          <p:cNvPr id="10"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191000" y="3459707"/>
            <a:ext cx="3048000" cy="3147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90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sz="2400" dirty="0" smtClean="0"/>
              <a:t>Belle, the Last Mule at Gee’s Bend </a:t>
            </a:r>
            <a:br>
              <a:rPr lang="en-US" sz="2400" dirty="0" smtClean="0"/>
            </a:br>
            <a:r>
              <a:rPr lang="en-US" sz="2000" dirty="0" smtClean="0"/>
              <a:t>A CIVIL RIGHTS STORY </a:t>
            </a:r>
            <a:br>
              <a:rPr lang="en-US" sz="2000" dirty="0" smtClean="0"/>
            </a:br>
            <a:r>
              <a:rPr lang="en-US" sz="2000" dirty="0" smtClean="0"/>
              <a:t>By Calvin Alexander Ramsey and Bettye Stroud</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a:t>
            </a:r>
          </a:p>
          <a:p>
            <a:pPr marL="0" indent="0">
              <a:buNone/>
            </a:pPr>
            <a:r>
              <a:rPr lang="en-US" sz="1900" dirty="0"/>
              <a:t>	</a:t>
            </a:r>
            <a:r>
              <a:rPr lang="en-US" sz="1900" dirty="0" smtClean="0"/>
              <a:t>Sitting on a bench waiting for his mother, Alex can’t help but notice a mule just across the way eating the greens in someone’s garden.  When </a:t>
            </a:r>
            <a:r>
              <a:rPr lang="en-US" sz="1900" dirty="0" err="1" smtClean="0"/>
              <a:t>Miz</a:t>
            </a:r>
            <a:r>
              <a:rPr lang="en-US" sz="1900" dirty="0" smtClean="0"/>
              <a:t> Pettway sits down beside him, he asks about it.  “Ol’ Belle?” she says.  “She can have all the collards she wants. She’s earned it.”</a:t>
            </a:r>
          </a:p>
          <a:p>
            <a:pPr marL="0" indent="0">
              <a:buNone/>
            </a:pPr>
            <a:r>
              <a:rPr lang="en-US" sz="1900" dirty="0"/>
              <a:t>	</a:t>
            </a:r>
            <a:r>
              <a:rPr lang="en-US" sz="1900" dirty="0" smtClean="0"/>
              <a:t>So begins the story of Belle, a simple mule in Gee’s Bend, Alabama, and the role she played in the civil rights movement of the 1960’s.  Based on real events, this is the story of how African Americans in an impoverished community, inspired by a visit from Dr. Martin Luther King Jr., defied local authorities and registered to vote, many traveling by mule-drawn wagon.  Later, after Dr. King’s assassination, two Gee’s Bend mules pulled the farm wagon bearing Dr. King’s casket through the streets of Atlanta.</a:t>
            </a:r>
          </a:p>
          <a:p>
            <a:pPr marL="0" indent="0">
              <a:buNone/>
            </a:pPr>
            <a:r>
              <a:rPr lang="en-US" sz="1900" dirty="0" smtClean="0"/>
              <a:t>     As he looks into the eyes of gentle Belle, one young boy begins to understand history in a new, very personal way.  Readers will too.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16826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1" y="762000"/>
            <a:ext cx="7125113" cy="1600200"/>
          </a:xfrm>
        </p:spPr>
        <p:txBody>
          <a:bodyPr/>
          <a:lstStyle/>
          <a:p>
            <a:r>
              <a:rPr lang="en-US" sz="1600" dirty="0" smtClean="0"/>
              <a:t>On April 19, 1968, Belle and Ada pulled the humble funeral wagon of Dr. Martin Luther King, Jr. on a long, slow trek from Ebenezer Baptist Church to Morehouse College.  It is estimated that 50,000 people marched in quiet procession behind the wagon.  Belle and Ada had completed their part in the history of this great man. </a:t>
            </a:r>
            <a:endParaRPr lang="en-US" sz="1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9440" y="2362200"/>
            <a:ext cx="7448759" cy="3829050"/>
          </a:xfrm>
          <a:prstGeom prst="rect">
            <a:avLst/>
          </a:prstGeom>
        </p:spPr>
      </p:pic>
    </p:spTree>
    <p:extLst>
      <p:ext uri="{BB962C8B-B14F-4D97-AF65-F5344CB8AC3E}">
        <p14:creationId xmlns:p14="http://schemas.microsoft.com/office/powerpoint/2010/main" val="1130157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b="1" dirty="0" smtClean="0"/>
              <a:t>ELA Standards &amp; Objectives Taught </a:t>
            </a:r>
            <a:br>
              <a:rPr lang="en-US" sz="2000" b="1" dirty="0" smtClean="0"/>
            </a:br>
            <a:r>
              <a:rPr lang="en-US" sz="2000" b="1" dirty="0" smtClean="0"/>
              <a:t>Using this Mentor Text </a:t>
            </a:r>
            <a:endParaRPr lang="en-US" sz="2000" b="1" dirty="0"/>
          </a:p>
        </p:txBody>
      </p:sp>
      <p:sp>
        <p:nvSpPr>
          <p:cNvPr id="3" name="Content Placeholder 2"/>
          <p:cNvSpPr>
            <a:spLocks noGrp="1"/>
          </p:cNvSpPr>
          <p:nvPr>
            <p:ph idx="1"/>
          </p:nvPr>
        </p:nvSpPr>
        <p:spPr/>
        <p:txBody>
          <a:bodyPr>
            <a:normAutofit fontScale="92500" lnSpcReduction="10000"/>
          </a:bodyPr>
          <a:lstStyle/>
          <a:p>
            <a:endParaRPr lang="en-US" sz="1300" b="1" dirty="0" smtClean="0"/>
          </a:p>
          <a:p>
            <a:r>
              <a:rPr lang="en-US" sz="1300" b="1" dirty="0" smtClean="0"/>
              <a:t>ELA.5.5.6</a:t>
            </a:r>
            <a:r>
              <a:rPr lang="en-US" sz="1300" b="1" dirty="0"/>
              <a:t>	Draw conclusions and make inferences from text, including inferences about character and </a:t>
            </a:r>
            <a:r>
              <a:rPr lang="en-US" sz="1300" b="1" dirty="0" smtClean="0"/>
              <a:t>theme</a:t>
            </a:r>
            <a:endParaRPr lang="en-US" sz="1300" b="1" dirty="0"/>
          </a:p>
          <a:p>
            <a:r>
              <a:rPr lang="en-US" sz="1300" b="1" smtClean="0"/>
              <a:t>ELA.5.5.8</a:t>
            </a:r>
            <a:r>
              <a:rPr lang="en-US" sz="1300" b="1" dirty="0"/>
              <a:t>	Explain the author’s purpose. </a:t>
            </a:r>
          </a:p>
          <a:p>
            <a:pPr lvl="1"/>
            <a:r>
              <a:rPr lang="en-US" sz="1300" b="1" dirty="0" smtClean="0"/>
              <a:t>ELA.5.5.8a</a:t>
            </a:r>
            <a:r>
              <a:rPr lang="en-US" sz="1300" b="1" dirty="0"/>
              <a:t>	Describe how an author’s choice of vocabulary contributes  </a:t>
            </a:r>
            <a:r>
              <a:rPr lang="en-US" sz="1300" b="1" dirty="0" smtClean="0"/>
              <a:t> to the author’s style</a:t>
            </a:r>
            <a:endParaRPr lang="en-US" sz="1300" b="1" dirty="0"/>
          </a:p>
          <a:p>
            <a:r>
              <a:rPr lang="en-US" sz="1300" b="1" dirty="0"/>
              <a:t>ELA.5.5.9	Identify cause and effect </a:t>
            </a:r>
            <a:r>
              <a:rPr lang="en-US" sz="1300" b="1" dirty="0" smtClean="0"/>
              <a:t>relationships</a:t>
            </a:r>
            <a:endParaRPr lang="en-US" sz="1300" b="1" dirty="0"/>
          </a:p>
          <a:p>
            <a:r>
              <a:rPr lang="en-US" sz="1300" b="1" dirty="0"/>
              <a:t>ELA.5.5.10	Describe character </a:t>
            </a:r>
            <a:r>
              <a:rPr lang="en-US" sz="1300" b="1" dirty="0" smtClean="0"/>
              <a:t>development</a:t>
            </a:r>
            <a:endParaRPr lang="en-US" sz="1300" b="1" dirty="0"/>
          </a:p>
          <a:p>
            <a:r>
              <a:rPr lang="en-US" sz="1300" b="1" dirty="0" smtClean="0"/>
              <a:t>ELA.5.5.12</a:t>
            </a:r>
            <a:r>
              <a:rPr lang="en-US" sz="1300" b="1" dirty="0"/>
              <a:t>	Identify main idea or </a:t>
            </a:r>
            <a:r>
              <a:rPr lang="en-US" sz="1300" b="1" dirty="0" smtClean="0"/>
              <a:t>theme</a:t>
            </a:r>
          </a:p>
          <a:p>
            <a:pPr marL="0" indent="0">
              <a:buNone/>
            </a:pPr>
            <a:r>
              <a:rPr lang="en-US" sz="1300" dirty="0" smtClean="0"/>
              <a:t>                   *</a:t>
            </a:r>
            <a:r>
              <a:rPr lang="en-US" sz="1300" dirty="0"/>
              <a:t>See </a:t>
            </a:r>
            <a:r>
              <a:rPr lang="en-US" sz="1300" dirty="0" smtClean="0"/>
              <a:t>handouts for lesson activities/examples </a:t>
            </a:r>
            <a:endParaRPr lang="en-US" sz="1300" dirty="0"/>
          </a:p>
          <a:p>
            <a:pPr marL="0" indent="0">
              <a:buNone/>
            </a:pPr>
            <a:endParaRPr lang="en-US" sz="1300" b="1" dirty="0" smtClean="0"/>
          </a:p>
          <a:p>
            <a:pPr hangingPunct="0"/>
            <a:r>
              <a:rPr lang="en-US" sz="1300" dirty="0"/>
              <a:t>ELA.5.5.11	Describe the development of plot and explain the resolution of conflict(s</a:t>
            </a:r>
            <a:r>
              <a:rPr lang="en-US" sz="1300" dirty="0" smtClean="0"/>
              <a:t>)</a:t>
            </a:r>
          </a:p>
          <a:p>
            <a:r>
              <a:rPr lang="en-US" sz="1300" dirty="0"/>
              <a:t>ELA.5.5.</a:t>
            </a:r>
            <a:r>
              <a:rPr lang="en-US" sz="1300" strike="sngStrike" dirty="0"/>
              <a:t>4</a:t>
            </a:r>
            <a:r>
              <a:rPr lang="en-US" sz="1300" dirty="0"/>
              <a:t>	Identify and ask questions to clarify various points of </a:t>
            </a:r>
            <a:r>
              <a:rPr lang="en-US" sz="1300" dirty="0" smtClean="0"/>
              <a:t>view </a:t>
            </a:r>
            <a:endParaRPr lang="en-US" sz="1300" dirty="0"/>
          </a:p>
          <a:p>
            <a:r>
              <a:rPr lang="en-US" sz="1300" dirty="0"/>
              <a:t>ELA.5.5.5	Summarize during and after reading and include supporting </a:t>
            </a:r>
            <a:r>
              <a:rPr lang="en-US" sz="1300" dirty="0" smtClean="0"/>
              <a:t>details</a:t>
            </a:r>
            <a:endParaRPr lang="en-US" sz="1300" dirty="0"/>
          </a:p>
          <a:p>
            <a:pPr marL="0" indent="0" hangingPunct="0">
              <a:buNone/>
            </a:pPr>
            <a:endParaRPr lang="en-US" b="1" dirty="0"/>
          </a:p>
          <a:p>
            <a:pPr marL="0" indent="0" hangingPunct="0">
              <a:buNone/>
            </a:pPr>
            <a:endParaRPr lang="en-US" dirty="0"/>
          </a:p>
        </p:txBody>
      </p:sp>
    </p:spTree>
    <p:extLst>
      <p:ext uri="{BB962C8B-B14F-4D97-AF65-F5344CB8AC3E}">
        <p14:creationId xmlns:p14="http://schemas.microsoft.com/office/powerpoint/2010/main" val="2901563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smtClean="0"/>
              <a:t>Vocabulary Words Taught Using this Mentor Text &amp; the Robust Vocabulary Instruction Model  </a:t>
            </a:r>
            <a:endParaRPr lang="en-US" sz="2000" dirty="0"/>
          </a:p>
        </p:txBody>
      </p:sp>
      <p:sp>
        <p:nvSpPr>
          <p:cNvPr id="3" name="Content Placeholder 2"/>
          <p:cNvSpPr>
            <a:spLocks noGrp="1"/>
          </p:cNvSpPr>
          <p:nvPr>
            <p:ph idx="1"/>
          </p:nvPr>
        </p:nvSpPr>
        <p:spPr>
          <a:xfrm>
            <a:off x="1009443" y="1807361"/>
            <a:ext cx="7125112" cy="4669639"/>
          </a:xfrm>
        </p:spPr>
        <p:txBody>
          <a:bodyPr>
            <a:noAutofit/>
          </a:bodyPr>
          <a:lstStyle/>
          <a:p>
            <a:r>
              <a:rPr lang="en-US" sz="1600" dirty="0" smtClean="0"/>
              <a:t>Teachers may choose from the following:</a:t>
            </a:r>
          </a:p>
          <a:p>
            <a:pPr lvl="1"/>
            <a:r>
              <a:rPr lang="en-US" dirty="0" smtClean="0"/>
              <a:t>pesky                               </a:t>
            </a:r>
          </a:p>
          <a:p>
            <a:pPr lvl="1"/>
            <a:r>
              <a:rPr lang="en-US" dirty="0" smtClean="0"/>
              <a:t>loyal</a:t>
            </a:r>
          </a:p>
          <a:p>
            <a:pPr lvl="1"/>
            <a:r>
              <a:rPr lang="en-US" dirty="0"/>
              <a:t>g</a:t>
            </a:r>
            <a:r>
              <a:rPr lang="en-US" dirty="0" smtClean="0"/>
              <a:t>rieved                       </a:t>
            </a:r>
          </a:p>
          <a:p>
            <a:pPr lvl="1"/>
            <a:r>
              <a:rPr lang="en-US" dirty="0" smtClean="0"/>
              <a:t>shuffle</a:t>
            </a:r>
          </a:p>
          <a:p>
            <a:pPr lvl="1"/>
            <a:r>
              <a:rPr lang="en-US" dirty="0" smtClean="0"/>
              <a:t>honor</a:t>
            </a:r>
          </a:p>
          <a:p>
            <a:pPr lvl="1"/>
            <a:r>
              <a:rPr lang="en-US" dirty="0" smtClean="0"/>
              <a:t>hauling</a:t>
            </a:r>
          </a:p>
          <a:p>
            <a:pPr lvl="1"/>
            <a:r>
              <a:rPr lang="en-US" dirty="0" smtClean="0"/>
              <a:t>shameful</a:t>
            </a:r>
          </a:p>
          <a:p>
            <a:pPr lvl="1"/>
            <a:r>
              <a:rPr lang="en-US" dirty="0" smtClean="0"/>
              <a:t>refused</a:t>
            </a:r>
          </a:p>
          <a:p>
            <a:pPr lvl="1"/>
            <a:r>
              <a:rPr lang="en-US" dirty="0"/>
              <a:t>e</a:t>
            </a:r>
            <a:r>
              <a:rPr lang="en-US" dirty="0" smtClean="0"/>
              <a:t>scorted </a:t>
            </a:r>
          </a:p>
          <a:p>
            <a:pPr marL="0" indent="0">
              <a:buNone/>
            </a:pPr>
            <a:r>
              <a:rPr lang="en-US" sz="1600" dirty="0" smtClean="0"/>
              <a:t>*See handout of vocabulary lesson</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971800"/>
            <a:ext cx="3048000" cy="2133600"/>
          </a:xfrm>
          <a:prstGeom prst="rect">
            <a:avLst/>
          </a:prstGeom>
        </p:spPr>
      </p:pic>
    </p:spTree>
    <p:extLst>
      <p:ext uri="{BB962C8B-B14F-4D97-AF65-F5344CB8AC3E}">
        <p14:creationId xmlns:p14="http://schemas.microsoft.com/office/powerpoint/2010/main" val="1342250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Bringing Words to Life Robust Vocabulary Instruction by Beck, </a:t>
            </a:r>
            <a:r>
              <a:rPr lang="en-US" sz="2400" dirty="0" err="1" smtClean="0"/>
              <a:t>McKeown</a:t>
            </a:r>
            <a:r>
              <a:rPr lang="en-US" sz="2400" dirty="0" smtClean="0"/>
              <a:t>, &amp; </a:t>
            </a:r>
            <a:r>
              <a:rPr lang="en-US" sz="2400" dirty="0" err="1" smtClean="0"/>
              <a:t>Kucan</a:t>
            </a:r>
            <a:endParaRPr lang="en-US" sz="24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71800" y="2057400"/>
            <a:ext cx="2705717" cy="4052888"/>
          </a:xfrm>
        </p:spPr>
      </p:pic>
    </p:spTree>
    <p:extLst>
      <p:ext uri="{BB962C8B-B14F-4D97-AF65-F5344CB8AC3E}">
        <p14:creationId xmlns:p14="http://schemas.microsoft.com/office/powerpoint/2010/main" val="4150308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Writing Standards/Objectives Taught Using this Mentor Text </a:t>
            </a:r>
            <a:endParaRPr lang="en-US" sz="2400" dirty="0"/>
          </a:p>
        </p:txBody>
      </p:sp>
      <p:sp>
        <p:nvSpPr>
          <p:cNvPr id="3" name="Content Placeholder 2"/>
          <p:cNvSpPr>
            <a:spLocks noGrp="1"/>
          </p:cNvSpPr>
          <p:nvPr>
            <p:ph idx="1"/>
          </p:nvPr>
        </p:nvSpPr>
        <p:spPr>
          <a:xfrm>
            <a:off x="1009443" y="1807361"/>
            <a:ext cx="7125112" cy="4364839"/>
          </a:xfrm>
        </p:spPr>
        <p:txBody>
          <a:bodyPr>
            <a:normAutofit fontScale="92500"/>
          </a:bodyPr>
          <a:lstStyle/>
          <a:p>
            <a:r>
              <a:rPr lang="en-US" sz="1500" dirty="0" smtClean="0">
                <a:solidFill>
                  <a:schemeClr val="tx1"/>
                </a:solidFill>
              </a:rPr>
              <a:t>ELA.5.7 TSW write for a variety of purposes: to describe, to inform, to entertain, to explain and to persuade (SOL 5.7)</a:t>
            </a:r>
            <a:endParaRPr lang="en-US" sz="1500" dirty="0">
              <a:solidFill>
                <a:schemeClr val="tx1"/>
              </a:solidFill>
            </a:endParaRPr>
          </a:p>
          <a:p>
            <a:r>
              <a:rPr lang="en-US" sz="1500" dirty="0"/>
              <a:t>ELA.5.7.1	Produce clear and coherent writing in which the development and organization are appropriate to task, purpose, and </a:t>
            </a:r>
            <a:r>
              <a:rPr lang="en-US" sz="1500" dirty="0" smtClean="0"/>
              <a:t>audience.</a:t>
            </a:r>
          </a:p>
          <a:p>
            <a:pPr lvl="1"/>
            <a:r>
              <a:rPr lang="en-US" sz="1300" dirty="0" smtClean="0"/>
              <a:t>ELA.5.7.1a</a:t>
            </a:r>
            <a:r>
              <a:rPr lang="en-US" sz="1300" dirty="0"/>
              <a:t>	Identify intended audience. </a:t>
            </a:r>
          </a:p>
          <a:p>
            <a:pPr lvl="1"/>
            <a:r>
              <a:rPr lang="en-US" sz="1300" dirty="0"/>
              <a:t>ELA.5.7.1b	Use a variety of prewriting strategies. </a:t>
            </a:r>
          </a:p>
          <a:p>
            <a:pPr lvl="1"/>
            <a:r>
              <a:rPr lang="en-US" sz="1300" dirty="0"/>
              <a:t>ELA.5.7.1c	Organize information to convey a central idea. </a:t>
            </a:r>
          </a:p>
          <a:p>
            <a:pPr lvl="1"/>
            <a:r>
              <a:rPr lang="en-US" sz="1300" dirty="0"/>
              <a:t>ELA.5.7.1d	Write a clear topic sentence focusing on the main idea. </a:t>
            </a:r>
          </a:p>
          <a:p>
            <a:pPr lvl="1"/>
            <a:r>
              <a:rPr lang="en-US" sz="1300" dirty="0"/>
              <a:t>ELA.5.7.1e	Write </a:t>
            </a:r>
            <a:r>
              <a:rPr lang="en-US" sz="1300" dirty="0" smtClean="0"/>
              <a:t>multi-paragraph </a:t>
            </a:r>
            <a:r>
              <a:rPr lang="en-US" sz="1300" dirty="0"/>
              <a:t>compositions. </a:t>
            </a:r>
          </a:p>
          <a:p>
            <a:pPr lvl="1"/>
            <a:r>
              <a:rPr lang="en-US" sz="1300" dirty="0"/>
              <a:t>ELA.5.7.1f	Include supporting details that elaborate the main idea. </a:t>
            </a:r>
          </a:p>
          <a:p>
            <a:r>
              <a:rPr lang="en-US" sz="1500" dirty="0" smtClean="0"/>
              <a:t>ELA.5.8 TSW edit writing for correct grammar, capitalization, spelling, punctuation, sentence structure, and paragraphing (SOL 5.8)</a:t>
            </a:r>
            <a:r>
              <a:rPr lang="en-US" sz="1500" b="1" dirty="0"/>
              <a:t>	</a:t>
            </a:r>
            <a:endParaRPr lang="en-US" sz="1500" b="1" dirty="0" smtClean="0"/>
          </a:p>
          <a:p>
            <a:r>
              <a:rPr lang="en-US" sz="1500" dirty="0" smtClean="0"/>
              <a:t>ELA.5.9.2</a:t>
            </a:r>
            <a:r>
              <a:rPr lang="en-US" sz="1500" dirty="0"/>
              <a:t>	Draw on information from multiple print or digital sources, demonstrating the ability to locate an answer to a question or to solve a problem efficiently. (CCSS.ELA-Literacy.RI.5.5)</a:t>
            </a:r>
          </a:p>
          <a:p>
            <a:endParaRPr lang="en-US" dirty="0"/>
          </a:p>
        </p:txBody>
      </p:sp>
    </p:spTree>
    <p:extLst>
      <p:ext uri="{BB962C8B-B14F-4D97-AF65-F5344CB8AC3E}">
        <p14:creationId xmlns:p14="http://schemas.microsoft.com/office/powerpoint/2010/main" val="2759423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Narrative Writing – SWBST Format </a:t>
            </a:r>
            <a:endParaRPr lang="en-US" sz="2400" dirty="0"/>
          </a:p>
        </p:txBody>
      </p:sp>
      <p:sp>
        <p:nvSpPr>
          <p:cNvPr id="3" name="Content Placeholder 2"/>
          <p:cNvSpPr>
            <a:spLocks noGrp="1"/>
          </p:cNvSpPr>
          <p:nvPr>
            <p:ph idx="1"/>
          </p:nvPr>
        </p:nvSpPr>
        <p:spPr/>
        <p:txBody>
          <a:bodyPr>
            <a:noAutofit/>
          </a:bodyPr>
          <a:lstStyle/>
          <a:p>
            <a:pPr marL="0" indent="0">
              <a:buNone/>
            </a:pPr>
            <a:r>
              <a:rPr lang="en-US" sz="1400" b="1" u="sng" dirty="0" smtClean="0"/>
              <a:t>Prompt </a:t>
            </a:r>
            <a:r>
              <a:rPr lang="en-US" sz="1400" b="1" u="sng" dirty="0"/>
              <a:t>Analysis</a:t>
            </a:r>
            <a:endParaRPr lang="en-US" sz="1400" dirty="0"/>
          </a:p>
          <a:p>
            <a:pPr lvl="0"/>
            <a:r>
              <a:rPr lang="en-US" sz="1400" dirty="0"/>
              <a:t>Read your prompt at least 2 times</a:t>
            </a:r>
          </a:p>
          <a:p>
            <a:pPr lvl="0"/>
            <a:r>
              <a:rPr lang="en-US" sz="1400" dirty="0"/>
              <a:t>Highlight the important words that help you to understand what you are asked to write about</a:t>
            </a:r>
          </a:p>
          <a:p>
            <a:pPr lvl="0"/>
            <a:r>
              <a:rPr lang="en-US" sz="1400" dirty="0"/>
              <a:t>Make notes around your prompt to demonstrate your </a:t>
            </a:r>
            <a:r>
              <a:rPr lang="en-US" sz="1400" dirty="0" smtClean="0"/>
              <a:t>understanding</a:t>
            </a:r>
          </a:p>
          <a:p>
            <a:pPr lvl="0"/>
            <a:r>
              <a:rPr lang="en-US" sz="1400" dirty="0"/>
              <a:t>C</a:t>
            </a:r>
            <a:r>
              <a:rPr lang="en-US" sz="1400" dirty="0" smtClean="0"/>
              <a:t>omplete your TAPF  </a:t>
            </a:r>
            <a:endParaRPr lang="en-US" sz="1400" dirty="0"/>
          </a:p>
          <a:p>
            <a:pPr marL="0" indent="0">
              <a:buNone/>
            </a:pPr>
            <a:r>
              <a:rPr lang="en-US" sz="1400" dirty="0" smtClean="0"/>
              <a:t>	After </a:t>
            </a:r>
            <a:r>
              <a:rPr lang="en-US" sz="1400" dirty="0"/>
              <a:t>listening </a:t>
            </a:r>
            <a:r>
              <a:rPr lang="en-US" sz="1400" dirty="0" smtClean="0"/>
              <a:t>to and discussing </a:t>
            </a:r>
            <a:r>
              <a:rPr lang="en-US" sz="1400" dirty="0"/>
              <a:t>the story </a:t>
            </a:r>
            <a:r>
              <a:rPr lang="en-US" sz="1400" u="sng" dirty="0"/>
              <a:t>Belle, the Last Mule at Gee’s Bend</a:t>
            </a:r>
            <a:r>
              <a:rPr lang="en-US" sz="1400" dirty="0"/>
              <a:t> and studying the </a:t>
            </a:r>
            <a:r>
              <a:rPr lang="en-US" sz="1400" dirty="0" smtClean="0"/>
              <a:t>photograph </a:t>
            </a:r>
            <a:r>
              <a:rPr lang="en-US" sz="1400" dirty="0"/>
              <a:t>you are given, reflect upon what it would be like to live during this historical time period and </a:t>
            </a:r>
            <a:r>
              <a:rPr lang="en-US" sz="1400" dirty="0" smtClean="0"/>
              <a:t>experience, first-hand, </a:t>
            </a:r>
            <a:r>
              <a:rPr lang="en-US" sz="1400" dirty="0"/>
              <a:t>the events taking </a:t>
            </a:r>
            <a:r>
              <a:rPr lang="en-US" sz="1400" dirty="0" smtClean="0"/>
              <a:t>place.</a:t>
            </a:r>
          </a:p>
          <a:p>
            <a:pPr marL="0" indent="0">
              <a:buNone/>
            </a:pPr>
            <a:r>
              <a:rPr lang="en-US" sz="1400" dirty="0" smtClean="0"/>
              <a:t>	After </a:t>
            </a:r>
            <a:r>
              <a:rPr lang="en-US" sz="1400" dirty="0"/>
              <a:t>this reflection, write a first-person point of view narrative using the “</a:t>
            </a:r>
            <a:r>
              <a:rPr lang="en-US" sz="1400" dirty="0" smtClean="0"/>
              <a:t>Somebody… </a:t>
            </a:r>
            <a:r>
              <a:rPr lang="en-US" sz="1400" dirty="0"/>
              <a:t>W</a:t>
            </a:r>
            <a:r>
              <a:rPr lang="en-US" sz="1400" dirty="0" smtClean="0"/>
              <a:t>anted</a:t>
            </a:r>
            <a:r>
              <a:rPr lang="en-US" sz="1400" dirty="0"/>
              <a:t>…, B</a:t>
            </a:r>
            <a:r>
              <a:rPr lang="en-US" sz="1400" dirty="0" smtClean="0"/>
              <a:t>ut</a:t>
            </a:r>
            <a:r>
              <a:rPr lang="en-US" sz="1400" dirty="0"/>
              <a:t>…., </a:t>
            </a:r>
            <a:r>
              <a:rPr lang="en-US" sz="1400" dirty="0" smtClean="0"/>
              <a:t>So….Then</a:t>
            </a:r>
            <a:r>
              <a:rPr lang="en-US" sz="1400" dirty="0"/>
              <a:t>…” format, so your reader understands what it was like to live during that time</a:t>
            </a:r>
            <a:r>
              <a:rPr lang="en-US" sz="1400" dirty="0" smtClean="0"/>
              <a:t>.</a:t>
            </a:r>
          </a:p>
          <a:p>
            <a:pPr marL="0" indent="0">
              <a:buNone/>
            </a:pPr>
            <a:endParaRPr lang="en-US" sz="1400" dirty="0" smtClean="0"/>
          </a:p>
          <a:p>
            <a:pPr marL="0" indent="0">
              <a:buNone/>
            </a:pPr>
            <a:r>
              <a:rPr lang="en-US" sz="1400" dirty="0" smtClean="0"/>
              <a:t>*See handout of writing prompt, TAPF (analysis), graphic organizer, and historical photographs </a:t>
            </a:r>
            <a:endParaRPr lang="en-US" sz="1400" dirty="0"/>
          </a:p>
        </p:txBody>
      </p:sp>
    </p:spTree>
    <p:extLst>
      <p:ext uri="{BB962C8B-B14F-4D97-AF65-F5344CB8AC3E}">
        <p14:creationId xmlns:p14="http://schemas.microsoft.com/office/powerpoint/2010/main" val="1593061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t>Related Titles </a:t>
            </a:r>
            <a:endParaRPr lang="en-US" sz="4400" dirty="0"/>
          </a:p>
        </p:txBody>
      </p:sp>
      <p:sp>
        <p:nvSpPr>
          <p:cNvPr id="3" name="Content Placeholder 2"/>
          <p:cNvSpPr>
            <a:spLocks noGrp="1"/>
          </p:cNvSpPr>
          <p:nvPr>
            <p:ph idx="1"/>
          </p:nvPr>
        </p:nvSpPr>
        <p:spPr/>
        <p:txBody>
          <a:bodyPr>
            <a:normAutofit/>
          </a:bodyPr>
          <a:lstStyle/>
          <a:p>
            <a:r>
              <a:rPr lang="en-US" sz="1600" b="1" dirty="0" err="1">
                <a:solidFill>
                  <a:schemeClr val="tx1"/>
                </a:solidFill>
              </a:rPr>
              <a:t>Stitchin</a:t>
            </a:r>
            <a:r>
              <a:rPr lang="en-US" sz="1600" b="1" dirty="0">
                <a:solidFill>
                  <a:schemeClr val="tx1"/>
                </a:solidFill>
              </a:rPr>
              <a:t>' and </a:t>
            </a:r>
            <a:r>
              <a:rPr lang="en-US" sz="1600" b="1" dirty="0" err="1">
                <a:solidFill>
                  <a:schemeClr val="tx1"/>
                </a:solidFill>
              </a:rPr>
              <a:t>Pullin</a:t>
            </a:r>
            <a:r>
              <a:rPr lang="en-US" sz="1600" b="1" dirty="0">
                <a:solidFill>
                  <a:schemeClr val="tx1"/>
                </a:solidFill>
              </a:rPr>
              <a:t>': A Gee's Bend Quilt </a:t>
            </a:r>
            <a:r>
              <a:rPr lang="en-US" sz="1600" dirty="0" smtClean="0">
                <a:solidFill>
                  <a:schemeClr val="tx1"/>
                </a:solidFill>
              </a:rPr>
              <a:t>by Patricia </a:t>
            </a:r>
            <a:r>
              <a:rPr lang="en-US" sz="1600" dirty="0" err="1" smtClean="0">
                <a:solidFill>
                  <a:schemeClr val="tx1"/>
                </a:solidFill>
              </a:rPr>
              <a:t>McKissack</a:t>
            </a:r>
            <a:endParaRPr lang="en-US" sz="1600" dirty="0" smtClean="0">
              <a:solidFill>
                <a:schemeClr val="tx1"/>
              </a:solidFill>
            </a:endParaRPr>
          </a:p>
          <a:p>
            <a:pPr marL="0" indent="0">
              <a:buNone/>
            </a:pPr>
            <a:r>
              <a:rPr lang="en-US" sz="1600" dirty="0">
                <a:solidFill>
                  <a:schemeClr val="tx1"/>
                </a:solidFill>
              </a:rPr>
              <a:t>	</a:t>
            </a:r>
            <a:r>
              <a:rPr lang="en-US" sz="1400" dirty="0"/>
              <a:t>MOTHER AND DAUGHTER, grandmother and granddaughter, aunt and </a:t>
            </a:r>
            <a:r>
              <a:rPr lang="en-US" sz="1400" dirty="0" smtClean="0"/>
              <a:t>		niece</a:t>
            </a:r>
            <a:r>
              <a:rPr lang="en-US" sz="1400" dirty="0"/>
              <a:t>, friend and friend. For a hundred years, generations of women </a:t>
            </a:r>
            <a:r>
              <a:rPr lang="en-US" sz="1400" dirty="0" smtClean="0"/>
              <a:t>	from </a:t>
            </a:r>
            <a:r>
              <a:rPr lang="en-US" sz="1400" dirty="0"/>
              <a:t>Gee’s Bend have quilted together, sharing stories, trading recipes, </a:t>
            </a:r>
            <a:r>
              <a:rPr lang="en-US" sz="1400" dirty="0" smtClean="0"/>
              <a:t>	singing </a:t>
            </a:r>
            <a:r>
              <a:rPr lang="en-US" sz="1400" dirty="0"/>
              <a:t>hymns—all the while </a:t>
            </a:r>
            <a:r>
              <a:rPr lang="en-US" sz="1400" dirty="0" err="1"/>
              <a:t>stitchin</a:t>
            </a:r>
            <a:r>
              <a:rPr lang="en-US" sz="1400" dirty="0"/>
              <a:t>’ and </a:t>
            </a:r>
            <a:r>
              <a:rPr lang="en-US" sz="1400" dirty="0" err="1"/>
              <a:t>pullin</a:t>
            </a:r>
            <a:r>
              <a:rPr lang="en-US" sz="1400" dirty="0"/>
              <a:t>’ thread through cloth. </a:t>
            </a:r>
            <a:r>
              <a:rPr lang="en-US" sz="1400" dirty="0" smtClean="0"/>
              <a:t>	Every </a:t>
            </a:r>
            <a:r>
              <a:rPr lang="en-US" sz="1400" dirty="0"/>
              <a:t>day Baby Girl listens, watches, and waits, until she’s called to sit </a:t>
            </a:r>
            <a:r>
              <a:rPr lang="en-US" sz="1400" dirty="0" smtClean="0"/>
              <a:t>	at </a:t>
            </a:r>
            <a:r>
              <a:rPr lang="en-US" sz="1400" dirty="0"/>
              <a:t>the quilting frame. Piece by piece, she puzzles her quilt together</a:t>
            </a:r>
            <a:r>
              <a:rPr lang="en-US" sz="1400" dirty="0" smtClean="0"/>
              <a:t>—	telling </a:t>
            </a:r>
            <a:r>
              <a:rPr lang="en-US" sz="1400" dirty="0"/>
              <a:t>not just her story, but the story of her family, the story of Gee’s </a:t>
            </a:r>
            <a:r>
              <a:rPr lang="en-US" sz="1400" dirty="0" smtClean="0"/>
              <a:t>	Bend</a:t>
            </a:r>
            <a:r>
              <a:rPr lang="en-US" sz="1400" dirty="0"/>
              <a:t>, and the story of her ancestors’ struggle for freedom</a:t>
            </a:r>
            <a:r>
              <a:rPr lang="en-US" sz="1400" dirty="0" smtClean="0"/>
              <a:t>.</a:t>
            </a:r>
          </a:p>
          <a:p>
            <a:pPr marL="0" indent="0">
              <a:buNone/>
            </a:pPr>
            <a:endParaRPr lang="en-US" sz="1400" dirty="0">
              <a:solidFill>
                <a:schemeClr val="tx1"/>
              </a:solidFill>
            </a:endParaRPr>
          </a:p>
          <a:p>
            <a:pPr marL="0" indent="0">
              <a:buNone/>
            </a:pPr>
            <a:endParaRPr lang="en-US" sz="1400" dirty="0" smtClean="0">
              <a:solidFill>
                <a:schemeClr val="tx1"/>
              </a:solidFill>
            </a:endParaRPr>
          </a:p>
          <a:p>
            <a:pPr marL="0" indent="0">
              <a:buNone/>
            </a:pPr>
            <a:endParaRPr lang="en-US" sz="1400" dirty="0">
              <a:solidFill>
                <a:schemeClr val="tx1"/>
              </a:solidFill>
            </a:endParaRPr>
          </a:p>
          <a:p>
            <a:pPr marL="0" indent="0">
              <a:buNone/>
            </a:pPr>
            <a:endParaRPr lang="en-US" sz="14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4648200"/>
            <a:ext cx="2476500" cy="2038350"/>
          </a:xfrm>
          <a:prstGeom prst="rect">
            <a:avLst/>
          </a:prstGeom>
        </p:spPr>
      </p:pic>
    </p:spTree>
    <p:extLst>
      <p:ext uri="{BB962C8B-B14F-4D97-AF65-F5344CB8AC3E}">
        <p14:creationId xmlns:p14="http://schemas.microsoft.com/office/powerpoint/2010/main" val="1623557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2098</TotalTime>
  <Words>370</Words>
  <Application>Microsoft Office PowerPoint</Application>
  <PresentationFormat>On-screen Show (4:3)</PresentationFormat>
  <Paragraphs>82</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Courier New</vt:lpstr>
      <vt:lpstr>Trebuchet MS</vt:lpstr>
      <vt:lpstr>Verdana</vt:lpstr>
      <vt:lpstr>Wingdings 2</vt:lpstr>
      <vt:lpstr>Spring</vt:lpstr>
      <vt:lpstr>PowerPoint Presentation</vt:lpstr>
      <vt:lpstr> Belle, the Last Mule at Gee’s Bend  A CIVIL RIGHTS STORY  By Calvin Alexander Ramsey and Bettye Stroud </vt:lpstr>
      <vt:lpstr>On April 19, 1968, Belle and Ada pulled the humble funeral wagon of Dr. Martin Luther King, Jr. on a long, slow trek from Ebenezer Baptist Church to Morehouse College.  It is estimated that 50,000 people marched in quiet procession behind the wagon.  Belle and Ada had completed their part in the history of this great man. </vt:lpstr>
      <vt:lpstr>ELA Standards &amp; Objectives Taught  Using this Mentor Text </vt:lpstr>
      <vt:lpstr>Vocabulary Words Taught Using this Mentor Text &amp; the Robust Vocabulary Instruction Model  </vt:lpstr>
      <vt:lpstr>Bringing Words to Life Robust Vocabulary Instruction by Beck, McKeown, &amp; Kucan</vt:lpstr>
      <vt:lpstr>Writing Standards/Objectives Taught Using this Mentor Text </vt:lpstr>
      <vt:lpstr>Narrative Writing – SWBST Format </vt:lpstr>
      <vt:lpstr>Related Titles </vt:lpstr>
      <vt:lpstr>Related Titles </vt:lpstr>
      <vt:lpstr>Related Titles </vt:lpstr>
    </vt:vector>
  </TitlesOfParts>
  <Company>Virginia Beach City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Antonacci</dc:creator>
  <cp:lastModifiedBy>Michelle A. Antonacci</cp:lastModifiedBy>
  <cp:revision>43</cp:revision>
  <dcterms:created xsi:type="dcterms:W3CDTF">2013-05-03T13:40:01Z</dcterms:created>
  <dcterms:modified xsi:type="dcterms:W3CDTF">2015-07-17T21:59:49Z</dcterms:modified>
</cp:coreProperties>
</file>