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Economica"/>
      <p:regular r:id="rId23"/>
      <p:bold r:id="rId24"/>
      <p:italic r:id="rId25"/>
      <p:boldItalic r:id="rId26"/>
    </p:embeddedFont>
    <p:embeddedFont>
      <p:font typeface="Roboto"/>
      <p:regular r:id="rId27"/>
      <p:bold r:id="rId28"/>
      <p:italic r:id="rId29"/>
      <p:boldItalic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360A26D-082A-46D0-A424-8C49AB41EB12}">
  <a:tblStyle styleId="{4360A26D-082A-46D0-A424-8C49AB41EB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Economica-bold.fntdata"/><Relationship Id="rId23" Type="http://schemas.openxmlformats.org/officeDocument/2006/relationships/font" Target="fonts/Economica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Economica-boldItalic.fntdata"/><Relationship Id="rId25" Type="http://schemas.openxmlformats.org/officeDocument/2006/relationships/font" Target="fonts/Economica-italic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33" Type="http://schemas.openxmlformats.org/officeDocument/2006/relationships/font" Target="fonts/OpenSans-italic.fntdata"/><Relationship Id="rId10" Type="http://schemas.openxmlformats.org/officeDocument/2006/relationships/slide" Target="slides/slide4.xml"/><Relationship Id="rId32" Type="http://schemas.openxmlformats.org/officeDocument/2006/relationships/font" Target="fonts/OpenSans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8ca0cce35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8ca0cce35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8ca0cce35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8ca0cce35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86c72dab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86c72dab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648b5a3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8648b5a3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86ae957f6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86ae957f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86ae957f6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86ae957f6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84179f149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84179f149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7d4d7b558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7d4d7b558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4179f14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84179f14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8b31dc249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8b31dc249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a9a223c1e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6a9a223c1e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8ba95cf62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8ba95cf62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8ba95cf6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8ba95cf6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8ca0cce35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8ca0cce35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8ca0cce35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8ca0cce35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1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" name="Google Shape;44;p9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0" name="Google Shape;5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rgbClr val="B6D7A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i.org/10.2307/2404948" TargetMode="External"/><Relationship Id="rId4" Type="http://schemas.openxmlformats.org/officeDocument/2006/relationships/hyperlink" Target="https://doi.org/10.1002/ecs2.3487" TargetMode="External"/><Relationship Id="rId5" Type="http://schemas.openxmlformats.org/officeDocument/2006/relationships/hyperlink" Target="https://doi.org/10.1111/brv.12224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/>
              <a:t>Animal Frequency in the Presence &amp; Absence of Human Disturbance</a:t>
            </a:r>
            <a:endParaRPr sz="3200"/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Jade Riddle, Angel Stanley, Teresa Orellana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1836600" y="350225"/>
            <a:ext cx="5470800" cy="831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 Frequency Day vs. Night</a:t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b="17525" l="41544" r="23579" t="0"/>
          <a:stretch/>
        </p:blipFill>
        <p:spPr>
          <a:xfrm>
            <a:off x="536225" y="1644150"/>
            <a:ext cx="3166100" cy="32088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4">
            <a:alphaModFix/>
          </a:blip>
          <a:srcRect b="0" l="0" r="5775" t="7697"/>
          <a:stretch/>
        </p:blipFill>
        <p:spPr>
          <a:xfrm>
            <a:off x="3984700" y="1617500"/>
            <a:ext cx="4861174" cy="320887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4" name="Google Shape;134;p22"/>
          <p:cNvPicPr preferRelativeResize="0"/>
          <p:nvPr/>
        </p:nvPicPr>
        <p:blipFill rotWithShape="1">
          <a:blip r:embed="rId5">
            <a:alphaModFix/>
          </a:blip>
          <a:srcRect b="22362" l="32318" r="32844" t="40497"/>
          <a:stretch/>
        </p:blipFill>
        <p:spPr>
          <a:xfrm>
            <a:off x="4513875" y="2094175"/>
            <a:ext cx="3851925" cy="23088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966825" y="2294325"/>
            <a:ext cx="2304900" cy="18552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-"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There is no animal frequency during the day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-"/>
            </a:pPr>
            <a:r>
              <a:rPr lang="en" sz="1500">
                <a:latin typeface="Roboto"/>
                <a:ea typeface="Roboto"/>
                <a:cs typeface="Roboto"/>
                <a:sym typeface="Roboto"/>
              </a:rPr>
              <a:t>Could be because of high human disturbance during the day?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1815000" y="295900"/>
            <a:ext cx="5514000" cy="8313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Frequencies at Each Site</a:t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b="22067" l="36325" r="28874" t="40756"/>
          <a:stretch/>
        </p:blipFill>
        <p:spPr>
          <a:xfrm>
            <a:off x="189275" y="1656275"/>
            <a:ext cx="4248451" cy="255174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4">
            <a:alphaModFix/>
          </a:blip>
          <a:srcRect b="20556" l="25133" r="41691" t="43028"/>
          <a:stretch/>
        </p:blipFill>
        <p:spPr>
          <a:xfrm>
            <a:off x="4791981" y="1656275"/>
            <a:ext cx="4134967" cy="255174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00675" y="447475"/>
            <a:ext cx="3013500" cy="6861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Correlation Results </a:t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b="22257" l="32376" r="33482" t="40603"/>
          <a:stretch/>
        </p:blipFill>
        <p:spPr>
          <a:xfrm>
            <a:off x="401425" y="1673550"/>
            <a:ext cx="3943348" cy="241172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4">
            <a:alphaModFix/>
          </a:blip>
          <a:srcRect b="21950" l="29565" r="35539" t="40724"/>
          <a:stretch/>
        </p:blipFill>
        <p:spPr>
          <a:xfrm>
            <a:off x="4688875" y="1659225"/>
            <a:ext cx="4058301" cy="244037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Conflicting results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According to cameras, there is no correlation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Sand trap data does show a correlation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From limited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ANOVA returned a significant p-value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May be </a:t>
            </a:r>
            <a:r>
              <a:rPr lang="en"/>
              <a:t>attributed</a:t>
            </a:r>
            <a:r>
              <a:rPr lang="en"/>
              <a:t> to lack of data at Site 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Hypothesis rejected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Differences in species among sites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Potential unexpected positive effects of human disturbance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do not align with previous studies (Lewis et al. 2021).</a:t>
            </a:r>
            <a:endParaRPr/>
          </a:p>
        </p:txBody>
      </p:sp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Potential issues with Site Two’s camera.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Human disturbance not adequately captured in sand traps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Entire study area experienced some disturbance.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Proximity to parking lot and residential building.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may be misleading: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Limited area of study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Short study period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Small </a:t>
            </a:r>
            <a:r>
              <a:rPr lang="en" sz="1800"/>
              <a:t>amount of data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Late addition of Site Three</a:t>
            </a:r>
            <a:endParaRPr sz="1800"/>
          </a:p>
        </p:txBody>
      </p:sp>
      <p:sp>
        <p:nvSpPr>
          <p:cNvPr id="161" name="Google Shape;161;p2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Discussion: Limitations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Discussion: Future Research</a:t>
            </a:r>
            <a:endParaRPr/>
          </a:p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diversity in study areas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Different ecosystems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Different levels of urbanization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Investigate effects of different kinds of human disturbance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Noise pollution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Foot traffic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Littering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Study different effects on animal behavior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Variance among species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Gill J. A., Sutherland W. J., Watkinson A. R. 1996. A method to quantify the effects of human disturbance on animal populations. J Appl Ecol, 33: 786.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https://doi.org/10.2307/2404948</a:t>
            </a:r>
            <a:r>
              <a:rPr lang="en" sz="1400"/>
              <a:t>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Lewis J. S., Spaulding S., Swanson H., Keeley W., Gramza A. R., VandeWoude S., Crooks K. R. 2021. Human activity influences wildlife populations and activity patterns: implications for spatial and temporal refuges. Ecosphere, 12(5):e03487. 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https://doi.org/10.1002/ecs2.3487</a:t>
            </a:r>
            <a:r>
              <a:rPr lang="en" sz="1400"/>
              <a:t>.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Tablado Z., Jenni L. 2015 Oct 14. Determinants of uncertainty in wildlife responses to human disturbance. Biol Rev, 92: 216-233.  </a:t>
            </a:r>
            <a:r>
              <a:rPr lang="en" sz="1400" u="sng">
                <a:solidFill>
                  <a:schemeClr val="hlink"/>
                </a:solidFill>
                <a:hlinkClick r:id="rId5"/>
              </a:rPr>
              <a:t>https://doi.org/10.1111/brv.12224</a:t>
            </a:r>
            <a:r>
              <a:rPr lang="en" sz="1400"/>
              <a:t>.</a:t>
            </a:r>
            <a:endParaRPr sz="1400"/>
          </a:p>
        </p:txBody>
      </p:sp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Works Cited: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11700" y="1362400"/>
            <a:ext cx="8520600" cy="33540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Changes within animal behavior from disturbance (Gill et al. 1996).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Animals avoid high human disturbance areas (Lewis et al. 2021).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Known difficulty determining the correlation (Tablado and Jenni 2015).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question: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Is there a correlation between animal frequency and human disturbance?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hypothesis: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Higher animal frequency in the absence of human disturbance.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2911350" y="201650"/>
            <a:ext cx="3321300" cy="8787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76475" y="1764125"/>
            <a:ext cx="3600300" cy="28596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Hawkray digital trail cameras were used.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Sand traps were also used to </a:t>
            </a:r>
            <a:r>
              <a:rPr lang="en"/>
              <a:t>collect</a:t>
            </a:r>
            <a:r>
              <a:rPr lang="en"/>
              <a:t> data.</a:t>
            </a:r>
            <a:endParaRPr/>
          </a:p>
          <a:p>
            <a:pPr indent="-3343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Tracks prints</a:t>
            </a:r>
            <a:endParaRPr sz="1800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These were checked often:</a:t>
            </a:r>
            <a:endParaRPr/>
          </a:p>
          <a:p>
            <a:pPr indent="-3343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Monday, </a:t>
            </a:r>
            <a:r>
              <a:rPr lang="en" sz="1800"/>
              <a:t>Wednesday, Friday</a:t>
            </a:r>
            <a:endParaRPr sz="1800"/>
          </a:p>
          <a:p>
            <a:pPr indent="-3343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Site 1: 14 nights</a:t>
            </a:r>
            <a:endParaRPr sz="1800"/>
          </a:p>
          <a:p>
            <a:pPr indent="-3343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Site 2: 14 nights</a:t>
            </a:r>
            <a:endParaRPr sz="1800"/>
          </a:p>
          <a:p>
            <a:pPr indent="-334327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Site 3: 6 nights</a:t>
            </a:r>
            <a:endParaRPr sz="1800"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b="-1947" l="22848" r="21490" t="0"/>
          <a:stretch/>
        </p:blipFill>
        <p:spPr>
          <a:xfrm>
            <a:off x="4572000" y="2247638"/>
            <a:ext cx="1653276" cy="18925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975687" y="2117165"/>
            <a:ext cx="1615123" cy="215349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1692125" y="247350"/>
            <a:ext cx="5939700" cy="8313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Continued: Site Locations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300" y="1381699"/>
            <a:ext cx="7595350" cy="345652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2462838" y="315925"/>
            <a:ext cx="4438800" cy="8313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Continued: Sites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925" y="1888825"/>
            <a:ext cx="2880348" cy="2160276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" name="Google Shape;90;p17"/>
          <p:cNvSpPr txBox="1"/>
          <p:nvPr/>
        </p:nvSpPr>
        <p:spPr>
          <a:xfrm>
            <a:off x="1276700" y="4211950"/>
            <a:ext cx="10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latin typeface="Economica"/>
                <a:ea typeface="Economica"/>
                <a:cs typeface="Economica"/>
                <a:sym typeface="Economica"/>
              </a:rPr>
              <a:t>Site 1</a:t>
            </a:r>
            <a:endParaRPr b="1" sz="1800" u="sng"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0" l="0" r="0" t="17369"/>
          <a:stretch/>
        </p:blipFill>
        <p:spPr>
          <a:xfrm>
            <a:off x="3472951" y="1636661"/>
            <a:ext cx="2418574" cy="2664627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2200" y="1949313"/>
            <a:ext cx="2719048" cy="203930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3" name="Google Shape;93;p17"/>
          <p:cNvSpPr txBox="1"/>
          <p:nvPr/>
        </p:nvSpPr>
        <p:spPr>
          <a:xfrm>
            <a:off x="7059625" y="4301300"/>
            <a:ext cx="10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latin typeface="Economica"/>
                <a:ea typeface="Economica"/>
                <a:cs typeface="Economica"/>
                <a:sym typeface="Economica"/>
              </a:rPr>
              <a:t>Site 3</a:t>
            </a:r>
            <a:endParaRPr b="1" sz="1800" u="sng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4139088" y="4493000"/>
            <a:ext cx="10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latin typeface="Economica"/>
                <a:ea typeface="Economica"/>
                <a:cs typeface="Economica"/>
                <a:sym typeface="Economica"/>
              </a:rPr>
              <a:t>Site 2</a:t>
            </a:r>
            <a:endParaRPr b="1" sz="1800" u="sng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2562150" y="533200"/>
            <a:ext cx="4019700" cy="9381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Best Shots</a:t>
            </a:r>
            <a:endParaRPr sz="3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/>
              <a:t> (Disclaimer: no human photos included for ethical reasons).</a:t>
            </a:r>
            <a:endParaRPr sz="1550"/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3">
            <a:alphaModFix/>
          </a:blip>
          <a:srcRect b="29164" l="27234" r="40588" t="28696"/>
          <a:stretch/>
        </p:blipFill>
        <p:spPr>
          <a:xfrm>
            <a:off x="207375" y="2019074"/>
            <a:ext cx="2813038" cy="207102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b="32094" l="16414" r="53828" t="29837"/>
          <a:stretch/>
        </p:blipFill>
        <p:spPr>
          <a:xfrm>
            <a:off x="6123575" y="2019075"/>
            <a:ext cx="2879299" cy="207102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5">
            <a:alphaModFix/>
          </a:blip>
          <a:srcRect b="16310" l="55043" r="30639" t="64085"/>
          <a:stretch/>
        </p:blipFill>
        <p:spPr>
          <a:xfrm>
            <a:off x="3226957" y="2019075"/>
            <a:ext cx="2690081" cy="207102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type="title"/>
          </p:nvPr>
        </p:nvSpPr>
        <p:spPr>
          <a:xfrm>
            <a:off x="1069725" y="315925"/>
            <a:ext cx="7004400" cy="8313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Species Richness at Each Site</a:t>
            </a:r>
            <a:endParaRPr/>
          </a:p>
        </p:txBody>
      </p:sp>
      <p:graphicFrame>
        <p:nvGraphicFramePr>
          <p:cNvPr id="108" name="Google Shape;108;p19"/>
          <p:cNvGraphicFramePr/>
          <p:nvPr/>
        </p:nvGraphicFramePr>
        <p:xfrm>
          <a:off x="1069713" y="141809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{4360A26D-082A-46D0-A424-8C49AB41EB12}</a:tableStyleId>
              </a:tblPr>
              <a:tblGrid>
                <a:gridCol w="2334850"/>
                <a:gridCol w="2334850"/>
                <a:gridCol w="2334850"/>
              </a:tblGrid>
              <a:tr h="541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Site 1</a:t>
                      </a:r>
                      <a:endParaRPr b="1" sz="1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Site 2</a:t>
                      </a:r>
                      <a:endParaRPr b="1" sz="1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Site 3</a:t>
                      </a:r>
                      <a:endParaRPr b="1" sz="1800"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13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09" name="Google Shape;10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9000" y="2034725"/>
            <a:ext cx="1781225" cy="1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7073" y="3340357"/>
            <a:ext cx="1781225" cy="119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175" y="2034725"/>
            <a:ext cx="1781225" cy="1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388" y="2034725"/>
            <a:ext cx="1781225" cy="11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5">
            <a:alphaModFix/>
          </a:blip>
          <a:srcRect b="45000" l="44577" r="10956" t="0"/>
          <a:stretch/>
        </p:blipFill>
        <p:spPr>
          <a:xfrm>
            <a:off x="3845334" y="3340350"/>
            <a:ext cx="1453334" cy="119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516300" y="315925"/>
            <a:ext cx="8111400" cy="8313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Frequency Differences (Cameras vs. Sand Traps)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b="22032" l="32134" r="32985" t="40502"/>
          <a:stretch/>
        </p:blipFill>
        <p:spPr>
          <a:xfrm>
            <a:off x="387675" y="2063300"/>
            <a:ext cx="3989051" cy="240900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0" name="Google Shape;120;p20"/>
          <p:cNvPicPr preferRelativeResize="0"/>
          <p:nvPr/>
        </p:nvPicPr>
        <p:blipFill rotWithShape="1">
          <a:blip r:embed="rId4">
            <a:alphaModFix/>
          </a:blip>
          <a:srcRect b="22553" l="32179" r="32974" t="41057"/>
          <a:stretch/>
        </p:blipFill>
        <p:spPr>
          <a:xfrm>
            <a:off x="4696925" y="2063300"/>
            <a:ext cx="4103006" cy="240899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1495200" y="265650"/>
            <a:ext cx="6153600" cy="1298100"/>
          </a:xfrm>
          <a:prstGeom prst="rect">
            <a:avLst/>
          </a:prstGeom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ANOVA table for animal frequency on each night at each site</a:t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3">
            <a:alphaModFix/>
          </a:blip>
          <a:srcRect b="29292" l="21765" r="41275" t="36578"/>
          <a:stretch/>
        </p:blipFill>
        <p:spPr>
          <a:xfrm>
            <a:off x="1963813" y="1945600"/>
            <a:ext cx="5216375" cy="27081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