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8">
  <p:sldMasterIdLst>
    <p:sldMasterId id="2147483659" r:id="rId1"/>
  </p:sldMasterIdLst>
  <p:notesMasterIdLst>
    <p:notesMasterId r:id="rId3"/>
  </p:notesMasterIdLst>
  <p:sldIdLst>
    <p:sldId id="256" r:id="rId2"/>
  </p:sldIdLst>
  <p:sldSz cx="51206400" cy="38404800"/>
  <p:notesSz cx="37585650" cy="49523650"/>
  <p:embeddedFontLst>
    <p:embeddedFont>
      <p:font typeface="Arial Narrow" panose="020B0606020202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102C7C-37B5-40EF-8828-031EC5E7EFDD}">
  <a:tblStyle styleId="{D9102C7C-37B5-40EF-8828-031EC5E7EFD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1" autoAdjust="0"/>
  </p:normalViewPr>
  <p:slideViewPr>
    <p:cSldViewPr snapToGrid="0">
      <p:cViewPr>
        <p:scale>
          <a:sx n="100" d="100"/>
          <a:sy n="100" d="100"/>
        </p:scale>
        <p:origin x="72" y="-8202"/>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16287749" cy="2476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21289963" y="0"/>
            <a:ext cx="16287749" cy="2476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6411912" y="3714750"/>
            <a:ext cx="24761825" cy="18570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3759200" y="23523575"/>
            <a:ext cx="30067251" cy="22285325"/>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47039213"/>
            <a:ext cx="16287749" cy="24765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21289963" y="47039213"/>
            <a:ext cx="16287749" cy="24765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312668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p:nvPr/>
        </p:nvSpPr>
        <p:spPr>
          <a:xfrm>
            <a:off x="21289963" y="47039213"/>
            <a:ext cx="16287749" cy="24765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a:t>
            </a:fld>
            <a:endParaRPr lang="en-US" sz="1200" b="0" i="0" u="none">
              <a:solidFill>
                <a:srgbClr val="000000"/>
              </a:solidFill>
              <a:latin typeface="Times New Roman"/>
              <a:ea typeface="Times New Roman"/>
              <a:cs typeface="Times New Roman"/>
              <a:sym typeface="Times New Roman"/>
            </a:endParaRPr>
          </a:p>
        </p:txBody>
      </p:sp>
      <p:sp>
        <p:nvSpPr>
          <p:cNvPr id="86" name="Shape 86"/>
          <p:cNvSpPr>
            <a:spLocks noGrp="1" noRot="1" noChangeAspect="1"/>
          </p:cNvSpPr>
          <p:nvPr>
            <p:ph type="sldImg" idx="2"/>
          </p:nvPr>
        </p:nvSpPr>
        <p:spPr>
          <a:xfrm>
            <a:off x="6411913" y="3714750"/>
            <a:ext cx="24761825" cy="18570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3759200" y="23523575"/>
            <a:ext cx="30067251" cy="222853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68062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Shape 17"/>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18" name="Shape 18"/>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strike="noStrike" cap="none">
                <a:solidFill>
                  <a:schemeClr val="dk1"/>
                </a:solidFill>
                <a:latin typeface="Times New Roman"/>
                <a:ea typeface="Times New Roman"/>
                <a:cs typeface="Times New Roman"/>
                <a:sym typeface="Times New Roman"/>
              </a:rPr>
              <a:t>‹#›</a:t>
            </a:fld>
            <a:endParaRPr lang="en-US" sz="7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a:off x="3840162" y="11095037"/>
            <a:ext cx="43526075" cy="23042562"/>
          </a:xfrm>
          <a:prstGeom prst="rect">
            <a:avLst/>
          </a:prstGeom>
          <a:noFill/>
          <a:ln>
            <a:noFill/>
          </a:ln>
        </p:spPr>
        <p:txBody>
          <a:bodyPr wrap="square" lIns="91425" tIns="91425" rIns="91425" bIns="91425" anchor="t" anchorCtr="0"/>
          <a:lstStyle>
            <a:lvl1pPr marL="1920875" marR="0" lvl="0" indent="-784225" algn="l" rtl="0">
              <a:spcBef>
                <a:spcPts val="3580"/>
              </a:spcBef>
              <a:spcAft>
                <a:spcPts val="0"/>
              </a:spcAft>
              <a:buClr>
                <a:schemeClr val="dk1"/>
              </a:buClr>
              <a:buSzPct val="100000"/>
              <a:buFont typeface="Arial Narrow"/>
              <a:buChar char="•"/>
              <a:defRPr sz="17900" b="0" i="0" u="none" strike="noStrike" cap="none">
                <a:solidFill>
                  <a:schemeClr val="dk1"/>
                </a:solidFill>
                <a:latin typeface="Arial Narrow"/>
                <a:ea typeface="Arial Narrow"/>
                <a:cs typeface="Arial Narrow"/>
                <a:sym typeface="Arial Narrow"/>
              </a:defRPr>
            </a:lvl1pPr>
            <a:lvl2pPr marL="4160838" marR="0" lvl="1" indent="-611187" algn="l" rtl="0">
              <a:spcBef>
                <a:spcPts val="3140"/>
              </a:spcBef>
              <a:spcAft>
                <a:spcPts val="0"/>
              </a:spcAft>
              <a:buClr>
                <a:schemeClr val="dk1"/>
              </a:buClr>
              <a:buSzPct val="100000"/>
              <a:buFont typeface="Times New Roman"/>
              <a:buChar char="–"/>
              <a:defRPr sz="15700" b="0" i="0" u="none" strike="noStrike" cap="none">
                <a:solidFill>
                  <a:schemeClr val="dk1"/>
                </a:solidFill>
                <a:latin typeface="Times New Roman"/>
                <a:ea typeface="Times New Roman"/>
                <a:cs typeface="Times New Roman"/>
                <a:sym typeface="Times New Roman"/>
              </a:defRPr>
            </a:lvl2pPr>
            <a:lvl3pPr marL="6400800" marR="0" lvl="2" indent="-431800" algn="l" rtl="0">
              <a:spcBef>
                <a:spcPts val="2680"/>
              </a:spcBef>
              <a:spcAft>
                <a:spcPts val="0"/>
              </a:spcAft>
              <a:buClr>
                <a:schemeClr val="dk1"/>
              </a:buClr>
              <a:buSzPct val="100000"/>
              <a:buFont typeface="Times New Roman"/>
              <a:buChar char="•"/>
              <a:defRPr sz="13400" b="0" i="0" u="none" strike="noStrike" cap="none">
                <a:solidFill>
                  <a:schemeClr val="dk1"/>
                </a:solidFill>
                <a:latin typeface="Times New Roman"/>
                <a:ea typeface="Times New Roman"/>
                <a:cs typeface="Times New Roman"/>
                <a:sym typeface="Times New Roman"/>
              </a:defRPr>
            </a:lvl3pPr>
            <a:lvl4pPr marL="8961438" marR="0" lvl="3" indent="-579438"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4pPr>
            <a:lvl5pPr marL="11522075" marR="0" lvl="4"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5pPr>
            <a:lvl6pPr marL="11979275" marR="0" lvl="5"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6pPr>
            <a:lvl7pPr marL="12436475" marR="0" lvl="6"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7pPr>
            <a:lvl8pPr marL="12893675" marR="0" lvl="7"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8pPr>
            <a:lvl9pPr marL="13350875" marR="0" lvl="8"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76" name="Shape 76"/>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77" name="Shape 77"/>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3840163" y="11930063"/>
            <a:ext cx="43526075" cy="823277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80" name="Shape 80"/>
          <p:cNvSpPr txBox="1">
            <a:spLocks noGrp="1"/>
          </p:cNvSpPr>
          <p:nvPr>
            <p:ph type="subTitle" idx="1"/>
          </p:nvPr>
        </p:nvSpPr>
        <p:spPr>
          <a:xfrm>
            <a:off x="7680325" y="21763038"/>
            <a:ext cx="35845751" cy="9813925"/>
          </a:xfrm>
          <a:prstGeom prst="rect">
            <a:avLst/>
          </a:prstGeom>
          <a:noFill/>
          <a:ln>
            <a:noFill/>
          </a:ln>
        </p:spPr>
        <p:txBody>
          <a:bodyPr wrap="square" lIns="91425" tIns="91425" rIns="91425" bIns="91425" anchor="t" anchorCtr="0"/>
          <a:lstStyle>
            <a:lvl1pPr marL="0" marR="0" lvl="0" indent="0" algn="ctr" rtl="0">
              <a:spcBef>
                <a:spcPts val="3580"/>
              </a:spcBef>
              <a:spcAft>
                <a:spcPts val="0"/>
              </a:spcAft>
              <a:buClr>
                <a:schemeClr val="dk1"/>
              </a:buClr>
              <a:buFont typeface="Arial Narrow"/>
              <a:buNone/>
              <a:defRPr sz="17900" b="0" i="0" u="none" strike="noStrike" cap="none">
                <a:solidFill>
                  <a:schemeClr val="dk1"/>
                </a:solidFill>
                <a:latin typeface="Arial Narrow"/>
                <a:ea typeface="Arial Narrow"/>
                <a:cs typeface="Arial Narrow"/>
                <a:sym typeface="Arial Narrow"/>
              </a:defRPr>
            </a:lvl1pPr>
            <a:lvl2pPr marL="457200" marR="0" lvl="1" indent="0" algn="ctr" rtl="0">
              <a:spcBef>
                <a:spcPts val="3140"/>
              </a:spcBef>
              <a:spcAft>
                <a:spcPts val="0"/>
              </a:spcAft>
              <a:buClr>
                <a:schemeClr val="dk1"/>
              </a:buClr>
              <a:buFont typeface="Times New Roman"/>
              <a:buNone/>
              <a:defRPr sz="157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2680"/>
              </a:spcBef>
              <a:spcAft>
                <a:spcPts val="0"/>
              </a:spcAft>
              <a:buClr>
                <a:schemeClr val="dk1"/>
              </a:buClr>
              <a:buFont typeface="Times New Roman"/>
              <a:buNone/>
              <a:defRPr sz="13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82" name="Shape 82"/>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rot="5400000">
            <a:off x="26563638" y="13335000"/>
            <a:ext cx="30724474" cy="108807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21" name="Shape 21"/>
          <p:cNvSpPr txBox="1">
            <a:spLocks noGrp="1"/>
          </p:cNvSpPr>
          <p:nvPr>
            <p:ph type="body" idx="1"/>
          </p:nvPr>
        </p:nvSpPr>
        <p:spPr>
          <a:xfrm rot="5400000">
            <a:off x="4724401" y="2528887"/>
            <a:ext cx="30724474" cy="32492949"/>
          </a:xfrm>
          <a:prstGeom prst="rect">
            <a:avLst/>
          </a:prstGeom>
          <a:noFill/>
          <a:ln>
            <a:noFill/>
          </a:ln>
        </p:spPr>
        <p:txBody>
          <a:bodyPr wrap="square" lIns="91425" tIns="91425" rIns="91425" bIns="91425" anchor="t" anchorCtr="0"/>
          <a:lstStyle>
            <a:lvl1pPr marL="1920875" marR="0" lvl="0" indent="-784225" algn="l" rtl="0">
              <a:spcBef>
                <a:spcPts val="3580"/>
              </a:spcBef>
              <a:spcAft>
                <a:spcPts val="0"/>
              </a:spcAft>
              <a:buClr>
                <a:schemeClr val="dk1"/>
              </a:buClr>
              <a:buSzPct val="100000"/>
              <a:buFont typeface="Arial Narrow"/>
              <a:buChar char="•"/>
              <a:defRPr sz="17900" b="0" i="0" u="none" strike="noStrike" cap="none">
                <a:solidFill>
                  <a:schemeClr val="dk1"/>
                </a:solidFill>
                <a:latin typeface="Arial Narrow"/>
                <a:ea typeface="Arial Narrow"/>
                <a:cs typeface="Arial Narrow"/>
                <a:sym typeface="Arial Narrow"/>
              </a:defRPr>
            </a:lvl1pPr>
            <a:lvl2pPr marL="4160838" marR="0" lvl="1" indent="-611187" algn="l" rtl="0">
              <a:spcBef>
                <a:spcPts val="3140"/>
              </a:spcBef>
              <a:spcAft>
                <a:spcPts val="0"/>
              </a:spcAft>
              <a:buClr>
                <a:schemeClr val="dk1"/>
              </a:buClr>
              <a:buSzPct val="100000"/>
              <a:buFont typeface="Times New Roman"/>
              <a:buChar char="–"/>
              <a:defRPr sz="15700" b="0" i="0" u="none" strike="noStrike" cap="none">
                <a:solidFill>
                  <a:schemeClr val="dk1"/>
                </a:solidFill>
                <a:latin typeface="Times New Roman"/>
                <a:ea typeface="Times New Roman"/>
                <a:cs typeface="Times New Roman"/>
                <a:sym typeface="Times New Roman"/>
              </a:defRPr>
            </a:lvl2pPr>
            <a:lvl3pPr marL="6400800" marR="0" lvl="2" indent="-431800" algn="l" rtl="0">
              <a:spcBef>
                <a:spcPts val="2680"/>
              </a:spcBef>
              <a:spcAft>
                <a:spcPts val="0"/>
              </a:spcAft>
              <a:buClr>
                <a:schemeClr val="dk1"/>
              </a:buClr>
              <a:buSzPct val="100000"/>
              <a:buFont typeface="Times New Roman"/>
              <a:buChar char="•"/>
              <a:defRPr sz="13400" b="0" i="0" u="none" strike="noStrike" cap="none">
                <a:solidFill>
                  <a:schemeClr val="dk1"/>
                </a:solidFill>
                <a:latin typeface="Times New Roman"/>
                <a:ea typeface="Times New Roman"/>
                <a:cs typeface="Times New Roman"/>
                <a:sym typeface="Times New Roman"/>
              </a:defRPr>
            </a:lvl3pPr>
            <a:lvl4pPr marL="8961438" marR="0" lvl="3" indent="-579438"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4pPr>
            <a:lvl5pPr marL="11522075" marR="0" lvl="4"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5pPr>
            <a:lvl6pPr marL="11979275" marR="0" lvl="5"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6pPr>
            <a:lvl7pPr marL="12436475" marR="0" lvl="6"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7pPr>
            <a:lvl8pPr marL="12893675" marR="0" lvl="7"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8pPr>
            <a:lvl9pPr marL="13350875" marR="0" lvl="8"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22" name="Shape 22"/>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23" name="Shape 23"/>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24" name="Shape 24"/>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27" name="Shape 27"/>
          <p:cNvSpPr txBox="1">
            <a:spLocks noGrp="1"/>
          </p:cNvSpPr>
          <p:nvPr>
            <p:ph type="body" idx="1"/>
          </p:nvPr>
        </p:nvSpPr>
        <p:spPr>
          <a:xfrm rot="5400000">
            <a:off x="14081919" y="853280"/>
            <a:ext cx="23042562" cy="43526075"/>
          </a:xfrm>
          <a:prstGeom prst="rect">
            <a:avLst/>
          </a:prstGeom>
          <a:noFill/>
          <a:ln>
            <a:noFill/>
          </a:ln>
        </p:spPr>
        <p:txBody>
          <a:bodyPr wrap="square" lIns="91425" tIns="91425" rIns="91425" bIns="91425" anchor="t" anchorCtr="0"/>
          <a:lstStyle>
            <a:lvl1pPr marL="1920875" marR="0" lvl="0" indent="-784225" algn="l" rtl="0">
              <a:spcBef>
                <a:spcPts val="3580"/>
              </a:spcBef>
              <a:spcAft>
                <a:spcPts val="0"/>
              </a:spcAft>
              <a:buClr>
                <a:schemeClr val="dk1"/>
              </a:buClr>
              <a:buSzPct val="100000"/>
              <a:buFont typeface="Arial Narrow"/>
              <a:buChar char="•"/>
              <a:defRPr sz="17900" b="0" i="0" u="none" strike="noStrike" cap="none">
                <a:solidFill>
                  <a:schemeClr val="dk1"/>
                </a:solidFill>
                <a:latin typeface="Arial Narrow"/>
                <a:ea typeface="Arial Narrow"/>
                <a:cs typeface="Arial Narrow"/>
                <a:sym typeface="Arial Narrow"/>
              </a:defRPr>
            </a:lvl1pPr>
            <a:lvl2pPr marL="4160838" marR="0" lvl="1" indent="-611187" algn="l" rtl="0">
              <a:spcBef>
                <a:spcPts val="3140"/>
              </a:spcBef>
              <a:spcAft>
                <a:spcPts val="0"/>
              </a:spcAft>
              <a:buClr>
                <a:schemeClr val="dk1"/>
              </a:buClr>
              <a:buSzPct val="100000"/>
              <a:buFont typeface="Times New Roman"/>
              <a:buChar char="–"/>
              <a:defRPr sz="15700" b="0" i="0" u="none" strike="noStrike" cap="none">
                <a:solidFill>
                  <a:schemeClr val="dk1"/>
                </a:solidFill>
                <a:latin typeface="Times New Roman"/>
                <a:ea typeface="Times New Roman"/>
                <a:cs typeface="Times New Roman"/>
                <a:sym typeface="Times New Roman"/>
              </a:defRPr>
            </a:lvl2pPr>
            <a:lvl3pPr marL="6400800" marR="0" lvl="2" indent="-431800" algn="l" rtl="0">
              <a:spcBef>
                <a:spcPts val="2680"/>
              </a:spcBef>
              <a:spcAft>
                <a:spcPts val="0"/>
              </a:spcAft>
              <a:buClr>
                <a:schemeClr val="dk1"/>
              </a:buClr>
              <a:buSzPct val="100000"/>
              <a:buFont typeface="Times New Roman"/>
              <a:buChar char="•"/>
              <a:defRPr sz="13400" b="0" i="0" u="none" strike="noStrike" cap="none">
                <a:solidFill>
                  <a:schemeClr val="dk1"/>
                </a:solidFill>
                <a:latin typeface="Times New Roman"/>
                <a:ea typeface="Times New Roman"/>
                <a:cs typeface="Times New Roman"/>
                <a:sym typeface="Times New Roman"/>
              </a:defRPr>
            </a:lvl3pPr>
            <a:lvl4pPr marL="8961438" marR="0" lvl="3" indent="-579438"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4pPr>
            <a:lvl5pPr marL="11522075" marR="0" lvl="4"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5pPr>
            <a:lvl6pPr marL="11979275" marR="0" lvl="5"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6pPr>
            <a:lvl7pPr marL="12436475" marR="0" lvl="6"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7pPr>
            <a:lvl8pPr marL="12893675" marR="0" lvl="7"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8pPr>
            <a:lvl9pPr marL="13350875" marR="0" lvl="8"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29" name="Shape 29"/>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30" name="Shape 30"/>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0036175" y="26882725"/>
            <a:ext cx="30724474" cy="3175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33" name="Shape 33"/>
          <p:cNvSpPr>
            <a:spLocks noGrp="1"/>
          </p:cNvSpPr>
          <p:nvPr>
            <p:ph type="pic" idx="2"/>
          </p:nvPr>
        </p:nvSpPr>
        <p:spPr>
          <a:xfrm>
            <a:off x="10036175" y="3432175"/>
            <a:ext cx="30724474" cy="23042563"/>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Narrow"/>
              <a:buNone/>
              <a:defRPr sz="3200" b="0" i="0" u="none" strike="noStrike" cap="none">
                <a:solidFill>
                  <a:schemeClr val="dk1"/>
                </a:solidFill>
                <a:latin typeface="Arial Narrow"/>
                <a:ea typeface="Arial Narrow"/>
                <a:cs typeface="Arial Narrow"/>
                <a:sym typeface="Arial Narrow"/>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4" name="Shape 34"/>
          <p:cNvSpPr txBox="1">
            <a:spLocks noGrp="1"/>
          </p:cNvSpPr>
          <p:nvPr>
            <p:ph type="body" idx="1"/>
          </p:nvPr>
        </p:nvSpPr>
        <p:spPr>
          <a:xfrm>
            <a:off x="10036175" y="30057725"/>
            <a:ext cx="30724474" cy="450691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Narrow"/>
              <a:buNone/>
              <a:defRPr sz="1400" b="0" i="0" u="none" strike="noStrike" cap="none">
                <a:solidFill>
                  <a:schemeClr val="dk1"/>
                </a:solidFill>
                <a:latin typeface="Arial Narrow"/>
                <a:ea typeface="Arial Narrow"/>
                <a:cs typeface="Arial Narrow"/>
                <a:sym typeface="Arial Narrow"/>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35" name="Shape 35"/>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560638" y="1528763"/>
            <a:ext cx="16846550" cy="6507162"/>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Shape 40"/>
          <p:cNvSpPr txBox="1">
            <a:spLocks noGrp="1"/>
          </p:cNvSpPr>
          <p:nvPr>
            <p:ph type="body" idx="1"/>
          </p:nvPr>
        </p:nvSpPr>
        <p:spPr>
          <a:xfrm>
            <a:off x="20019963" y="1528763"/>
            <a:ext cx="28625799" cy="32777112"/>
          </a:xfrm>
          <a:prstGeom prst="rect">
            <a:avLst/>
          </a:prstGeom>
          <a:noFill/>
          <a:ln>
            <a:noFill/>
          </a:ln>
        </p:spPr>
        <p:txBody>
          <a:bodyPr wrap="square" lIns="91425" tIns="91425" rIns="91425" bIns="91425" anchor="t" anchorCtr="0"/>
          <a:lstStyle>
            <a:lvl1pPr marL="1920875" marR="0" lvl="0" indent="-1717675" algn="l" rtl="0">
              <a:spcBef>
                <a:spcPts val="640"/>
              </a:spcBef>
              <a:spcAft>
                <a:spcPts val="0"/>
              </a:spcAft>
              <a:buClr>
                <a:schemeClr val="dk1"/>
              </a:buClr>
              <a:buSzPct val="100000"/>
              <a:buFont typeface="Arial Narrow"/>
              <a:buChar char="•"/>
              <a:defRPr sz="3200" b="0" i="0" u="none" strike="noStrike" cap="none">
                <a:solidFill>
                  <a:schemeClr val="dk1"/>
                </a:solidFill>
                <a:latin typeface="Arial Narrow"/>
                <a:ea typeface="Arial Narrow"/>
                <a:cs typeface="Arial Narrow"/>
                <a:sym typeface="Arial Narrow"/>
              </a:defRPr>
            </a:lvl1pPr>
            <a:lvl2pPr marL="4160838" marR="0" lvl="1" indent="-1430337"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6400800" marR="0" lvl="2" indent="-11303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8961438" marR="0" lvl="3" indent="-1163638"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11522075" marR="0" lvl="4"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11979275" marR="0" lvl="5"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12436475" marR="0" lvl="6"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12893675" marR="0" lvl="7"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13350875" marR="0" lvl="8"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1" name="Shape 41"/>
          <p:cNvSpPr txBox="1">
            <a:spLocks noGrp="1"/>
          </p:cNvSpPr>
          <p:nvPr>
            <p:ph type="body" idx="2"/>
          </p:nvPr>
        </p:nvSpPr>
        <p:spPr>
          <a:xfrm>
            <a:off x="2560638" y="8035925"/>
            <a:ext cx="16846550" cy="2626995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Narrow"/>
              <a:buNone/>
              <a:defRPr sz="1400" b="0" i="0" u="none" strike="noStrike" cap="none">
                <a:solidFill>
                  <a:schemeClr val="dk1"/>
                </a:solidFill>
                <a:latin typeface="Arial Narrow"/>
                <a:ea typeface="Arial Narrow"/>
                <a:cs typeface="Arial Narrow"/>
                <a:sym typeface="Arial Narrow"/>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42" name="Shape 42"/>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43" name="Shape 43"/>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44" name="Shape 44"/>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47" name="Shape 47"/>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49" name="Shape 49"/>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2560638" y="1538288"/>
            <a:ext cx="46085126"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52" name="Shape 52"/>
          <p:cNvSpPr txBox="1">
            <a:spLocks noGrp="1"/>
          </p:cNvSpPr>
          <p:nvPr>
            <p:ph type="body" idx="1"/>
          </p:nvPr>
        </p:nvSpPr>
        <p:spPr>
          <a:xfrm>
            <a:off x="2560638" y="8596313"/>
            <a:ext cx="22625050" cy="3582987"/>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Narrow"/>
              <a:buNone/>
              <a:defRPr sz="2400" b="1" i="0" u="none" strike="noStrike" cap="none">
                <a:solidFill>
                  <a:schemeClr val="dk1"/>
                </a:solidFill>
                <a:latin typeface="Arial Narrow"/>
                <a:ea typeface="Arial Narrow"/>
                <a:cs typeface="Arial Narrow"/>
                <a:sym typeface="Arial Narrow"/>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53" name="Shape 53"/>
          <p:cNvSpPr txBox="1">
            <a:spLocks noGrp="1"/>
          </p:cNvSpPr>
          <p:nvPr>
            <p:ph type="body" idx="2"/>
          </p:nvPr>
        </p:nvSpPr>
        <p:spPr>
          <a:xfrm>
            <a:off x="2560638" y="12179300"/>
            <a:ext cx="22625050" cy="22126575"/>
          </a:xfrm>
          <a:prstGeom prst="rect">
            <a:avLst/>
          </a:prstGeom>
          <a:noFill/>
          <a:ln>
            <a:noFill/>
          </a:ln>
        </p:spPr>
        <p:txBody>
          <a:bodyPr wrap="square" lIns="91425" tIns="91425" rIns="91425" bIns="91425" anchor="t" anchorCtr="0"/>
          <a:lstStyle>
            <a:lvl1pPr marL="1920875" marR="0" lvl="0" indent="-1768475" algn="l" rtl="0">
              <a:spcBef>
                <a:spcPts val="480"/>
              </a:spcBef>
              <a:spcAft>
                <a:spcPts val="0"/>
              </a:spcAft>
              <a:buClr>
                <a:schemeClr val="dk1"/>
              </a:buClr>
              <a:buSzPct val="100000"/>
              <a:buFont typeface="Arial Narrow"/>
              <a:buChar char="•"/>
              <a:defRPr sz="2400" b="0" i="0" u="none" strike="noStrike" cap="none">
                <a:solidFill>
                  <a:schemeClr val="dk1"/>
                </a:solidFill>
                <a:latin typeface="Arial Narrow"/>
                <a:ea typeface="Arial Narrow"/>
                <a:cs typeface="Arial Narrow"/>
                <a:sym typeface="Arial Narrow"/>
              </a:defRPr>
            </a:lvl1pPr>
            <a:lvl2pPr marL="4160838" marR="0" lvl="1" indent="-1481137"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6400800" marR="0" lvl="2" indent="-11684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8961438" marR="0" lvl="3" indent="-1189038"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11522075" marR="0" lvl="4"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11979275" marR="0" lvl="5"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12436475" marR="0" lvl="6"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12893675" marR="0" lvl="7"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13350875" marR="0" lvl="8"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3"/>
          </p:nvPr>
        </p:nvSpPr>
        <p:spPr>
          <a:xfrm>
            <a:off x="26012775" y="8596313"/>
            <a:ext cx="22632987" cy="3582987"/>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Narrow"/>
              <a:buNone/>
              <a:defRPr sz="2400" b="1" i="0" u="none" strike="noStrike" cap="none">
                <a:solidFill>
                  <a:schemeClr val="dk1"/>
                </a:solidFill>
                <a:latin typeface="Arial Narrow"/>
                <a:ea typeface="Arial Narrow"/>
                <a:cs typeface="Arial Narrow"/>
                <a:sym typeface="Arial Narrow"/>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body" idx="4"/>
          </p:nvPr>
        </p:nvSpPr>
        <p:spPr>
          <a:xfrm>
            <a:off x="26012775" y="12179300"/>
            <a:ext cx="22632987" cy="22126575"/>
          </a:xfrm>
          <a:prstGeom prst="rect">
            <a:avLst/>
          </a:prstGeom>
          <a:noFill/>
          <a:ln>
            <a:noFill/>
          </a:ln>
        </p:spPr>
        <p:txBody>
          <a:bodyPr wrap="square" lIns="91425" tIns="91425" rIns="91425" bIns="91425" anchor="t" anchorCtr="0"/>
          <a:lstStyle>
            <a:lvl1pPr marL="1920875" marR="0" lvl="0" indent="-1768475" algn="l" rtl="0">
              <a:spcBef>
                <a:spcPts val="480"/>
              </a:spcBef>
              <a:spcAft>
                <a:spcPts val="0"/>
              </a:spcAft>
              <a:buClr>
                <a:schemeClr val="dk1"/>
              </a:buClr>
              <a:buSzPct val="100000"/>
              <a:buFont typeface="Arial Narrow"/>
              <a:buChar char="•"/>
              <a:defRPr sz="2400" b="0" i="0" u="none" strike="noStrike" cap="none">
                <a:solidFill>
                  <a:schemeClr val="dk1"/>
                </a:solidFill>
                <a:latin typeface="Arial Narrow"/>
                <a:ea typeface="Arial Narrow"/>
                <a:cs typeface="Arial Narrow"/>
                <a:sym typeface="Arial Narrow"/>
              </a:defRPr>
            </a:lvl1pPr>
            <a:lvl2pPr marL="4160838" marR="0" lvl="1" indent="-1481137"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6400800" marR="0" lvl="2" indent="-11684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8961438" marR="0" lvl="3" indent="-1189038"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11522075" marR="0" lvl="4"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11979275" marR="0" lvl="5"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12436475" marR="0" lvl="6"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12893675" marR="0" lvl="7"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13350875" marR="0" lvl="8"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58" name="Shape 58"/>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1"/>
          </p:nvPr>
        </p:nvSpPr>
        <p:spPr>
          <a:xfrm>
            <a:off x="3840163" y="11095038"/>
            <a:ext cx="21686837" cy="23042562"/>
          </a:xfrm>
          <a:prstGeom prst="rect">
            <a:avLst/>
          </a:prstGeom>
          <a:noFill/>
          <a:ln>
            <a:noFill/>
          </a:ln>
        </p:spPr>
        <p:txBody>
          <a:bodyPr wrap="square" lIns="91425" tIns="91425" rIns="91425" bIns="91425" anchor="t" anchorCtr="0"/>
          <a:lstStyle>
            <a:lvl1pPr marL="1920875" marR="0" lvl="0" indent="-1743075" algn="l" rtl="0">
              <a:spcBef>
                <a:spcPts val="560"/>
              </a:spcBef>
              <a:spcAft>
                <a:spcPts val="0"/>
              </a:spcAft>
              <a:buClr>
                <a:schemeClr val="dk1"/>
              </a:buClr>
              <a:buSzPct val="100000"/>
              <a:buFont typeface="Arial Narrow"/>
              <a:buChar char="•"/>
              <a:defRPr sz="2800" b="0" i="0" u="none" strike="noStrike" cap="none">
                <a:solidFill>
                  <a:schemeClr val="dk1"/>
                </a:solidFill>
                <a:latin typeface="Arial Narrow"/>
                <a:ea typeface="Arial Narrow"/>
                <a:cs typeface="Arial Narrow"/>
                <a:sym typeface="Arial Narrow"/>
              </a:defRPr>
            </a:lvl1pPr>
            <a:lvl2pPr marL="4160838" marR="0" lvl="1" indent="-1455737"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6400800" marR="0" lvl="2" indent="-11557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8961438" marR="0" lvl="3" indent="-1176338"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11522075" marR="0" lvl="4"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11979275" marR="0" lvl="5"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12436475" marR="0" lvl="6"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12893675" marR="0" lvl="7"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13350875" marR="0" lvl="8"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body" idx="2"/>
          </p:nvPr>
        </p:nvSpPr>
        <p:spPr>
          <a:xfrm>
            <a:off x="25679400" y="11095038"/>
            <a:ext cx="21686839" cy="23042562"/>
          </a:xfrm>
          <a:prstGeom prst="rect">
            <a:avLst/>
          </a:prstGeom>
          <a:noFill/>
          <a:ln>
            <a:noFill/>
          </a:ln>
        </p:spPr>
        <p:txBody>
          <a:bodyPr wrap="square" lIns="91425" tIns="91425" rIns="91425" bIns="91425" anchor="t" anchorCtr="0"/>
          <a:lstStyle>
            <a:lvl1pPr marL="1920875" marR="0" lvl="0" indent="-1743075" algn="l" rtl="0">
              <a:spcBef>
                <a:spcPts val="560"/>
              </a:spcBef>
              <a:spcAft>
                <a:spcPts val="0"/>
              </a:spcAft>
              <a:buClr>
                <a:schemeClr val="dk1"/>
              </a:buClr>
              <a:buSzPct val="100000"/>
              <a:buFont typeface="Arial Narrow"/>
              <a:buChar char="•"/>
              <a:defRPr sz="2800" b="0" i="0" u="none" strike="noStrike" cap="none">
                <a:solidFill>
                  <a:schemeClr val="dk1"/>
                </a:solidFill>
                <a:latin typeface="Arial Narrow"/>
                <a:ea typeface="Arial Narrow"/>
                <a:cs typeface="Arial Narrow"/>
                <a:sym typeface="Arial Narrow"/>
              </a:defRPr>
            </a:lvl1pPr>
            <a:lvl2pPr marL="4160838" marR="0" lvl="1" indent="-1455737"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6400800" marR="0" lvl="2" indent="-11557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8961438" marR="0" lvl="3" indent="-1176338"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11522075" marR="0" lvl="4"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11979275" marR="0" lvl="5"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12436475" marR="0" lvl="6"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12893675" marR="0" lvl="7"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13350875" marR="0" lvl="8"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3" name="Shape 63"/>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65" name="Shape 65"/>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044950" y="24679275"/>
            <a:ext cx="43526075" cy="76263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4044950" y="16278225"/>
            <a:ext cx="43526075" cy="8401050"/>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Font typeface="Arial Narrow"/>
              <a:buNone/>
              <a:defRPr sz="2000" b="0" i="0" u="none" strike="noStrike" cap="none">
                <a:solidFill>
                  <a:schemeClr val="dk1"/>
                </a:solidFill>
                <a:latin typeface="Arial Narrow"/>
                <a:ea typeface="Arial Narrow"/>
                <a:cs typeface="Arial Narrow"/>
                <a:sym typeface="Arial Narrow"/>
              </a:defRPr>
            </a:lvl1pPr>
            <a:lvl2pPr marL="457200" marR="0" lvl="1"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70" name="Shape 70"/>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3840162" y="11095037"/>
            <a:ext cx="43526075" cy="23042562"/>
          </a:xfrm>
          <a:prstGeom prst="rect">
            <a:avLst/>
          </a:prstGeom>
          <a:noFill/>
          <a:ln>
            <a:noFill/>
          </a:ln>
        </p:spPr>
        <p:txBody>
          <a:bodyPr wrap="square" lIns="91425" tIns="91425" rIns="91425" bIns="91425" anchor="t" anchorCtr="0"/>
          <a:lstStyle>
            <a:lvl1pPr marL="1920875" marR="0" lvl="0" indent="-784225" algn="l" rtl="0">
              <a:spcBef>
                <a:spcPts val="3580"/>
              </a:spcBef>
              <a:spcAft>
                <a:spcPts val="0"/>
              </a:spcAft>
              <a:buClr>
                <a:schemeClr val="dk1"/>
              </a:buClr>
              <a:buSzPct val="100000"/>
              <a:buFont typeface="Arial Narrow"/>
              <a:buChar char="•"/>
              <a:defRPr sz="17900" b="0" i="0" u="none" strike="noStrike" cap="none">
                <a:solidFill>
                  <a:schemeClr val="dk1"/>
                </a:solidFill>
                <a:latin typeface="Arial Narrow"/>
                <a:ea typeface="Arial Narrow"/>
                <a:cs typeface="Arial Narrow"/>
                <a:sym typeface="Arial Narrow"/>
              </a:defRPr>
            </a:lvl1pPr>
            <a:lvl2pPr marL="4160838" marR="0" lvl="1" indent="-611187" algn="l" rtl="0">
              <a:spcBef>
                <a:spcPts val="3140"/>
              </a:spcBef>
              <a:spcAft>
                <a:spcPts val="0"/>
              </a:spcAft>
              <a:buClr>
                <a:schemeClr val="dk1"/>
              </a:buClr>
              <a:buSzPct val="100000"/>
              <a:buFont typeface="Times New Roman"/>
              <a:buChar char="–"/>
              <a:defRPr sz="15700" b="0" i="0" u="none" strike="noStrike" cap="none">
                <a:solidFill>
                  <a:schemeClr val="dk1"/>
                </a:solidFill>
                <a:latin typeface="Times New Roman"/>
                <a:ea typeface="Times New Roman"/>
                <a:cs typeface="Times New Roman"/>
                <a:sym typeface="Times New Roman"/>
              </a:defRPr>
            </a:lvl2pPr>
            <a:lvl3pPr marL="6400800" marR="0" lvl="2" indent="-431800" algn="l" rtl="0">
              <a:spcBef>
                <a:spcPts val="2680"/>
              </a:spcBef>
              <a:spcAft>
                <a:spcPts val="0"/>
              </a:spcAft>
              <a:buClr>
                <a:schemeClr val="dk1"/>
              </a:buClr>
              <a:buSzPct val="100000"/>
              <a:buFont typeface="Times New Roman"/>
              <a:buChar char="•"/>
              <a:defRPr sz="13400" b="0" i="0" u="none" strike="noStrike" cap="none">
                <a:solidFill>
                  <a:schemeClr val="dk1"/>
                </a:solidFill>
                <a:latin typeface="Times New Roman"/>
                <a:ea typeface="Times New Roman"/>
                <a:cs typeface="Times New Roman"/>
                <a:sym typeface="Times New Roman"/>
              </a:defRPr>
            </a:lvl3pPr>
            <a:lvl4pPr marL="8961438" marR="0" lvl="3" indent="-579438"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4pPr>
            <a:lvl5pPr marL="11522075" marR="0" lvl="4"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5pPr>
            <a:lvl6pPr marL="11979275" marR="0" lvl="5"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6pPr>
            <a:lvl7pPr marL="12436475" marR="0" lvl="6"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7pPr>
            <a:lvl8pPr marL="12893675" marR="0" lvl="7"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8pPr>
            <a:lvl9pPr marL="13350875" marR="0" lvl="8"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strike="noStrike" cap="none">
                <a:solidFill>
                  <a:schemeClr val="dk1"/>
                </a:solidFill>
                <a:latin typeface="Times New Roman"/>
                <a:ea typeface="Times New Roman"/>
                <a:cs typeface="Times New Roman"/>
                <a:sym typeface="Times New Roman"/>
              </a:rPr>
              <a:t>‹#›</a:t>
            </a:fld>
            <a:endParaRPr lang="en-US" sz="78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xml"/><Relationship Id="rId7"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990600" y="1295400"/>
            <a:ext cx="49225199" cy="19208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12000" b="1" i="0" u="none" strike="noStrike" cap="none" dirty="0">
                <a:solidFill>
                  <a:schemeClr val="dk1"/>
                </a:solidFill>
                <a:latin typeface="Arial Narrow"/>
                <a:ea typeface="Arial Narrow"/>
                <a:cs typeface="Arial Narrow"/>
                <a:sym typeface="Arial Narrow"/>
              </a:rPr>
              <a:t>Starting Strides Moving Forward</a:t>
            </a:r>
          </a:p>
        </p:txBody>
      </p:sp>
      <p:cxnSp>
        <p:nvCxnSpPr>
          <p:cNvPr id="90" name="Shape 90"/>
          <p:cNvCxnSpPr/>
          <p:nvPr/>
        </p:nvCxnSpPr>
        <p:spPr>
          <a:xfrm>
            <a:off x="1828800" y="6324600"/>
            <a:ext cx="47167800" cy="0"/>
          </a:xfrm>
          <a:prstGeom prst="straightConnector1">
            <a:avLst/>
          </a:prstGeom>
          <a:noFill/>
          <a:ln w="28575" cap="flat" cmpd="sng">
            <a:solidFill>
              <a:schemeClr val="dk1"/>
            </a:solidFill>
            <a:prstDash val="solid"/>
            <a:miter lim="800000"/>
            <a:headEnd type="none" w="med" len="med"/>
            <a:tailEnd type="none" w="med" len="med"/>
          </a:ln>
        </p:spPr>
      </p:cxnSp>
      <p:sp>
        <p:nvSpPr>
          <p:cNvPr id="91" name="Shape 91"/>
          <p:cNvSpPr txBox="1"/>
          <p:nvPr/>
        </p:nvSpPr>
        <p:spPr>
          <a:xfrm>
            <a:off x="6362700" y="14132719"/>
            <a:ext cx="4800600" cy="8239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4800" b="1" i="0" u="none" strike="noStrike" cap="none" dirty="0">
                <a:solidFill>
                  <a:schemeClr val="dk1"/>
                </a:solidFill>
                <a:latin typeface="Arial Narrow"/>
                <a:ea typeface="Arial Narrow"/>
                <a:cs typeface="Arial Narrow"/>
                <a:sym typeface="Arial Narrow"/>
              </a:rPr>
              <a:t>Background </a:t>
            </a:r>
          </a:p>
        </p:txBody>
      </p:sp>
      <p:graphicFrame>
        <p:nvGraphicFramePr>
          <p:cNvPr id="92" name="Shape 92"/>
          <p:cNvGraphicFramePr/>
          <p:nvPr>
            <p:extLst>
              <p:ext uri="{D42A27DB-BD31-4B8C-83A1-F6EECF244321}">
                <p14:modId xmlns:p14="http://schemas.microsoft.com/office/powerpoint/2010/main" val="549680727"/>
              </p:ext>
            </p:extLst>
          </p:nvPr>
        </p:nvGraphicFramePr>
        <p:xfrm>
          <a:off x="1605476" y="15075241"/>
          <a:ext cx="15468600" cy="6002499"/>
        </p:xfrm>
        <a:graphic>
          <a:graphicData uri="http://schemas.openxmlformats.org/drawingml/2006/table">
            <a:tbl>
              <a:tblPr>
                <a:noFill/>
                <a:tableStyleId>{D9102C7C-37B5-40EF-8828-031EC5E7EFDD}</a:tableStyleId>
              </a:tblPr>
              <a:tblGrid>
                <a:gridCol w="15468600">
                  <a:extLst>
                    <a:ext uri="{9D8B030D-6E8A-4147-A177-3AD203B41FA5}">
                      <a16:colId xmlns:a16="http://schemas.microsoft.com/office/drawing/2014/main" val="20000"/>
                    </a:ext>
                  </a:extLst>
                </a:gridCol>
              </a:tblGrid>
              <a:tr h="4745026">
                <a:tc>
                  <a:txBody>
                    <a:bodyPr/>
                    <a:lstStyle/>
                    <a:p>
                      <a:pPr marL="347662" marR="0" lvl="0" indent="-347662" algn="l" rtl="0">
                        <a:lnSpc>
                          <a:spcPct val="100000"/>
                        </a:lnSpc>
                        <a:spcBef>
                          <a:spcPts val="0"/>
                        </a:spcBef>
                        <a:spcAft>
                          <a:spcPts val="0"/>
                        </a:spcAft>
                        <a:buClr>
                          <a:srgbClr val="000066"/>
                        </a:buClr>
                        <a:buSzPct val="100000"/>
                        <a:buFont typeface="Times New Roman"/>
                        <a:buChar char="•"/>
                      </a:pP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The program that is connected to this initiative serves a dual role – connecting with youth in low income environments as well as encouraging participation in a physical activity promotion program (J&amp;A Racing, 2019).</a:t>
                      </a:r>
                    </a:p>
                    <a:p>
                      <a:pPr marL="347662" marR="0" lvl="0" indent="-347662" algn="l" rtl="0">
                        <a:lnSpc>
                          <a:spcPct val="100000"/>
                        </a:lnSpc>
                        <a:spcBef>
                          <a:spcPts val="0"/>
                        </a:spcBef>
                        <a:spcAft>
                          <a:spcPts val="0"/>
                        </a:spcAft>
                        <a:buClr>
                          <a:srgbClr val="000066"/>
                        </a:buClr>
                        <a:buSzPct val="100000"/>
                        <a:buFont typeface="Times New Roman"/>
                        <a:buChar char="•"/>
                      </a:pP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The company focus is on creating events that allow runners of all capabilities to experience a world-class race experience even before the actual race day (J&amp;A Racing, 2019).</a:t>
                      </a:r>
                    </a:p>
                    <a:p>
                      <a:pPr marL="347662" marR="0" lvl="0" indent="-347662" algn="l" rtl="0">
                        <a:lnSpc>
                          <a:spcPct val="100000"/>
                        </a:lnSpc>
                        <a:spcBef>
                          <a:spcPts val="0"/>
                        </a:spcBef>
                        <a:spcAft>
                          <a:spcPts val="0"/>
                        </a:spcAft>
                        <a:buClr>
                          <a:srgbClr val="000066"/>
                        </a:buClr>
                        <a:buSzPct val="100000"/>
                        <a:buFont typeface="Times New Roman"/>
                        <a:buChar char="•"/>
                      </a:pP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There are a total of 96 Title I designated schools within the Hampton Roads region (Virginia Department of Education, 2020).</a:t>
                      </a:r>
                    </a:p>
                    <a:p>
                      <a:pPr marL="347662" marR="0" lvl="0" indent="-347662" algn="l" rtl="0">
                        <a:lnSpc>
                          <a:spcPct val="100000"/>
                        </a:lnSpc>
                        <a:spcBef>
                          <a:spcPts val="0"/>
                        </a:spcBef>
                        <a:spcAft>
                          <a:spcPts val="0"/>
                        </a:spcAft>
                        <a:buClr>
                          <a:srgbClr val="000066"/>
                        </a:buClr>
                        <a:buSzPct val="100000"/>
                        <a:buFont typeface="Times New Roman"/>
                        <a:buChar char="•"/>
                      </a:pPr>
                      <a:r>
                        <a:rPr lang="en-US" sz="24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In 2019, J&amp;A Racing reports 4,910 finishers in the Operation Smile Final Mile, the culminating event in the YFI.  While 13 Title I schools participated, 10 of them were from one city, Virginia Beach.</a:t>
                      </a:r>
                    </a:p>
                    <a:p>
                      <a:pPr marL="347662" marR="0" lvl="0" indent="-347662" algn="l" rtl="0">
                        <a:lnSpc>
                          <a:spcPct val="100000"/>
                        </a:lnSpc>
                        <a:spcBef>
                          <a:spcPts val="0"/>
                        </a:spcBef>
                        <a:spcAft>
                          <a:spcPts val="0"/>
                        </a:spcAft>
                        <a:buClr>
                          <a:srgbClr val="000066"/>
                        </a:buClr>
                        <a:buSzPct val="100000"/>
                        <a:buFont typeface="Times New Roman"/>
                        <a:buChar char="•"/>
                      </a:pPr>
                      <a:r>
                        <a:rPr lang="en-US" sz="24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Even in a community where adults are highly active, children in low income communities are much less active than other children of a similar age, with varying reasons being given ranging from safety, lack of resources and lack of interest (</a:t>
                      </a:r>
                      <a:r>
                        <a:rPr lang="de-DE" sz="24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Finkelstein, Petersen &amp; Schottenfeld, 2017).</a:t>
                      </a:r>
                    </a:p>
                    <a:p>
                      <a:pPr marL="347662" marR="0" lvl="0" indent="-347662" algn="l" rtl="0">
                        <a:lnSpc>
                          <a:spcPct val="100000"/>
                        </a:lnSpc>
                        <a:spcBef>
                          <a:spcPts val="0"/>
                        </a:spcBef>
                        <a:spcAft>
                          <a:spcPts val="0"/>
                        </a:spcAft>
                        <a:buClr>
                          <a:srgbClr val="000066"/>
                        </a:buClr>
                        <a:buSzPct val="100000"/>
                        <a:buFont typeface="Times New Roman"/>
                        <a:buChar char="•"/>
                      </a:pPr>
                      <a:r>
                        <a:rPr lang="en-US" sz="24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Children from lower-income families being less likely to participate in physical activity (Cottrell et.al., 2015).</a:t>
                      </a:r>
                    </a:p>
                    <a:p>
                      <a:pPr marL="347662" marR="0" lvl="0" indent="-347662" algn="l" rtl="0">
                        <a:lnSpc>
                          <a:spcPct val="100000"/>
                        </a:lnSpc>
                        <a:spcBef>
                          <a:spcPts val="0"/>
                        </a:spcBef>
                        <a:spcAft>
                          <a:spcPts val="0"/>
                        </a:spcAft>
                        <a:buClr>
                          <a:srgbClr val="000066"/>
                        </a:buClr>
                        <a:buSzPct val="100000"/>
                        <a:buFont typeface="Times New Roman"/>
                        <a:buChar char="•"/>
                      </a:pPr>
                      <a:r>
                        <a:rPr lang="en-US" sz="24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Physical inactivity can lead to obesity, increased risk for heart disease, increased risk for type 2 diabetes, increased risk for some types of cancer and decreased bone density (CDC, 2018).</a:t>
                      </a:r>
                    </a:p>
                  </a:txBody>
                  <a:tcPr marL="91425" marR="91425" marT="45700" marB="457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90459">
                <a:tc>
                  <a:txBody>
                    <a:bodyPr/>
                    <a:lstStyle/>
                    <a:p>
                      <a:pPr marL="0" marR="0" lvl="0" indent="0" algn="l" rtl="0">
                        <a:spcBef>
                          <a:spcPts val="0"/>
                        </a:spcBef>
                        <a:buSzPct val="25000"/>
                        <a:buNone/>
                      </a:pPr>
                      <a:endParaRPr sz="1800" dirty="0">
                        <a:solidFill>
                          <a:schemeClr val="dk1"/>
                        </a:solidFill>
                        <a:latin typeface="Arial Narrow"/>
                        <a:ea typeface="Arial Narrow"/>
                        <a:cs typeface="Arial Narrow"/>
                        <a:sym typeface="Arial Narrow"/>
                      </a:endParaRPr>
                    </a:p>
                  </a:txBody>
                  <a:tcPr marL="91425" marR="91425" marT="45700" marB="457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93" name="Shape 93"/>
          <p:cNvGrpSpPr/>
          <p:nvPr/>
        </p:nvGrpSpPr>
        <p:grpSpPr>
          <a:xfrm>
            <a:off x="2438400" y="25367231"/>
            <a:ext cx="15468600" cy="10530336"/>
            <a:chOff x="2438400" y="27965400"/>
            <a:chExt cx="14859000" cy="8871812"/>
          </a:xfrm>
        </p:grpSpPr>
        <p:sp>
          <p:nvSpPr>
            <p:cNvPr id="94" name="Shape 94"/>
            <p:cNvSpPr txBox="1"/>
            <p:nvPr/>
          </p:nvSpPr>
          <p:spPr>
            <a:xfrm>
              <a:off x="6705600" y="27965400"/>
              <a:ext cx="4724400" cy="8239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4800" b="1" i="0" u="none" strike="noStrike" cap="none" dirty="0">
                  <a:solidFill>
                    <a:schemeClr val="dk1"/>
                  </a:solidFill>
                  <a:latin typeface="Arial Narrow"/>
                  <a:ea typeface="Arial Narrow"/>
                  <a:cs typeface="Arial Narrow"/>
                  <a:sym typeface="Arial Narrow"/>
                </a:rPr>
                <a:t>Rationale/Purpose</a:t>
              </a:r>
            </a:p>
          </p:txBody>
        </p:sp>
        <p:sp>
          <p:nvSpPr>
            <p:cNvPr id="95" name="Shape 95"/>
            <p:cNvSpPr txBox="1"/>
            <p:nvPr/>
          </p:nvSpPr>
          <p:spPr>
            <a:xfrm>
              <a:off x="2438400" y="29023509"/>
              <a:ext cx="14859000" cy="781370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Suggested Program Mission Statement:</a:t>
              </a:r>
            </a:p>
            <a:p>
              <a:pPr lvl="0">
                <a:buClr>
                  <a:schemeClr val="dk1"/>
                </a:buClr>
                <a:buSzPct val="25000"/>
              </a:pPr>
              <a:r>
                <a:rPr lang="en-US" sz="2400" dirty="0">
                  <a:latin typeface="Times New Roman" panose="02020603050405020304" pitchFamily="18" charset="0"/>
                  <a:cs typeface="Times New Roman" panose="02020603050405020304" pitchFamily="18" charset="0"/>
                </a:rPr>
                <a:t>Provide scholarships to schools with economically disadvantaged communities to help eliminate the barriers that prevent students from running the Operation Smile Shamrock Final Mile, increase physical activity and creating a foundation for lifelong health and fitness.</a:t>
              </a:r>
            </a:p>
            <a:p>
              <a:pPr lvl="0">
                <a:buClr>
                  <a:schemeClr val="dk1"/>
                </a:buClr>
                <a:buSzPct val="25000"/>
              </a:pPr>
              <a:endParaRPr lang="en-US" sz="2400" dirty="0">
                <a:latin typeface="Times New Roman" panose="02020603050405020304" pitchFamily="18" charset="0"/>
                <a:cs typeface="Times New Roman" panose="02020603050405020304" pitchFamily="18" charset="0"/>
              </a:endParaRPr>
            </a:p>
            <a:p>
              <a:pPr>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Goal #1 By November 2020, Implement the Starting Strides program in 50% of Title I schools in the Hampton Roads region.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Objective #1 – By September of 2020, contact by email the principals of all Title I elementary principals in the area with the results of the needs assessment and an invitation to participate in the 2021 Starting Strides program.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Objective #2 – Increase the number of Starting Strides participant schools by 50%, from 14 to 21, by October of 2020.</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spcAft>
                  <a:spcPts val="80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Objective #3 - Use 100% of available scholarship funds at the 14 existing Starting Strides program schools by January of 2021.</a:t>
              </a:r>
            </a:p>
            <a:p>
              <a:pPr marL="457200" lvl="1">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Goal #2 By March, 2021, increase the daily physical activity of Starting Strides participants by 25%.</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Objective #1 – By August of 2020, create a digital and written physical activity documentation log aligned to elementary reading and math standards so as to be used independently by Starting Strides participants.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Objective #2 – By August of 2020, create training pamphlets and a video to assist site liaisons with implementing the Starting Strides program.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spcAft>
                  <a:spcPts val="80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Objective #3 – Have a J&amp;A Racing Foundation Board member, J&amp;A Racing employee and at least once scholarship sponsor visit each Starting Strides school site no less than one time between January 2021 and March 2021.</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lvl="0">
                <a:buClr>
                  <a:schemeClr val="dk1"/>
                </a:buClr>
                <a:buSzPct val="25000"/>
              </a:pPr>
              <a:endParaRPr lang="en-US"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ct val="25000"/>
                <a:buFont typeface="Times New Roman"/>
                <a:buNone/>
              </a:pPr>
              <a:endParaRPr lang="en-US" sz="2800" b="0" i="0" u="none" strike="noStrike" cap="none" dirty="0">
                <a:solidFill>
                  <a:schemeClr val="dk1"/>
                </a:solidFill>
                <a:latin typeface="Times New Roman"/>
                <a:ea typeface="Times New Roman"/>
                <a:cs typeface="Times New Roman"/>
                <a:sym typeface="Times New Roman"/>
              </a:endParaRPr>
            </a:p>
          </p:txBody>
        </p:sp>
      </p:grpSp>
      <p:graphicFrame>
        <p:nvGraphicFramePr>
          <p:cNvPr id="96" name="Shape 96"/>
          <p:cNvGraphicFramePr/>
          <p:nvPr>
            <p:extLst>
              <p:ext uri="{D42A27DB-BD31-4B8C-83A1-F6EECF244321}">
                <p14:modId xmlns:p14="http://schemas.microsoft.com/office/powerpoint/2010/main" val="199751588"/>
              </p:ext>
            </p:extLst>
          </p:nvPr>
        </p:nvGraphicFramePr>
        <p:xfrm>
          <a:off x="19450747" y="9929875"/>
          <a:ext cx="12192000" cy="2224950"/>
        </p:xfrm>
        <a:graphic>
          <a:graphicData uri="http://schemas.openxmlformats.org/drawingml/2006/table">
            <a:tbl>
              <a:tblPr>
                <a:noFill/>
                <a:tableStyleId>{D9102C7C-37B5-40EF-8828-031EC5E7EFDD}</a:tableStyleId>
              </a:tblPr>
              <a:tblGrid>
                <a:gridCol w="12192000">
                  <a:extLst>
                    <a:ext uri="{9D8B030D-6E8A-4147-A177-3AD203B41FA5}">
                      <a16:colId xmlns:a16="http://schemas.microsoft.com/office/drawing/2014/main" val="20000"/>
                    </a:ext>
                  </a:extLst>
                </a:gridCol>
              </a:tblGrid>
              <a:tr h="1888268">
                <a:tc>
                  <a:txBody>
                    <a:bodyPr/>
                    <a:lstStyle/>
                    <a:p>
                      <a:pPr marL="400050" marR="0" lvl="0" indent="-400050" algn="l" rtl="0">
                        <a:lnSpc>
                          <a:spcPct val="100000"/>
                        </a:lnSpc>
                        <a:spcBef>
                          <a:spcPts val="0"/>
                        </a:spcBef>
                        <a:spcAft>
                          <a:spcPts val="0"/>
                        </a:spcAft>
                        <a:buClr>
                          <a:srgbClr val="000066"/>
                        </a:buClr>
                        <a:buSzPct val="100000"/>
                        <a:buFont typeface="Times New Roman"/>
                        <a:buChar char="•"/>
                      </a:pPr>
                      <a:r>
                        <a:rPr lang="en-US" sz="2800" b="0" i="0" u="none" dirty="0">
                          <a:solidFill>
                            <a:schemeClr val="dk1"/>
                          </a:solidFill>
                          <a:latin typeface="Times New Roman"/>
                          <a:ea typeface="Times New Roman"/>
                          <a:cs typeface="Times New Roman"/>
                          <a:sym typeface="Times New Roman"/>
                        </a:rPr>
                        <a:t>Schools within the seven cities of the Hampton Roads, Virginia region</a:t>
                      </a:r>
                    </a:p>
                    <a:p>
                      <a:pPr marL="400050" marR="0" lvl="0" indent="-400050" algn="l" rtl="0">
                        <a:lnSpc>
                          <a:spcPct val="100000"/>
                        </a:lnSpc>
                        <a:spcBef>
                          <a:spcPts val="0"/>
                        </a:spcBef>
                        <a:spcAft>
                          <a:spcPts val="0"/>
                        </a:spcAft>
                        <a:buClr>
                          <a:srgbClr val="000066"/>
                        </a:buClr>
                        <a:buSzPct val="100000"/>
                        <a:buFont typeface="Times New Roman"/>
                        <a:buChar char="•"/>
                      </a:pPr>
                      <a:r>
                        <a:rPr lang="en-US" sz="2800" b="0" i="0" u="none" dirty="0">
                          <a:solidFill>
                            <a:schemeClr val="dk1"/>
                          </a:solidFill>
                          <a:latin typeface="Times New Roman"/>
                          <a:ea typeface="Times New Roman"/>
                          <a:cs typeface="Times New Roman"/>
                          <a:sym typeface="Times New Roman"/>
                        </a:rPr>
                        <a:t>Schools with identified Title I designation with greater than 50% of their overall student population qualifying for free or reduced-price lunch programs</a:t>
                      </a:r>
                    </a:p>
                    <a:p>
                      <a:pPr marL="400050" marR="0" lvl="0" indent="-400050" algn="l" rtl="0">
                        <a:lnSpc>
                          <a:spcPct val="100000"/>
                        </a:lnSpc>
                        <a:spcBef>
                          <a:spcPts val="0"/>
                        </a:spcBef>
                        <a:spcAft>
                          <a:spcPts val="0"/>
                        </a:spcAft>
                        <a:buClr>
                          <a:srgbClr val="000066"/>
                        </a:buClr>
                        <a:buSzPct val="100000"/>
                        <a:buFont typeface="Times New Roman"/>
                        <a:buChar char="•"/>
                      </a:pPr>
                      <a:r>
                        <a:rPr lang="en-US" sz="2800" b="0" i="0" u="none" dirty="0">
                          <a:solidFill>
                            <a:schemeClr val="dk1"/>
                          </a:solidFill>
                          <a:latin typeface="Times New Roman"/>
                          <a:ea typeface="Times New Roman"/>
                          <a:cs typeface="Times New Roman"/>
                          <a:sym typeface="Times New Roman"/>
                        </a:rPr>
                        <a:t>Students in grades kindergarten – fifth grade at these schools</a:t>
                      </a:r>
                    </a:p>
                    <a:p>
                      <a:pPr marL="0" marR="0" lvl="0" indent="0" algn="l" rtl="0">
                        <a:spcBef>
                          <a:spcPts val="0"/>
                        </a:spcBef>
                        <a:buSzPct val="25000"/>
                        <a:buNone/>
                      </a:pPr>
                      <a:endParaRPr sz="2800" b="0" i="0" u="none" dirty="0">
                        <a:solidFill>
                          <a:schemeClr val="dk1"/>
                        </a:solidFill>
                        <a:latin typeface="Times New Roman"/>
                        <a:ea typeface="Times New Roman"/>
                        <a:cs typeface="Times New Roman"/>
                        <a:sym typeface="Times New Roman"/>
                      </a:endParaRPr>
                    </a:p>
                  </a:txBody>
                  <a:tcPr marL="91375" marR="91375" marT="45675" marB="4567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97" name="Shape 97"/>
          <p:cNvGrpSpPr/>
          <p:nvPr/>
        </p:nvGrpSpPr>
        <p:grpSpPr>
          <a:xfrm>
            <a:off x="1981200" y="7696200"/>
            <a:ext cx="15925799" cy="5962647"/>
            <a:chOff x="1981200" y="7696200"/>
            <a:chExt cx="14554200" cy="5195883"/>
          </a:xfrm>
        </p:grpSpPr>
        <p:sp>
          <p:nvSpPr>
            <p:cNvPr id="98" name="Shape 98"/>
            <p:cNvSpPr txBox="1"/>
            <p:nvPr/>
          </p:nvSpPr>
          <p:spPr>
            <a:xfrm>
              <a:off x="1981200" y="8991600"/>
              <a:ext cx="14554200" cy="3900483"/>
            </a:xfrm>
            <a:prstGeom prst="rect">
              <a:avLst/>
            </a:prstGeom>
            <a:noFill/>
            <a:ln>
              <a:noFill/>
            </a:ln>
          </p:spPr>
          <p:txBody>
            <a:bodyPr wrap="square" lIns="91425" tIns="45700" rIns="91425" bIns="45700" anchor="t" anchorCtr="0">
              <a:noAutofit/>
            </a:bodyPr>
            <a:lstStyle/>
            <a:p>
              <a:pPr>
                <a:buClr>
                  <a:schemeClr val="dk1"/>
                </a:buClr>
                <a:buSzPct val="25000"/>
              </a:pPr>
              <a:r>
                <a:rPr lang="en-US" sz="2400" dirty="0">
                  <a:latin typeface="Times New Roman" panose="02020603050405020304" pitchFamily="18" charset="0"/>
                  <a:cs typeface="Times New Roman" panose="02020603050405020304" pitchFamily="18" charset="0"/>
                </a:rPr>
                <a:t>Creating opportunities for youth to move is the focus of many programs within and surrounding public schools.  Certain children may have less opportunity to move despite programs available in their schools and neighborhoods.  Research and literature reviews show that in families where students are living at or below the poverty line, there are a variety of reasons that affect the physical activity level and connected health of school-aged children.  These include obvious issues such as lack of funds and transportation, however additional factors include perceived lack of safety, inefficiency of programs, community connections and lack of trained volunteers. The </a:t>
              </a:r>
              <a:r>
                <a:rPr lang="en-US" sz="2400" i="1" dirty="0">
                  <a:latin typeface="Times New Roman" panose="02020603050405020304" pitchFamily="18" charset="0"/>
                  <a:cs typeface="Times New Roman" panose="02020603050405020304" pitchFamily="18" charset="0"/>
                </a:rPr>
                <a:t>Starting Strides</a:t>
              </a:r>
              <a:r>
                <a:rPr lang="en-US" sz="2400" dirty="0">
                  <a:latin typeface="Times New Roman" panose="02020603050405020304" pitchFamily="18" charset="0"/>
                  <a:cs typeface="Times New Roman" panose="02020603050405020304" pitchFamily="18" charset="0"/>
                </a:rPr>
                <a:t> program, created by J&amp;A Racing, began as a small endeavor to give a few dozen students in the Hampton Roads community the opportunity to train for and participate in a large-scale road race event.  By connecting directly with Title 1 public schools, Starting Strides has been able to reach their target population and has received positive feedback from students participating in the program. Researched and structured changes to the program will allow the program to reach a wider portion of their target population, create an easily replicable and reliable physical activity and education program for youth and produce qualitative and quantitative feedback as to the effectiveness of the program for increasing physical activity in youth living in low-income families.</a:t>
              </a:r>
            </a:p>
            <a:p>
              <a:pPr marL="0" marR="0" lvl="0" indent="0" algn="l" rtl="0">
                <a:lnSpc>
                  <a:spcPct val="100000"/>
                </a:lnSpc>
                <a:spcBef>
                  <a:spcPts val="0"/>
                </a:spcBef>
                <a:spcAft>
                  <a:spcPts val="0"/>
                </a:spcAft>
                <a:buClr>
                  <a:schemeClr val="dk1"/>
                </a:buClr>
                <a:buSzPct val="25000"/>
                <a:buFont typeface="Times New Roman"/>
                <a:buNone/>
              </a:pPr>
              <a:endParaRPr lang="en-US" sz="3000" b="1" i="0" u="none" strike="noStrike" cap="none" dirty="0">
                <a:solidFill>
                  <a:schemeClr val="dk1"/>
                </a:solidFill>
                <a:latin typeface="Times New Roman"/>
                <a:ea typeface="Times New Roman"/>
                <a:cs typeface="Times New Roman"/>
                <a:sym typeface="Times New Roman"/>
              </a:endParaRPr>
            </a:p>
          </p:txBody>
        </p:sp>
        <p:sp>
          <p:nvSpPr>
            <p:cNvPr id="99" name="Shape 99"/>
            <p:cNvSpPr txBox="1"/>
            <p:nvPr/>
          </p:nvSpPr>
          <p:spPr>
            <a:xfrm>
              <a:off x="7391400" y="7696200"/>
              <a:ext cx="2286000" cy="8239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0" u="none" strike="noStrike" cap="none">
                  <a:solidFill>
                    <a:schemeClr val="dk1"/>
                  </a:solidFill>
                  <a:latin typeface="Arial Narrow"/>
                  <a:ea typeface="Arial Narrow"/>
                  <a:cs typeface="Arial Narrow"/>
                  <a:sym typeface="Arial Narrow"/>
                </a:rPr>
                <a:t>Abstract</a:t>
              </a:r>
            </a:p>
          </p:txBody>
        </p:sp>
      </p:grpSp>
      <p:sp>
        <p:nvSpPr>
          <p:cNvPr id="100" name="Shape 100"/>
          <p:cNvSpPr txBox="1"/>
          <p:nvPr/>
        </p:nvSpPr>
        <p:spPr>
          <a:xfrm>
            <a:off x="2057400" y="3886200"/>
            <a:ext cx="47244000" cy="21955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6000" b="1" i="0" u="none" strike="noStrike" cap="none" dirty="0">
                <a:solidFill>
                  <a:schemeClr val="dk1"/>
                </a:solidFill>
                <a:latin typeface="Arial Narrow"/>
                <a:ea typeface="Arial Narrow"/>
                <a:cs typeface="Arial Narrow"/>
                <a:sym typeface="Arial Narrow"/>
              </a:rPr>
              <a:t>Lei C. Dunn</a:t>
            </a:r>
          </a:p>
          <a:p>
            <a:pPr marL="0" marR="0" lvl="0" indent="0" algn="ctr" rtl="0">
              <a:lnSpc>
                <a:spcPct val="100000"/>
              </a:lnSpc>
              <a:spcBef>
                <a:spcPts val="1800"/>
              </a:spcBef>
              <a:spcAft>
                <a:spcPts val="0"/>
              </a:spcAft>
              <a:buClr>
                <a:schemeClr val="dk1"/>
              </a:buClr>
              <a:buSzPct val="25000"/>
              <a:buFont typeface="Arial Narrow"/>
              <a:buNone/>
            </a:pPr>
            <a:r>
              <a:rPr lang="en-US" sz="6000" b="1" i="0" u="none" strike="noStrike" cap="none" dirty="0">
                <a:solidFill>
                  <a:schemeClr val="dk1"/>
                </a:solidFill>
                <a:latin typeface="Arial Narrow"/>
                <a:ea typeface="Arial Narrow"/>
                <a:cs typeface="Arial Narrow"/>
                <a:sym typeface="Arial Narrow"/>
              </a:rPr>
              <a:t>Longwood University</a:t>
            </a:r>
          </a:p>
        </p:txBody>
      </p:sp>
      <p:sp>
        <p:nvSpPr>
          <p:cNvPr id="101" name="Shape 101"/>
          <p:cNvSpPr txBox="1"/>
          <p:nvPr/>
        </p:nvSpPr>
        <p:spPr>
          <a:xfrm>
            <a:off x="10058400" y="3810000"/>
            <a:ext cx="4953000"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200" b="0" i="0" u="none">
              <a:solidFill>
                <a:schemeClr val="dk1"/>
              </a:solidFill>
              <a:latin typeface="Times New Roman"/>
              <a:ea typeface="Times New Roman"/>
              <a:cs typeface="Times New Roman"/>
              <a:sym typeface="Times New Roman"/>
            </a:endParaRPr>
          </a:p>
        </p:txBody>
      </p:sp>
      <p:pic>
        <p:nvPicPr>
          <p:cNvPr id="102" name="Shape 102"/>
          <p:cNvPicPr preferRelativeResize="0"/>
          <p:nvPr/>
        </p:nvPicPr>
        <p:blipFill rotWithShape="1">
          <a:blip r:embed="rId4">
            <a:alphaModFix/>
          </a:blip>
          <a:srcRect/>
          <a:stretch/>
        </p:blipFill>
        <p:spPr>
          <a:xfrm>
            <a:off x="41071800" y="3352800"/>
            <a:ext cx="2360920" cy="2360920"/>
          </a:xfrm>
          <a:prstGeom prst="rect">
            <a:avLst/>
          </a:prstGeom>
          <a:noFill/>
          <a:ln>
            <a:noFill/>
          </a:ln>
        </p:spPr>
      </p:pic>
      <p:pic>
        <p:nvPicPr>
          <p:cNvPr id="103" name="Shape 103" descr="rotunda"/>
          <p:cNvPicPr preferRelativeResize="0"/>
          <p:nvPr/>
        </p:nvPicPr>
        <p:blipFill rotWithShape="1">
          <a:blip r:embed="rId4">
            <a:alphaModFix/>
          </a:blip>
          <a:srcRect/>
          <a:stretch/>
        </p:blipFill>
        <p:spPr>
          <a:xfrm>
            <a:off x="8763000" y="3352800"/>
            <a:ext cx="2437079" cy="2437079"/>
          </a:xfrm>
          <a:prstGeom prst="rect">
            <a:avLst/>
          </a:prstGeom>
          <a:noFill/>
          <a:ln>
            <a:noFill/>
          </a:ln>
        </p:spPr>
      </p:pic>
      <p:grpSp>
        <p:nvGrpSpPr>
          <p:cNvPr id="104" name="Shape 104"/>
          <p:cNvGrpSpPr/>
          <p:nvPr/>
        </p:nvGrpSpPr>
        <p:grpSpPr>
          <a:xfrm>
            <a:off x="19407491" y="12474536"/>
            <a:ext cx="12903627" cy="13309986"/>
            <a:chOff x="18590050" y="13572739"/>
            <a:chExt cx="9984950" cy="13309986"/>
          </a:xfrm>
        </p:grpSpPr>
        <p:sp>
          <p:nvSpPr>
            <p:cNvPr id="105" name="Shape 105"/>
            <p:cNvSpPr txBox="1"/>
            <p:nvPr/>
          </p:nvSpPr>
          <p:spPr>
            <a:xfrm>
              <a:off x="18590050" y="13572739"/>
              <a:ext cx="7693025" cy="8302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1" u="none" dirty="0">
                  <a:solidFill>
                    <a:schemeClr val="dk1"/>
                  </a:solidFill>
                  <a:latin typeface="Arial Narrow"/>
                  <a:ea typeface="Arial Narrow"/>
                  <a:cs typeface="Arial Narrow"/>
                  <a:sym typeface="Arial Narrow"/>
                </a:rPr>
                <a:t>Materials and Procedure</a:t>
              </a:r>
            </a:p>
          </p:txBody>
        </p:sp>
        <p:sp>
          <p:nvSpPr>
            <p:cNvPr id="106" name="Shape 106"/>
            <p:cNvSpPr txBox="1"/>
            <p:nvPr/>
          </p:nvSpPr>
          <p:spPr>
            <a:xfrm>
              <a:off x="18745200" y="23774400"/>
              <a:ext cx="9829800" cy="310832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66"/>
                </a:buClr>
                <a:buFont typeface="Times New Roman"/>
                <a:buNone/>
              </a:pPr>
              <a:endParaRPr sz="2800" b="0" i="0" u="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dirty="0">
                <a:solidFill>
                  <a:schemeClr val="dk1"/>
                </a:solidFill>
                <a:latin typeface="Times New Roman"/>
                <a:ea typeface="Times New Roman"/>
                <a:cs typeface="Times New Roman"/>
                <a:sym typeface="Times New Roman"/>
              </a:endParaRPr>
            </a:p>
          </p:txBody>
        </p:sp>
      </p:grpSp>
      <p:sp>
        <p:nvSpPr>
          <p:cNvPr id="107" name="Shape 107"/>
          <p:cNvSpPr txBox="1"/>
          <p:nvPr/>
        </p:nvSpPr>
        <p:spPr>
          <a:xfrm>
            <a:off x="39776400" y="7620000"/>
            <a:ext cx="2286000" cy="8239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0" u="none">
                <a:solidFill>
                  <a:schemeClr val="dk1"/>
                </a:solidFill>
                <a:latin typeface="Arial Narrow"/>
                <a:ea typeface="Arial Narrow"/>
                <a:cs typeface="Arial Narrow"/>
                <a:sym typeface="Arial Narrow"/>
              </a:rPr>
              <a:t>Results</a:t>
            </a:r>
          </a:p>
        </p:txBody>
      </p:sp>
      <p:sp>
        <p:nvSpPr>
          <p:cNvPr id="108" name="Shape 108"/>
          <p:cNvSpPr txBox="1"/>
          <p:nvPr/>
        </p:nvSpPr>
        <p:spPr>
          <a:xfrm>
            <a:off x="35280600" y="8782050"/>
            <a:ext cx="11887200" cy="8285465"/>
          </a:xfrm>
          <a:prstGeom prst="rect">
            <a:avLst/>
          </a:prstGeom>
          <a:noFill/>
          <a:ln>
            <a:noFill/>
          </a:ln>
        </p:spPr>
        <p:txBody>
          <a:bodyPr wrap="square" lIns="91425" tIns="45700" rIns="91425" bIns="45700" anchor="t" anchorCtr="0">
            <a:noAutofit/>
          </a:bodyPr>
          <a:lstStyle/>
          <a:p>
            <a:pPr marL="457200" lvl="0" indent="-457200">
              <a:buClr>
                <a:srgbClr val="000066"/>
              </a:buClr>
              <a:buSzPct val="100000"/>
              <a:buFont typeface="Times New Roman"/>
              <a:buChar char="•"/>
            </a:pPr>
            <a:r>
              <a:rPr lang="en-US" sz="2800" dirty="0">
                <a:solidFill>
                  <a:schemeClr val="dk1"/>
                </a:solidFill>
                <a:latin typeface="Times New Roman"/>
                <a:ea typeface="Times New Roman"/>
                <a:cs typeface="Times New Roman"/>
                <a:sym typeface="Times New Roman"/>
              </a:rPr>
              <a:t>Changes made to the program implementation from its current iteration will allow the program resources to reach a larger number of participants and have greater affect on the youth within the community.</a:t>
            </a:r>
            <a:endParaRPr lang="en-US"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66"/>
              </a:buClr>
              <a:buSzPct val="100000"/>
              <a:buFont typeface="Times New Roman"/>
              <a:buChar char="•"/>
            </a:pPr>
            <a:r>
              <a:rPr lang="en-US" sz="2800" b="0" i="0" u="none" dirty="0">
                <a:solidFill>
                  <a:schemeClr val="dk1"/>
                </a:solidFill>
                <a:latin typeface="Times New Roman"/>
                <a:ea typeface="Times New Roman"/>
                <a:cs typeface="Times New Roman"/>
                <a:sym typeface="Times New Roman"/>
              </a:rPr>
              <a:t>Anticipated results are that Title I schools around the region will see the potential benefit of the </a:t>
            </a:r>
            <a:r>
              <a:rPr lang="en-US" sz="2800" b="0" i="1" u="none" dirty="0">
                <a:solidFill>
                  <a:schemeClr val="dk1"/>
                </a:solidFill>
                <a:latin typeface="Times New Roman"/>
                <a:ea typeface="Times New Roman"/>
                <a:cs typeface="Times New Roman"/>
                <a:sym typeface="Times New Roman"/>
              </a:rPr>
              <a:t>Starting Stri</a:t>
            </a:r>
            <a:r>
              <a:rPr lang="en-US" sz="2800" i="1" dirty="0">
                <a:solidFill>
                  <a:schemeClr val="dk1"/>
                </a:solidFill>
                <a:latin typeface="Times New Roman"/>
                <a:ea typeface="Times New Roman"/>
                <a:cs typeface="Times New Roman"/>
                <a:sym typeface="Times New Roman"/>
              </a:rPr>
              <a:t>des</a:t>
            </a:r>
            <a:r>
              <a:rPr lang="en-US" sz="2800" dirty="0">
                <a:solidFill>
                  <a:schemeClr val="dk1"/>
                </a:solidFill>
                <a:latin typeface="Times New Roman"/>
                <a:ea typeface="Times New Roman"/>
                <a:cs typeface="Times New Roman"/>
                <a:sym typeface="Times New Roman"/>
              </a:rPr>
              <a:t> program and elect to offer it to their students.</a:t>
            </a:r>
          </a:p>
          <a:p>
            <a:pPr marL="457200" marR="0" lvl="0" indent="-457200" algn="l" rtl="0">
              <a:lnSpc>
                <a:spcPct val="100000"/>
              </a:lnSpc>
              <a:spcBef>
                <a:spcPts val="0"/>
              </a:spcBef>
              <a:spcAft>
                <a:spcPts val="0"/>
              </a:spcAft>
              <a:buClr>
                <a:srgbClr val="000066"/>
              </a:buClr>
              <a:buSzPct val="100000"/>
              <a:buFont typeface="Times New Roman"/>
              <a:buChar char="•"/>
            </a:pPr>
            <a:r>
              <a:rPr lang="en-US" sz="2800" b="0" i="0" u="none" dirty="0">
                <a:solidFill>
                  <a:schemeClr val="dk1"/>
                </a:solidFill>
                <a:latin typeface="Times New Roman"/>
                <a:ea typeface="Times New Roman"/>
                <a:cs typeface="Times New Roman"/>
                <a:sym typeface="Times New Roman"/>
              </a:rPr>
              <a:t>The g</a:t>
            </a:r>
            <a:r>
              <a:rPr lang="en-US" sz="2800" dirty="0">
                <a:solidFill>
                  <a:schemeClr val="dk1"/>
                </a:solidFill>
                <a:latin typeface="Times New Roman"/>
                <a:ea typeface="Times New Roman"/>
                <a:cs typeface="Times New Roman"/>
                <a:sym typeface="Times New Roman"/>
              </a:rPr>
              <a:t>reatest anticipated results are that students who participate in the </a:t>
            </a:r>
            <a:r>
              <a:rPr lang="en-US" sz="2800" i="1" dirty="0">
                <a:solidFill>
                  <a:schemeClr val="dk1"/>
                </a:solidFill>
                <a:latin typeface="Times New Roman"/>
                <a:ea typeface="Times New Roman"/>
                <a:cs typeface="Times New Roman"/>
                <a:sym typeface="Times New Roman"/>
              </a:rPr>
              <a:t>Starting Strides</a:t>
            </a:r>
            <a:r>
              <a:rPr lang="en-US" sz="2800" dirty="0">
                <a:solidFill>
                  <a:schemeClr val="dk1"/>
                </a:solidFill>
                <a:latin typeface="Times New Roman"/>
                <a:ea typeface="Times New Roman"/>
                <a:cs typeface="Times New Roman"/>
                <a:sym typeface="Times New Roman"/>
              </a:rPr>
              <a:t> program will increase their daily physical activity to at least sixty minutes and choose to continue with this daily activity even after the completion of the program.</a:t>
            </a:r>
          </a:p>
          <a:p>
            <a:pPr marL="457200" marR="0" lvl="0" indent="-457200" algn="l" rtl="0">
              <a:lnSpc>
                <a:spcPct val="100000"/>
              </a:lnSpc>
              <a:spcBef>
                <a:spcPts val="0"/>
              </a:spcBef>
              <a:spcAft>
                <a:spcPts val="0"/>
              </a:spcAft>
              <a:buClr>
                <a:srgbClr val="000066"/>
              </a:buClr>
              <a:buSzPct val="100000"/>
              <a:buFont typeface="Times New Roman"/>
              <a:buChar char="•"/>
            </a:pPr>
            <a:r>
              <a:rPr lang="en-US" sz="2800" dirty="0">
                <a:solidFill>
                  <a:schemeClr val="dk1"/>
                </a:solidFill>
                <a:latin typeface="Times New Roman"/>
                <a:ea typeface="Times New Roman"/>
                <a:cs typeface="Times New Roman"/>
                <a:sym typeface="Times New Roman"/>
              </a:rPr>
              <a:t>Another potential affect is for low-income families to increase their awareness of the importance of physical activity and perceive the availability of safe , inexpensive options for their students to participate in regular physical activity.</a:t>
            </a:r>
          </a:p>
          <a:p>
            <a:pPr marL="457200" marR="0" lvl="0" indent="-457200" algn="l" rtl="0">
              <a:lnSpc>
                <a:spcPct val="100000"/>
              </a:lnSpc>
              <a:spcBef>
                <a:spcPts val="0"/>
              </a:spcBef>
              <a:spcAft>
                <a:spcPts val="0"/>
              </a:spcAft>
              <a:buClr>
                <a:srgbClr val="000066"/>
              </a:buClr>
              <a:buSzPct val="100000"/>
              <a:buFont typeface="Times New Roman"/>
              <a:buChar char="•"/>
            </a:pPr>
            <a:r>
              <a:rPr lang="en-US" sz="2800" dirty="0">
                <a:solidFill>
                  <a:schemeClr val="dk1"/>
                </a:solidFill>
                <a:latin typeface="Times New Roman"/>
                <a:ea typeface="Times New Roman"/>
                <a:cs typeface="Times New Roman"/>
                <a:sym typeface="Times New Roman"/>
              </a:rPr>
              <a:t>These results will likely also have the benefit of increasing awareness of the needs of low-income students, the community partnerships that J&amp;A Racing have created in Hampton Roads and the potential for other outreach programs by similar organizations.</a:t>
            </a: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99"/>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66"/>
              </a:buClr>
              <a:buFont typeface="Times New Roman"/>
              <a:buNone/>
            </a:pPr>
            <a:endParaRPr sz="2800" b="0" i="0" u="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dirty="0">
              <a:solidFill>
                <a:schemeClr val="dk1"/>
              </a:solidFill>
              <a:latin typeface="Times New Roman"/>
              <a:ea typeface="Times New Roman"/>
              <a:cs typeface="Times New Roman"/>
              <a:sym typeface="Times New Roman"/>
            </a:endParaRPr>
          </a:p>
        </p:txBody>
      </p:sp>
      <p:sp>
        <p:nvSpPr>
          <p:cNvPr id="109" name="Shape 109"/>
          <p:cNvSpPr txBox="1"/>
          <p:nvPr/>
        </p:nvSpPr>
        <p:spPr>
          <a:xfrm>
            <a:off x="39319200" y="22555200"/>
            <a:ext cx="3352800" cy="8239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0" u="none" dirty="0">
                <a:solidFill>
                  <a:schemeClr val="dk1"/>
                </a:solidFill>
                <a:latin typeface="Arial Narrow"/>
                <a:ea typeface="Arial Narrow"/>
                <a:cs typeface="Arial Narrow"/>
                <a:sym typeface="Arial Narrow"/>
              </a:rPr>
              <a:t>Evaluation</a:t>
            </a:r>
          </a:p>
        </p:txBody>
      </p:sp>
      <p:sp>
        <p:nvSpPr>
          <p:cNvPr id="110" name="Shape 110"/>
          <p:cNvSpPr txBox="1"/>
          <p:nvPr/>
        </p:nvSpPr>
        <p:spPr>
          <a:xfrm>
            <a:off x="34442400" y="23774400"/>
            <a:ext cx="12344400" cy="2848746"/>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rgbClr val="000066"/>
              </a:buClr>
              <a:buFont typeface="Times New Roman"/>
              <a:buNone/>
            </a:pPr>
            <a:endParaRPr sz="2800" b="0" i="0" u="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66"/>
              </a:buClr>
              <a:buSzPct val="100000"/>
              <a:buFont typeface="Times New Roman"/>
              <a:buChar char="•"/>
            </a:pPr>
            <a:r>
              <a:rPr lang="en-US" sz="2800" b="0" i="0" u="none" dirty="0">
                <a:solidFill>
                  <a:schemeClr val="dk1"/>
                </a:solidFill>
                <a:latin typeface="Times New Roman"/>
                <a:ea typeface="Times New Roman"/>
                <a:cs typeface="Times New Roman"/>
                <a:sym typeface="Times New Roman"/>
              </a:rPr>
              <a:t>Planning committee will review feedback from partner schools, participants and families at the culmination of each year to evaluate changes that need to be made.</a:t>
            </a:r>
          </a:p>
          <a:p>
            <a:pPr marL="457200" marR="0" lvl="0" indent="-457200" algn="l" rtl="0">
              <a:lnSpc>
                <a:spcPct val="100000"/>
              </a:lnSpc>
              <a:spcBef>
                <a:spcPts val="0"/>
              </a:spcBef>
              <a:spcAft>
                <a:spcPts val="0"/>
              </a:spcAft>
              <a:buClr>
                <a:srgbClr val="000066"/>
              </a:buClr>
              <a:buSzPct val="100000"/>
              <a:buFont typeface="Times New Roman"/>
              <a:buChar char="•"/>
            </a:pPr>
            <a:r>
              <a:rPr lang="en-US" sz="2800" b="0" i="0" u="none" dirty="0">
                <a:solidFill>
                  <a:schemeClr val="dk1"/>
                </a:solidFill>
                <a:latin typeface="Times New Roman"/>
                <a:ea typeface="Times New Roman"/>
                <a:cs typeface="Times New Roman"/>
                <a:sym typeface="Times New Roman"/>
              </a:rPr>
              <a:t>Results of the program will be shared with the community and stakeholders using various avenues including press releases, social media and statistical reports.</a:t>
            </a:r>
          </a:p>
        </p:txBody>
      </p:sp>
      <p:sp>
        <p:nvSpPr>
          <p:cNvPr id="111" name="Shape 111"/>
          <p:cNvSpPr txBox="1"/>
          <p:nvPr/>
        </p:nvSpPr>
        <p:spPr>
          <a:xfrm>
            <a:off x="36652200" y="17678400"/>
            <a:ext cx="13731874"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200" b="0" i="0" u="none">
              <a:solidFill>
                <a:schemeClr val="dk1"/>
              </a:solidFill>
              <a:latin typeface="Times New Roman"/>
              <a:ea typeface="Times New Roman"/>
              <a:cs typeface="Times New Roman"/>
              <a:sym typeface="Times New Roman"/>
            </a:endParaRPr>
          </a:p>
        </p:txBody>
      </p:sp>
      <p:sp>
        <p:nvSpPr>
          <p:cNvPr id="112" name="Shape 112"/>
          <p:cNvSpPr txBox="1"/>
          <p:nvPr/>
        </p:nvSpPr>
        <p:spPr>
          <a:xfrm>
            <a:off x="19450747" y="9020970"/>
            <a:ext cx="3276600" cy="8239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1" u="none" dirty="0">
                <a:solidFill>
                  <a:schemeClr val="dk1"/>
                </a:solidFill>
                <a:latin typeface="Arial Narrow"/>
                <a:ea typeface="Arial Narrow"/>
                <a:cs typeface="Arial Narrow"/>
                <a:sym typeface="Arial Narrow"/>
              </a:rPr>
              <a:t>Participants</a:t>
            </a:r>
          </a:p>
        </p:txBody>
      </p:sp>
      <p:sp>
        <p:nvSpPr>
          <p:cNvPr id="113" name="Shape 113"/>
          <p:cNvSpPr txBox="1"/>
          <p:nvPr/>
        </p:nvSpPr>
        <p:spPr>
          <a:xfrm>
            <a:off x="22727347" y="7778751"/>
            <a:ext cx="4724400" cy="8239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4800" b="1" i="0" u="none" dirty="0">
                <a:solidFill>
                  <a:schemeClr val="dk1"/>
                </a:solidFill>
                <a:latin typeface="Arial Narrow"/>
                <a:ea typeface="Arial Narrow"/>
                <a:cs typeface="Arial Narrow"/>
                <a:sym typeface="Arial Narrow"/>
              </a:rPr>
              <a:t>Method</a:t>
            </a:r>
          </a:p>
        </p:txBody>
      </p:sp>
      <p:sp>
        <p:nvSpPr>
          <p:cNvPr id="114" name="Shape 114"/>
          <p:cNvSpPr txBox="1"/>
          <p:nvPr/>
        </p:nvSpPr>
        <p:spPr>
          <a:xfrm>
            <a:off x="39014400" y="28727400"/>
            <a:ext cx="3352800" cy="6413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3600" b="1" i="0" u="none">
                <a:solidFill>
                  <a:schemeClr val="dk1"/>
                </a:solidFill>
                <a:latin typeface="Arial Narrow"/>
                <a:ea typeface="Arial Narrow"/>
                <a:cs typeface="Arial Narrow"/>
                <a:sym typeface="Arial Narrow"/>
              </a:rPr>
              <a:t>References</a:t>
            </a:r>
          </a:p>
        </p:txBody>
      </p:sp>
      <p:sp>
        <p:nvSpPr>
          <p:cNvPr id="115" name="Shape 115"/>
          <p:cNvSpPr txBox="1"/>
          <p:nvPr/>
        </p:nvSpPr>
        <p:spPr>
          <a:xfrm>
            <a:off x="35111945" y="29794200"/>
            <a:ext cx="12055855" cy="6403428"/>
          </a:xfrm>
          <a:prstGeom prst="rect">
            <a:avLst/>
          </a:prstGeom>
          <a:noFill/>
          <a:ln>
            <a:noFill/>
          </a:ln>
        </p:spPr>
        <p:txBody>
          <a:bodyPr wrap="square" lIns="91425" tIns="45700" rIns="91425" bIns="45700" anchor="t" anchorCtr="0">
            <a:noAutofit/>
          </a:bodyPr>
          <a:lstStyle/>
          <a:p>
            <a:pPr lvl="0">
              <a:buClr>
                <a:schemeClr val="dk1"/>
              </a:buClr>
              <a:buSzPct val="25000"/>
            </a:pPr>
            <a:r>
              <a:rPr lang="en-US" sz="2800" dirty="0">
                <a:solidFill>
                  <a:schemeClr val="dk1"/>
                </a:solidFill>
                <a:latin typeface="Times New Roman"/>
                <a:ea typeface="Times New Roman"/>
                <a:cs typeface="Times New Roman"/>
                <a:sym typeface="Times New Roman"/>
              </a:rPr>
              <a:t>Cottrell, L., </a:t>
            </a:r>
            <a:r>
              <a:rPr lang="en-US" sz="2800" dirty="0" err="1">
                <a:solidFill>
                  <a:schemeClr val="dk1"/>
                </a:solidFill>
                <a:latin typeface="Times New Roman"/>
                <a:ea typeface="Times New Roman"/>
                <a:cs typeface="Times New Roman"/>
                <a:sym typeface="Times New Roman"/>
              </a:rPr>
              <a:t>Zatezalo</a:t>
            </a:r>
            <a:r>
              <a:rPr lang="en-US" sz="2800" dirty="0">
                <a:solidFill>
                  <a:schemeClr val="dk1"/>
                </a:solidFill>
                <a:latin typeface="Times New Roman"/>
                <a:ea typeface="Times New Roman"/>
                <a:cs typeface="Times New Roman"/>
                <a:sym typeface="Times New Roman"/>
              </a:rPr>
              <a:t>, J., </a:t>
            </a:r>
            <a:r>
              <a:rPr lang="en-US" sz="2800" dirty="0" err="1">
                <a:solidFill>
                  <a:schemeClr val="dk1"/>
                </a:solidFill>
                <a:latin typeface="Times New Roman"/>
                <a:ea typeface="Times New Roman"/>
                <a:cs typeface="Times New Roman"/>
                <a:sym typeface="Times New Roman"/>
              </a:rPr>
              <a:t>Bonasso</a:t>
            </a:r>
            <a:r>
              <a:rPr lang="en-US" sz="2800" dirty="0">
                <a:solidFill>
                  <a:schemeClr val="dk1"/>
                </a:solidFill>
                <a:latin typeface="Times New Roman"/>
                <a:ea typeface="Times New Roman"/>
                <a:cs typeface="Times New Roman"/>
                <a:sym typeface="Times New Roman"/>
              </a:rPr>
              <a:t>, A., </a:t>
            </a:r>
            <a:r>
              <a:rPr lang="en-US" sz="2800" dirty="0" err="1">
                <a:solidFill>
                  <a:schemeClr val="dk1"/>
                </a:solidFill>
                <a:latin typeface="Times New Roman"/>
                <a:ea typeface="Times New Roman"/>
                <a:cs typeface="Times New Roman"/>
                <a:sym typeface="Times New Roman"/>
              </a:rPr>
              <a:t>Lattin</a:t>
            </a:r>
            <a:r>
              <a:rPr lang="en-US" sz="2800" dirty="0">
                <a:solidFill>
                  <a:schemeClr val="dk1"/>
                </a:solidFill>
                <a:latin typeface="Times New Roman"/>
                <a:ea typeface="Times New Roman"/>
                <a:cs typeface="Times New Roman"/>
                <a:sym typeface="Times New Roman"/>
              </a:rPr>
              <a:t>, J., </a:t>
            </a:r>
            <a:r>
              <a:rPr lang="en-US" sz="2800" dirty="0" err="1">
                <a:solidFill>
                  <a:schemeClr val="dk1"/>
                </a:solidFill>
                <a:latin typeface="Times New Roman"/>
                <a:ea typeface="Times New Roman"/>
                <a:cs typeface="Times New Roman"/>
                <a:sym typeface="Times New Roman"/>
              </a:rPr>
              <a:t>Shawley</a:t>
            </a:r>
            <a:r>
              <a:rPr lang="en-US" sz="2800" dirty="0">
                <a:solidFill>
                  <a:schemeClr val="dk1"/>
                </a:solidFill>
                <a:latin typeface="Times New Roman"/>
                <a:ea typeface="Times New Roman"/>
                <a:cs typeface="Times New Roman"/>
                <a:sym typeface="Times New Roman"/>
              </a:rPr>
              <a:t>, S., Murphy, E., Lilly, C., 	&amp;Neal, W. A. (2015). </a:t>
            </a:r>
            <a:r>
              <a:rPr lang="en-US" sz="2800" i="1" dirty="0">
                <a:solidFill>
                  <a:schemeClr val="dk1"/>
                </a:solidFill>
                <a:latin typeface="Times New Roman"/>
                <a:ea typeface="Times New Roman"/>
                <a:cs typeface="Times New Roman"/>
                <a:sym typeface="Times New Roman"/>
              </a:rPr>
              <a:t>The relationship between children's physical activity 	and family income in rural settings: A cross-sectional study</a:t>
            </a:r>
            <a:r>
              <a:rPr lang="en-US" sz="2800" dirty="0">
                <a:solidFill>
                  <a:schemeClr val="dk1"/>
                </a:solidFill>
                <a:latin typeface="Times New Roman"/>
                <a:ea typeface="Times New Roman"/>
                <a:cs typeface="Times New Roman"/>
                <a:sym typeface="Times New Roman"/>
              </a:rPr>
              <a:t>. Preventive 	medicine reports, 2, 99–104.doi:10.1016/j.pmedr.2015.01.008</a:t>
            </a:r>
          </a:p>
          <a:p>
            <a:pPr lvl="0">
              <a:buClr>
                <a:schemeClr val="dk1"/>
              </a:buClr>
              <a:buSzPct val="25000"/>
            </a:pPr>
            <a:r>
              <a:rPr lang="en-US" sz="2800" dirty="0">
                <a:solidFill>
                  <a:schemeClr val="dk1"/>
                </a:solidFill>
                <a:latin typeface="Times New Roman"/>
                <a:ea typeface="Times New Roman"/>
                <a:cs typeface="Times New Roman"/>
                <a:sym typeface="Times New Roman"/>
              </a:rPr>
              <a:t>Finkelstein D.M., Petersen, D.M., &amp; </a:t>
            </a:r>
            <a:r>
              <a:rPr lang="en-US" sz="2800" dirty="0" err="1">
                <a:solidFill>
                  <a:schemeClr val="dk1"/>
                </a:solidFill>
                <a:latin typeface="Times New Roman"/>
                <a:ea typeface="Times New Roman"/>
                <a:cs typeface="Times New Roman"/>
                <a:sym typeface="Times New Roman"/>
              </a:rPr>
              <a:t>Schottenfeld</a:t>
            </a:r>
            <a:r>
              <a:rPr lang="en-US" sz="2800" dirty="0">
                <a:solidFill>
                  <a:schemeClr val="dk1"/>
                </a:solidFill>
                <a:latin typeface="Times New Roman"/>
                <a:ea typeface="Times New Roman"/>
                <a:cs typeface="Times New Roman"/>
                <a:sym typeface="Times New Roman"/>
              </a:rPr>
              <a:t>, L.S. (2017) </a:t>
            </a:r>
            <a:r>
              <a:rPr lang="en-US" sz="2800" i="1" dirty="0">
                <a:solidFill>
                  <a:schemeClr val="dk1"/>
                </a:solidFill>
                <a:latin typeface="Times New Roman"/>
                <a:ea typeface="Times New Roman"/>
                <a:cs typeface="Times New Roman"/>
                <a:sym typeface="Times New Roman"/>
              </a:rPr>
              <a:t>Promoting 	children’s physical activity in low-income communities in Colorado: What 	are the barriers and opportunities? </a:t>
            </a:r>
            <a:r>
              <a:rPr lang="en-US" sz="2800" dirty="0">
                <a:solidFill>
                  <a:schemeClr val="dk1"/>
                </a:solidFill>
                <a:latin typeface="Times New Roman"/>
                <a:ea typeface="Times New Roman"/>
                <a:cs typeface="Times New Roman"/>
                <a:sym typeface="Times New Roman"/>
              </a:rPr>
              <a:t>CDC. 	https://www.cdc.gov/pcd/issues/2017/17_0111.htm.</a:t>
            </a:r>
          </a:p>
          <a:p>
            <a:pPr lvl="0">
              <a:buClr>
                <a:schemeClr val="dk1"/>
              </a:buClr>
              <a:buSzPct val="25000"/>
            </a:pPr>
            <a:r>
              <a:rPr lang="en-US" sz="2800" dirty="0">
                <a:solidFill>
                  <a:schemeClr val="dk1"/>
                </a:solidFill>
                <a:latin typeface="Times New Roman"/>
                <a:ea typeface="Times New Roman"/>
                <a:cs typeface="Times New Roman"/>
                <a:sym typeface="Times New Roman"/>
              </a:rPr>
              <a:t>J&amp;A Racing. (2019a). </a:t>
            </a:r>
            <a:r>
              <a:rPr lang="en-US" sz="2800" i="1" dirty="0">
                <a:solidFill>
                  <a:schemeClr val="dk1"/>
                </a:solidFill>
                <a:latin typeface="Times New Roman"/>
                <a:ea typeface="Times New Roman"/>
                <a:cs typeface="Times New Roman"/>
                <a:sym typeface="Times New Roman"/>
              </a:rPr>
              <a:t>About us</a:t>
            </a:r>
            <a:r>
              <a:rPr lang="en-US" sz="2800" dirty="0">
                <a:solidFill>
                  <a:schemeClr val="dk1"/>
                </a:solidFill>
                <a:latin typeface="Times New Roman"/>
                <a:ea typeface="Times New Roman"/>
                <a:cs typeface="Times New Roman"/>
                <a:sym typeface="Times New Roman"/>
              </a:rPr>
              <a:t>. Retrieved from https://www.jandaracing.com/.</a:t>
            </a:r>
          </a:p>
          <a:p>
            <a:pPr lvl="0">
              <a:buClr>
                <a:schemeClr val="dk1"/>
              </a:buClr>
              <a:buSzPct val="25000"/>
            </a:pPr>
            <a:r>
              <a:rPr lang="en-US" sz="2800" dirty="0">
                <a:solidFill>
                  <a:schemeClr val="dk1"/>
                </a:solidFill>
                <a:latin typeface="Times New Roman"/>
                <a:ea typeface="Times New Roman"/>
                <a:cs typeface="Times New Roman"/>
                <a:sym typeface="Times New Roman"/>
              </a:rPr>
              <a:t>McKenzie, J. F., </a:t>
            </a:r>
            <a:r>
              <a:rPr lang="en-US" sz="2800" dirty="0" err="1">
                <a:solidFill>
                  <a:schemeClr val="dk1"/>
                </a:solidFill>
                <a:latin typeface="Times New Roman"/>
                <a:ea typeface="Times New Roman"/>
                <a:cs typeface="Times New Roman"/>
                <a:sym typeface="Times New Roman"/>
              </a:rPr>
              <a:t>Neiger</a:t>
            </a:r>
            <a:r>
              <a:rPr lang="en-US" sz="2800" dirty="0">
                <a:solidFill>
                  <a:schemeClr val="dk1"/>
                </a:solidFill>
                <a:latin typeface="Times New Roman"/>
                <a:ea typeface="Times New Roman"/>
                <a:cs typeface="Times New Roman"/>
                <a:sym typeface="Times New Roman"/>
              </a:rPr>
              <a:t>, B. L., &amp; Thackeray, R. (2016). </a:t>
            </a:r>
            <a:r>
              <a:rPr lang="en-US" sz="2800" i="1" dirty="0">
                <a:solidFill>
                  <a:schemeClr val="dk1"/>
                </a:solidFill>
                <a:latin typeface="Times New Roman"/>
                <a:ea typeface="Times New Roman"/>
                <a:cs typeface="Times New Roman"/>
                <a:sym typeface="Times New Roman"/>
              </a:rPr>
              <a:t>Planning, implementing, 	and evaluating health promotion programs: A primer </a:t>
            </a:r>
            <a:r>
              <a:rPr lang="en-US" sz="2800" dirty="0">
                <a:solidFill>
                  <a:schemeClr val="dk1"/>
                </a:solidFill>
                <a:latin typeface="Times New Roman"/>
                <a:ea typeface="Times New Roman"/>
                <a:cs typeface="Times New Roman"/>
                <a:sym typeface="Times New Roman"/>
              </a:rPr>
              <a:t>(7th ed.). Benjamin 	Cummings.</a:t>
            </a:r>
          </a:p>
          <a:p>
            <a:pPr lvl="0">
              <a:buClr>
                <a:schemeClr val="dk1"/>
              </a:buClr>
              <a:buSzPct val="25000"/>
            </a:pPr>
            <a:r>
              <a:rPr lang="en-US" sz="2800" dirty="0">
                <a:solidFill>
                  <a:schemeClr val="dk1"/>
                </a:solidFill>
                <a:latin typeface="Times New Roman"/>
                <a:ea typeface="Times New Roman"/>
                <a:cs typeface="Times New Roman"/>
                <a:sym typeface="Times New Roman"/>
              </a:rPr>
              <a:t>The Centers for Disease Control and Prevention. [CDC]. (2018). </a:t>
            </a:r>
            <a:r>
              <a:rPr lang="en-US" sz="2800" i="1" dirty="0">
                <a:solidFill>
                  <a:schemeClr val="dk1"/>
                </a:solidFill>
                <a:latin typeface="Times New Roman"/>
                <a:ea typeface="Times New Roman"/>
                <a:cs typeface="Times New Roman"/>
                <a:sym typeface="Times New Roman"/>
              </a:rPr>
              <a:t>Adolescent and 	youth health. </a:t>
            </a:r>
            <a:r>
              <a:rPr lang="en-US" sz="2800" dirty="0">
                <a:solidFill>
                  <a:schemeClr val="dk1"/>
                </a:solidFill>
                <a:latin typeface="Times New Roman"/>
                <a:ea typeface="Times New Roman"/>
                <a:cs typeface="Times New Roman"/>
                <a:sym typeface="Times New Roman"/>
              </a:rPr>
              <a:t>Retrieved from	https://www.cdc.gov/healthyyouth/data/yrbs/overview.htm.</a:t>
            </a:r>
          </a:p>
          <a:p>
            <a:pPr lvl="0">
              <a:buClr>
                <a:schemeClr val="dk1"/>
              </a:buClr>
              <a:buSzPct val="25000"/>
            </a:pPr>
            <a:endParaRPr lang="en-US" sz="2000" dirty="0">
              <a:solidFill>
                <a:schemeClr val="dk1"/>
              </a:solidFill>
              <a:latin typeface="Times New Roman"/>
              <a:ea typeface="Times New Roman"/>
              <a:cs typeface="Times New Roman"/>
              <a:sym typeface="Times New Roman"/>
            </a:endParaRPr>
          </a:p>
          <a:p>
            <a:pPr lvl="0">
              <a:buClr>
                <a:schemeClr val="dk1"/>
              </a:buClr>
              <a:buSzPct val="25000"/>
            </a:pPr>
            <a:endParaRPr sz="2000" b="0" i="0" u="none" strike="noStrike" cap="none" dirty="0">
              <a:solidFill>
                <a:schemeClr val="dk1"/>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BCDC3709-3A42-4F5A-9D2B-8CE5661F84F0}"/>
              </a:ext>
            </a:extLst>
          </p:cNvPr>
          <p:cNvSpPr/>
          <p:nvPr/>
        </p:nvSpPr>
        <p:spPr>
          <a:xfrm>
            <a:off x="19407491" y="13324631"/>
            <a:ext cx="14372616" cy="747897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Phase 1 – Quality of Life</a:t>
            </a:r>
          </a:p>
          <a:p>
            <a:r>
              <a:rPr lang="en-US" sz="2400" dirty="0">
                <a:latin typeface="Times New Roman" panose="02020603050405020304" pitchFamily="18" charset="0"/>
                <a:cs typeface="Times New Roman" panose="02020603050405020304" pitchFamily="18" charset="0"/>
              </a:rPr>
              <a:t>Input from both the individual and their family in regard to their current state of health and physical activity level will be gathered.</a:t>
            </a:r>
          </a:p>
          <a:p>
            <a:r>
              <a:rPr lang="en-US" sz="2400" dirty="0">
                <a:latin typeface="Times New Roman" panose="02020603050405020304" pitchFamily="18" charset="0"/>
                <a:cs typeface="Times New Roman" panose="02020603050405020304" pitchFamily="18" charset="0"/>
              </a:rPr>
              <a:t>Phase 2 - Health Issues</a:t>
            </a:r>
          </a:p>
          <a:p>
            <a:r>
              <a:rPr lang="en-US" sz="2400" dirty="0">
                <a:latin typeface="Times New Roman" panose="02020603050405020304" pitchFamily="18" charset="0"/>
                <a:cs typeface="Times New Roman" panose="02020603050405020304" pitchFamily="18" charset="0"/>
              </a:rPr>
              <a:t>Participants’ current level of health will be assessed using questions about asthma and obesity.</a:t>
            </a:r>
          </a:p>
          <a:p>
            <a:r>
              <a:rPr lang="en-US" sz="2400" dirty="0">
                <a:latin typeface="Times New Roman" panose="02020603050405020304" pitchFamily="18" charset="0"/>
                <a:cs typeface="Times New Roman" panose="02020603050405020304" pitchFamily="18" charset="0"/>
              </a:rPr>
              <a:t>Phase 3 – Behavior and Environmental Assessment</a:t>
            </a:r>
          </a:p>
          <a:p>
            <a:r>
              <a:rPr lang="en-US" sz="2400" dirty="0">
                <a:latin typeface="Times New Roman" panose="02020603050405020304" pitchFamily="18" charset="0"/>
                <a:cs typeface="Times New Roman" panose="02020603050405020304" pitchFamily="18" charset="0"/>
              </a:rPr>
              <a:t>Participants and their families will be asked to identify their current level of physical activity, their feelings on the importance of physical activity, whether they prioritize physical activity for the student participant in their daily life, descriptors of the home and school environment and how that enables or hinders physical activity.</a:t>
            </a:r>
          </a:p>
          <a:p>
            <a:r>
              <a:rPr lang="en-US" sz="2400" dirty="0">
                <a:latin typeface="Times New Roman" panose="02020603050405020304" pitchFamily="18" charset="0"/>
                <a:cs typeface="Times New Roman" panose="02020603050405020304" pitchFamily="18" charset="0"/>
              </a:rPr>
              <a:t>Phase 4 – Predisposing, Reinforcing and Enabling Factors</a:t>
            </a:r>
          </a:p>
          <a:p>
            <a:r>
              <a:rPr lang="en-US" sz="2400" dirty="0">
                <a:latin typeface="Times New Roman" panose="02020603050405020304" pitchFamily="18" charset="0"/>
                <a:cs typeface="Times New Roman" panose="02020603050405020304" pitchFamily="18" charset="0"/>
              </a:rPr>
              <a:t>Predisposing factors for adverse health conditions and lack of physical activity for the student participants might include school district, family education level, extended family health, attitudes towards activity, sport and recreation and past experiences in physical activity.  Reinforcing factors might include teachers, school administration, families and peers.  Enabling factors could be socio-economic status, community sponsors, and program volunteers and community infrastructure for active lifestyle.  </a:t>
            </a:r>
          </a:p>
          <a:p>
            <a:r>
              <a:rPr lang="en-US" sz="2400" dirty="0">
                <a:latin typeface="Times New Roman" panose="02020603050405020304" pitchFamily="18" charset="0"/>
                <a:cs typeface="Times New Roman" panose="02020603050405020304" pitchFamily="18" charset="0"/>
              </a:rPr>
              <a:t>Phase 5 – Intended Program</a:t>
            </a:r>
          </a:p>
          <a:p>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Starting Strides </a:t>
            </a:r>
            <a:r>
              <a:rPr lang="en-US" sz="2400" dirty="0">
                <a:latin typeface="Times New Roman" panose="02020603050405020304" pitchFamily="18" charset="0"/>
                <a:cs typeface="Times New Roman" panose="02020603050405020304" pitchFamily="18" charset="0"/>
              </a:rPr>
              <a:t>program addresses the needs of the participants through a running and fitness program to promote physical activity with weekly goals and a culminating running event structured to allow for before, during or after school implementation with as little as 30 minutes of active time necessary and including all necessary resources for participation.</a:t>
            </a:r>
          </a:p>
        </p:txBody>
      </p:sp>
      <p:pic>
        <p:nvPicPr>
          <p:cNvPr id="3" name="Picture 2">
            <a:extLst>
              <a:ext uri="{FF2B5EF4-FFF2-40B4-BE49-F238E27FC236}">
                <a16:creationId xmlns:a16="http://schemas.microsoft.com/office/drawing/2014/main" id="{486CCB18-E2EE-4058-A893-5B5B0E237B60}"/>
              </a:ext>
            </a:extLst>
          </p:cNvPr>
          <p:cNvPicPr>
            <a:picLocks noChangeAspect="1"/>
          </p:cNvPicPr>
          <p:nvPr/>
        </p:nvPicPr>
        <p:blipFill>
          <a:blip r:embed="rId5"/>
          <a:stretch>
            <a:fillRect/>
          </a:stretch>
        </p:blipFill>
        <p:spPr>
          <a:xfrm>
            <a:off x="18851523" y="29740552"/>
            <a:ext cx="5953125" cy="7788443"/>
          </a:xfrm>
          <a:prstGeom prst="rect">
            <a:avLst/>
          </a:prstGeom>
        </p:spPr>
      </p:pic>
      <p:pic>
        <p:nvPicPr>
          <p:cNvPr id="4" name="Picture 3">
            <a:extLst>
              <a:ext uri="{FF2B5EF4-FFF2-40B4-BE49-F238E27FC236}">
                <a16:creationId xmlns:a16="http://schemas.microsoft.com/office/drawing/2014/main" id="{5290EA42-BD98-46BC-8970-71AD373A3308}"/>
              </a:ext>
            </a:extLst>
          </p:cNvPr>
          <p:cNvPicPr>
            <a:picLocks noChangeAspect="1"/>
          </p:cNvPicPr>
          <p:nvPr/>
        </p:nvPicPr>
        <p:blipFill>
          <a:blip r:embed="rId6"/>
          <a:stretch>
            <a:fillRect/>
          </a:stretch>
        </p:blipFill>
        <p:spPr>
          <a:xfrm>
            <a:off x="26225495" y="29740552"/>
            <a:ext cx="7242048" cy="7393578"/>
          </a:xfrm>
          <a:prstGeom prst="rect">
            <a:avLst/>
          </a:prstGeom>
        </p:spPr>
      </p:pic>
      <p:graphicFrame>
        <p:nvGraphicFramePr>
          <p:cNvPr id="446" name="Object 445">
            <a:extLst>
              <a:ext uri="{FF2B5EF4-FFF2-40B4-BE49-F238E27FC236}">
                <a16:creationId xmlns:a16="http://schemas.microsoft.com/office/drawing/2014/main" id="{B2AF790B-BE5A-4814-A8C0-BC7767E9F0A6}"/>
              </a:ext>
            </a:extLst>
          </p:cNvPr>
          <p:cNvGraphicFramePr>
            <a:graphicFrameLocks noChangeAspect="1"/>
          </p:cNvGraphicFramePr>
          <p:nvPr>
            <p:extLst>
              <p:ext uri="{D42A27DB-BD31-4B8C-83A1-F6EECF244321}">
                <p14:modId xmlns:p14="http://schemas.microsoft.com/office/powerpoint/2010/main" val="692556724"/>
              </p:ext>
            </p:extLst>
          </p:nvPr>
        </p:nvGraphicFramePr>
        <p:xfrm>
          <a:off x="19461158" y="20949647"/>
          <a:ext cx="13528675" cy="10112375"/>
        </p:xfrm>
        <a:graphic>
          <a:graphicData uri="http://schemas.openxmlformats.org/presentationml/2006/ole">
            <mc:AlternateContent xmlns:mc="http://schemas.openxmlformats.org/markup-compatibility/2006">
              <mc:Choice xmlns:v="urn:schemas-microsoft-com:vml" Requires="v">
                <p:oleObj spid="_x0000_s2479" name="Document" r:id="rId7" imgW="10638913" imgH="7980141" progId="Word.Document.12">
                  <p:embed/>
                </p:oleObj>
              </mc:Choice>
              <mc:Fallback>
                <p:oleObj name="Document" r:id="rId7" imgW="10638913" imgH="7980141" progId="Word.Document.12">
                  <p:embed/>
                  <p:pic>
                    <p:nvPicPr>
                      <p:cNvPr id="444" name="Object 443">
                        <a:extLst>
                          <a:ext uri="{FF2B5EF4-FFF2-40B4-BE49-F238E27FC236}">
                            <a16:creationId xmlns:a16="http://schemas.microsoft.com/office/drawing/2014/main" id="{CCE5C172-539F-414D-BDF3-4F27A023D1E4}"/>
                          </a:ext>
                        </a:extLst>
                      </p:cNvPr>
                      <p:cNvPicPr/>
                      <p:nvPr/>
                    </p:nvPicPr>
                    <p:blipFill>
                      <a:blip r:embed="rId8"/>
                      <a:stretch>
                        <a:fillRect/>
                      </a:stretch>
                    </p:blipFill>
                    <p:spPr>
                      <a:xfrm>
                        <a:off x="19461158" y="20949647"/>
                        <a:ext cx="13528675" cy="10112375"/>
                      </a:xfrm>
                      <a:prstGeom prst="rect">
                        <a:avLst/>
                      </a:prstGeom>
                    </p:spPr>
                  </p:pic>
                </p:oleObj>
              </mc:Fallback>
            </mc:AlternateContent>
          </a:graphicData>
        </a:graphic>
      </p:graphicFrame>
      <p:sp>
        <p:nvSpPr>
          <p:cNvPr id="2170" name="TextBox 2169">
            <a:extLst>
              <a:ext uri="{FF2B5EF4-FFF2-40B4-BE49-F238E27FC236}">
                <a16:creationId xmlns:a16="http://schemas.microsoft.com/office/drawing/2014/main" id="{063B9639-3161-4F2E-A5AC-ADFAC05EE331}"/>
              </a:ext>
            </a:extLst>
          </p:cNvPr>
          <p:cNvSpPr txBox="1"/>
          <p:nvPr/>
        </p:nvSpPr>
        <p:spPr>
          <a:xfrm>
            <a:off x="19450747" y="29152979"/>
            <a:ext cx="11484162"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(McKenzie, </a:t>
            </a:r>
            <a:r>
              <a:rPr lang="en-US" dirty="0" err="1">
                <a:latin typeface="Times New Roman" panose="02020603050405020304" pitchFamily="18" charset="0"/>
                <a:cs typeface="Times New Roman" panose="02020603050405020304" pitchFamily="18" charset="0"/>
              </a:rPr>
              <a:t>Neiger</a:t>
            </a:r>
            <a:r>
              <a:rPr lang="en-US" dirty="0">
                <a:latin typeface="Times New Roman" panose="02020603050405020304" pitchFamily="18" charset="0"/>
                <a:cs typeface="Times New Roman" panose="02020603050405020304" pitchFamily="18" charset="0"/>
              </a:rPr>
              <a:t>, &amp; Thackeray, 2016)</a:t>
            </a:r>
          </a:p>
        </p:txBody>
      </p:sp>
      <p:pic>
        <p:nvPicPr>
          <p:cNvPr id="2172" name="Picture 2171" descr="A close up of a logo&#10;&#10;Description automatically generated">
            <a:extLst>
              <a:ext uri="{FF2B5EF4-FFF2-40B4-BE49-F238E27FC236}">
                <a16:creationId xmlns:a16="http://schemas.microsoft.com/office/drawing/2014/main" id="{460334CA-435C-4FC1-8301-A47DDCAB38AA}"/>
              </a:ext>
            </a:extLst>
          </p:cNvPr>
          <p:cNvPicPr>
            <a:picLocks noChangeAspect="1"/>
          </p:cNvPicPr>
          <p:nvPr/>
        </p:nvPicPr>
        <p:blipFill>
          <a:blip r:embed="rId9"/>
          <a:stretch>
            <a:fillRect/>
          </a:stretch>
        </p:blipFill>
        <p:spPr>
          <a:xfrm>
            <a:off x="1140559" y="21199658"/>
            <a:ext cx="7416972" cy="4939819"/>
          </a:xfrm>
          <a:prstGeom prst="rect">
            <a:avLst/>
          </a:prstGeom>
        </p:spPr>
      </p:pic>
      <p:pic>
        <p:nvPicPr>
          <p:cNvPr id="2174" name="Picture 2173" descr="A picture containing building&#10;&#10;Description automatically generated">
            <a:extLst>
              <a:ext uri="{FF2B5EF4-FFF2-40B4-BE49-F238E27FC236}">
                <a16:creationId xmlns:a16="http://schemas.microsoft.com/office/drawing/2014/main" id="{2DE11A94-3C39-4AEF-BB24-DEBE9E6CF3DD}"/>
              </a:ext>
            </a:extLst>
          </p:cNvPr>
          <p:cNvPicPr>
            <a:picLocks noChangeAspect="1"/>
          </p:cNvPicPr>
          <p:nvPr/>
        </p:nvPicPr>
        <p:blipFill>
          <a:blip r:embed="rId10"/>
          <a:stretch>
            <a:fillRect/>
          </a:stretch>
        </p:blipFill>
        <p:spPr>
          <a:xfrm>
            <a:off x="10112638" y="21419338"/>
            <a:ext cx="6661797" cy="443686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1575</Words>
  <Application>Microsoft Office PowerPoint</Application>
  <PresentationFormat>Custom</PresentationFormat>
  <Paragraphs>70</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Times New Roman</vt:lpstr>
      <vt:lpstr>Arial</vt:lpstr>
      <vt:lpstr>Symbol</vt:lpstr>
      <vt:lpstr>Arial Narrow</vt:lpstr>
      <vt:lpstr>Default Design</vt:lpstr>
      <vt:lpstr>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Perry, Jeannine</dc:creator>
  <cp:lastModifiedBy>Lei C. Dunn</cp:lastModifiedBy>
  <cp:revision>18</cp:revision>
  <dcterms:modified xsi:type="dcterms:W3CDTF">2020-04-16T18:24:25Z</dcterms:modified>
</cp:coreProperties>
</file>