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51206400" cy="38404800"/>
  <p:notesSz cx="37585650" cy="49523650"/>
  <p:embeddedFontLst>
    <p:embeddedFont>
      <p:font typeface="Arial Narrow" panose="020B060402020202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102C7C-37B5-40EF-8828-031EC5E7EFDD}">
  <a:tblStyle styleId="{D9102C7C-37B5-40EF-8828-031EC5E7EFD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1"/>
  </p:normalViewPr>
  <p:slideViewPr>
    <p:cSldViewPr snapToGrid="0">
      <p:cViewPr>
        <p:scale>
          <a:sx n="14" d="100"/>
          <a:sy n="14" d="100"/>
        </p:scale>
        <p:origin x="2064" y="464"/>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16287749" cy="2476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21289963" y="0"/>
            <a:ext cx="16287749" cy="2476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6411912" y="3714750"/>
            <a:ext cx="24761825" cy="18570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3759200" y="23523575"/>
            <a:ext cx="30067251" cy="22285325"/>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47039213"/>
            <a:ext cx="16287749" cy="24765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rgbClr val="000000"/>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21289963" y="47039213"/>
            <a:ext cx="16287749" cy="24765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312668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p:nvPr/>
        </p:nvSpPr>
        <p:spPr>
          <a:xfrm>
            <a:off x="21289963" y="47039213"/>
            <a:ext cx="16287749" cy="24765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a:t>
            </a:fld>
            <a:endParaRPr lang="en-US" sz="1200" b="0" i="0" u="none">
              <a:solidFill>
                <a:srgbClr val="000000"/>
              </a:solidFill>
              <a:latin typeface="Times New Roman"/>
              <a:ea typeface="Times New Roman"/>
              <a:cs typeface="Times New Roman"/>
              <a:sym typeface="Times New Roman"/>
            </a:endParaRPr>
          </a:p>
        </p:txBody>
      </p:sp>
      <p:sp>
        <p:nvSpPr>
          <p:cNvPr id="86" name="Shape 86"/>
          <p:cNvSpPr>
            <a:spLocks noGrp="1" noRot="1" noChangeAspect="1"/>
          </p:cNvSpPr>
          <p:nvPr>
            <p:ph type="sldImg" idx="2"/>
          </p:nvPr>
        </p:nvSpPr>
        <p:spPr>
          <a:xfrm>
            <a:off x="6411913" y="3714750"/>
            <a:ext cx="24761825" cy="18570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3759200" y="23523575"/>
            <a:ext cx="30067251" cy="222853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68062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Shape 17"/>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18" name="Shape 18"/>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strike="noStrike" cap="none">
                <a:solidFill>
                  <a:schemeClr val="dk1"/>
                </a:solidFill>
                <a:latin typeface="Times New Roman"/>
                <a:ea typeface="Times New Roman"/>
                <a:cs typeface="Times New Roman"/>
                <a:sym typeface="Times New Roman"/>
              </a:rPr>
              <a:t>‹#›</a:t>
            </a:fld>
            <a:endParaRPr lang="en-US" sz="7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840162" y="3413125"/>
            <a:ext cx="43526075"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a:off x="3840162" y="11095037"/>
            <a:ext cx="43526075" cy="23042562"/>
          </a:xfrm>
          <a:prstGeom prst="rect">
            <a:avLst/>
          </a:prstGeom>
          <a:noFill/>
          <a:ln>
            <a:noFill/>
          </a:ln>
        </p:spPr>
        <p:txBody>
          <a:bodyPr wrap="square" lIns="91425" tIns="91425" rIns="91425" bIns="91425" anchor="t" anchorCtr="0"/>
          <a:lstStyle>
            <a:lvl1pPr marL="1920875" marR="0" lvl="0" indent="-784225" algn="l" rtl="0">
              <a:spcBef>
                <a:spcPts val="3580"/>
              </a:spcBef>
              <a:spcAft>
                <a:spcPts val="0"/>
              </a:spcAft>
              <a:buClr>
                <a:schemeClr val="dk1"/>
              </a:buClr>
              <a:buSzPct val="100000"/>
              <a:buFont typeface="Arial Narrow"/>
              <a:buChar char="•"/>
              <a:defRPr sz="17900" b="0" i="0" u="none" strike="noStrike" cap="none">
                <a:solidFill>
                  <a:schemeClr val="dk1"/>
                </a:solidFill>
                <a:latin typeface="Arial Narrow"/>
                <a:ea typeface="Arial Narrow"/>
                <a:cs typeface="Arial Narrow"/>
                <a:sym typeface="Arial Narrow"/>
              </a:defRPr>
            </a:lvl1pPr>
            <a:lvl2pPr marL="4160838" marR="0" lvl="1" indent="-611187" algn="l" rtl="0">
              <a:spcBef>
                <a:spcPts val="3140"/>
              </a:spcBef>
              <a:spcAft>
                <a:spcPts val="0"/>
              </a:spcAft>
              <a:buClr>
                <a:schemeClr val="dk1"/>
              </a:buClr>
              <a:buSzPct val="100000"/>
              <a:buFont typeface="Times New Roman"/>
              <a:buChar char="–"/>
              <a:defRPr sz="15700" b="0" i="0" u="none" strike="noStrike" cap="none">
                <a:solidFill>
                  <a:schemeClr val="dk1"/>
                </a:solidFill>
                <a:latin typeface="Times New Roman"/>
                <a:ea typeface="Times New Roman"/>
                <a:cs typeface="Times New Roman"/>
                <a:sym typeface="Times New Roman"/>
              </a:defRPr>
            </a:lvl2pPr>
            <a:lvl3pPr marL="6400800" marR="0" lvl="2" indent="-431800" algn="l" rtl="0">
              <a:spcBef>
                <a:spcPts val="2680"/>
              </a:spcBef>
              <a:spcAft>
                <a:spcPts val="0"/>
              </a:spcAft>
              <a:buClr>
                <a:schemeClr val="dk1"/>
              </a:buClr>
              <a:buSzPct val="100000"/>
              <a:buFont typeface="Times New Roman"/>
              <a:buChar char="•"/>
              <a:defRPr sz="13400" b="0" i="0" u="none" strike="noStrike" cap="none">
                <a:solidFill>
                  <a:schemeClr val="dk1"/>
                </a:solidFill>
                <a:latin typeface="Times New Roman"/>
                <a:ea typeface="Times New Roman"/>
                <a:cs typeface="Times New Roman"/>
                <a:sym typeface="Times New Roman"/>
              </a:defRPr>
            </a:lvl3pPr>
            <a:lvl4pPr marL="8961438" marR="0" lvl="3" indent="-579438"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4pPr>
            <a:lvl5pPr marL="11522075" marR="0" lvl="4"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5pPr>
            <a:lvl6pPr marL="11979275" marR="0" lvl="5"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6pPr>
            <a:lvl7pPr marL="12436475" marR="0" lvl="6"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7pPr>
            <a:lvl8pPr marL="12893675" marR="0" lvl="7"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8pPr>
            <a:lvl9pPr marL="13350875" marR="0" lvl="8"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9pPr>
          </a:lstStyle>
          <a:p>
            <a:endParaRPr/>
          </a:p>
        </p:txBody>
      </p:sp>
      <p:sp>
        <p:nvSpPr>
          <p:cNvPr id="75" name="Shape 75"/>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76" name="Shape 76"/>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77" name="Shape 77"/>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3840163" y="11930063"/>
            <a:ext cx="43526075" cy="823277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80" name="Shape 80"/>
          <p:cNvSpPr txBox="1">
            <a:spLocks noGrp="1"/>
          </p:cNvSpPr>
          <p:nvPr>
            <p:ph type="subTitle" idx="1"/>
          </p:nvPr>
        </p:nvSpPr>
        <p:spPr>
          <a:xfrm>
            <a:off x="7680325" y="21763038"/>
            <a:ext cx="35845751" cy="9813925"/>
          </a:xfrm>
          <a:prstGeom prst="rect">
            <a:avLst/>
          </a:prstGeom>
          <a:noFill/>
          <a:ln>
            <a:noFill/>
          </a:ln>
        </p:spPr>
        <p:txBody>
          <a:bodyPr wrap="square" lIns="91425" tIns="91425" rIns="91425" bIns="91425" anchor="t" anchorCtr="0"/>
          <a:lstStyle>
            <a:lvl1pPr marL="0" marR="0" lvl="0" indent="0" algn="ctr" rtl="0">
              <a:spcBef>
                <a:spcPts val="3580"/>
              </a:spcBef>
              <a:spcAft>
                <a:spcPts val="0"/>
              </a:spcAft>
              <a:buClr>
                <a:schemeClr val="dk1"/>
              </a:buClr>
              <a:buFont typeface="Arial Narrow"/>
              <a:buNone/>
              <a:defRPr sz="17900" b="0" i="0" u="none" strike="noStrike" cap="none">
                <a:solidFill>
                  <a:schemeClr val="dk1"/>
                </a:solidFill>
                <a:latin typeface="Arial Narrow"/>
                <a:ea typeface="Arial Narrow"/>
                <a:cs typeface="Arial Narrow"/>
                <a:sym typeface="Arial Narrow"/>
              </a:defRPr>
            </a:lvl1pPr>
            <a:lvl2pPr marL="457200" marR="0" lvl="1" indent="0" algn="ctr" rtl="0">
              <a:spcBef>
                <a:spcPts val="3140"/>
              </a:spcBef>
              <a:spcAft>
                <a:spcPts val="0"/>
              </a:spcAft>
              <a:buClr>
                <a:schemeClr val="dk1"/>
              </a:buClr>
              <a:buFont typeface="Times New Roman"/>
              <a:buNone/>
              <a:defRPr sz="157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2680"/>
              </a:spcBef>
              <a:spcAft>
                <a:spcPts val="0"/>
              </a:spcAft>
              <a:buClr>
                <a:schemeClr val="dk1"/>
              </a:buClr>
              <a:buFont typeface="Times New Roman"/>
              <a:buNone/>
              <a:defRPr sz="13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2240"/>
              </a:spcBef>
              <a:spcAft>
                <a:spcPts val="0"/>
              </a:spcAft>
              <a:buClr>
                <a:schemeClr val="dk1"/>
              </a:buClr>
              <a:buFont typeface="Times New Roman"/>
              <a:buNone/>
              <a:defRPr sz="11200" b="0" i="0" u="none" strike="noStrike" cap="none">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82" name="Shape 82"/>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rot="5400000">
            <a:off x="26563638" y="13335000"/>
            <a:ext cx="30724474" cy="108807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21" name="Shape 21"/>
          <p:cNvSpPr txBox="1">
            <a:spLocks noGrp="1"/>
          </p:cNvSpPr>
          <p:nvPr>
            <p:ph type="body" idx="1"/>
          </p:nvPr>
        </p:nvSpPr>
        <p:spPr>
          <a:xfrm rot="5400000">
            <a:off x="4724401" y="2528887"/>
            <a:ext cx="30724474" cy="32492949"/>
          </a:xfrm>
          <a:prstGeom prst="rect">
            <a:avLst/>
          </a:prstGeom>
          <a:noFill/>
          <a:ln>
            <a:noFill/>
          </a:ln>
        </p:spPr>
        <p:txBody>
          <a:bodyPr wrap="square" lIns="91425" tIns="91425" rIns="91425" bIns="91425" anchor="t" anchorCtr="0"/>
          <a:lstStyle>
            <a:lvl1pPr marL="1920875" marR="0" lvl="0" indent="-784225" algn="l" rtl="0">
              <a:spcBef>
                <a:spcPts val="3580"/>
              </a:spcBef>
              <a:spcAft>
                <a:spcPts val="0"/>
              </a:spcAft>
              <a:buClr>
                <a:schemeClr val="dk1"/>
              </a:buClr>
              <a:buSzPct val="100000"/>
              <a:buFont typeface="Arial Narrow"/>
              <a:buChar char="•"/>
              <a:defRPr sz="17900" b="0" i="0" u="none" strike="noStrike" cap="none">
                <a:solidFill>
                  <a:schemeClr val="dk1"/>
                </a:solidFill>
                <a:latin typeface="Arial Narrow"/>
                <a:ea typeface="Arial Narrow"/>
                <a:cs typeface="Arial Narrow"/>
                <a:sym typeface="Arial Narrow"/>
              </a:defRPr>
            </a:lvl1pPr>
            <a:lvl2pPr marL="4160838" marR="0" lvl="1" indent="-611187" algn="l" rtl="0">
              <a:spcBef>
                <a:spcPts val="3140"/>
              </a:spcBef>
              <a:spcAft>
                <a:spcPts val="0"/>
              </a:spcAft>
              <a:buClr>
                <a:schemeClr val="dk1"/>
              </a:buClr>
              <a:buSzPct val="100000"/>
              <a:buFont typeface="Times New Roman"/>
              <a:buChar char="–"/>
              <a:defRPr sz="15700" b="0" i="0" u="none" strike="noStrike" cap="none">
                <a:solidFill>
                  <a:schemeClr val="dk1"/>
                </a:solidFill>
                <a:latin typeface="Times New Roman"/>
                <a:ea typeface="Times New Roman"/>
                <a:cs typeface="Times New Roman"/>
                <a:sym typeface="Times New Roman"/>
              </a:defRPr>
            </a:lvl2pPr>
            <a:lvl3pPr marL="6400800" marR="0" lvl="2" indent="-431800" algn="l" rtl="0">
              <a:spcBef>
                <a:spcPts val="2680"/>
              </a:spcBef>
              <a:spcAft>
                <a:spcPts val="0"/>
              </a:spcAft>
              <a:buClr>
                <a:schemeClr val="dk1"/>
              </a:buClr>
              <a:buSzPct val="100000"/>
              <a:buFont typeface="Times New Roman"/>
              <a:buChar char="•"/>
              <a:defRPr sz="13400" b="0" i="0" u="none" strike="noStrike" cap="none">
                <a:solidFill>
                  <a:schemeClr val="dk1"/>
                </a:solidFill>
                <a:latin typeface="Times New Roman"/>
                <a:ea typeface="Times New Roman"/>
                <a:cs typeface="Times New Roman"/>
                <a:sym typeface="Times New Roman"/>
              </a:defRPr>
            </a:lvl3pPr>
            <a:lvl4pPr marL="8961438" marR="0" lvl="3" indent="-579438"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4pPr>
            <a:lvl5pPr marL="11522075" marR="0" lvl="4"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5pPr>
            <a:lvl6pPr marL="11979275" marR="0" lvl="5"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6pPr>
            <a:lvl7pPr marL="12436475" marR="0" lvl="6"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7pPr>
            <a:lvl8pPr marL="12893675" marR="0" lvl="7"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8pPr>
            <a:lvl9pPr marL="13350875" marR="0" lvl="8"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9pPr>
          </a:lstStyle>
          <a:p>
            <a:endParaRPr/>
          </a:p>
        </p:txBody>
      </p:sp>
      <p:sp>
        <p:nvSpPr>
          <p:cNvPr id="22" name="Shape 22"/>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23" name="Shape 23"/>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24" name="Shape 24"/>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840162" y="3413125"/>
            <a:ext cx="43526075"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27" name="Shape 27"/>
          <p:cNvSpPr txBox="1">
            <a:spLocks noGrp="1"/>
          </p:cNvSpPr>
          <p:nvPr>
            <p:ph type="body" idx="1"/>
          </p:nvPr>
        </p:nvSpPr>
        <p:spPr>
          <a:xfrm rot="5400000">
            <a:off x="14081919" y="853280"/>
            <a:ext cx="23042562" cy="43526075"/>
          </a:xfrm>
          <a:prstGeom prst="rect">
            <a:avLst/>
          </a:prstGeom>
          <a:noFill/>
          <a:ln>
            <a:noFill/>
          </a:ln>
        </p:spPr>
        <p:txBody>
          <a:bodyPr wrap="square" lIns="91425" tIns="91425" rIns="91425" bIns="91425" anchor="t" anchorCtr="0"/>
          <a:lstStyle>
            <a:lvl1pPr marL="1920875" marR="0" lvl="0" indent="-784225" algn="l" rtl="0">
              <a:spcBef>
                <a:spcPts val="3580"/>
              </a:spcBef>
              <a:spcAft>
                <a:spcPts val="0"/>
              </a:spcAft>
              <a:buClr>
                <a:schemeClr val="dk1"/>
              </a:buClr>
              <a:buSzPct val="100000"/>
              <a:buFont typeface="Arial Narrow"/>
              <a:buChar char="•"/>
              <a:defRPr sz="17900" b="0" i="0" u="none" strike="noStrike" cap="none">
                <a:solidFill>
                  <a:schemeClr val="dk1"/>
                </a:solidFill>
                <a:latin typeface="Arial Narrow"/>
                <a:ea typeface="Arial Narrow"/>
                <a:cs typeface="Arial Narrow"/>
                <a:sym typeface="Arial Narrow"/>
              </a:defRPr>
            </a:lvl1pPr>
            <a:lvl2pPr marL="4160838" marR="0" lvl="1" indent="-611187" algn="l" rtl="0">
              <a:spcBef>
                <a:spcPts val="3140"/>
              </a:spcBef>
              <a:spcAft>
                <a:spcPts val="0"/>
              </a:spcAft>
              <a:buClr>
                <a:schemeClr val="dk1"/>
              </a:buClr>
              <a:buSzPct val="100000"/>
              <a:buFont typeface="Times New Roman"/>
              <a:buChar char="–"/>
              <a:defRPr sz="15700" b="0" i="0" u="none" strike="noStrike" cap="none">
                <a:solidFill>
                  <a:schemeClr val="dk1"/>
                </a:solidFill>
                <a:latin typeface="Times New Roman"/>
                <a:ea typeface="Times New Roman"/>
                <a:cs typeface="Times New Roman"/>
                <a:sym typeface="Times New Roman"/>
              </a:defRPr>
            </a:lvl2pPr>
            <a:lvl3pPr marL="6400800" marR="0" lvl="2" indent="-431800" algn="l" rtl="0">
              <a:spcBef>
                <a:spcPts val="2680"/>
              </a:spcBef>
              <a:spcAft>
                <a:spcPts val="0"/>
              </a:spcAft>
              <a:buClr>
                <a:schemeClr val="dk1"/>
              </a:buClr>
              <a:buSzPct val="100000"/>
              <a:buFont typeface="Times New Roman"/>
              <a:buChar char="•"/>
              <a:defRPr sz="13400" b="0" i="0" u="none" strike="noStrike" cap="none">
                <a:solidFill>
                  <a:schemeClr val="dk1"/>
                </a:solidFill>
                <a:latin typeface="Times New Roman"/>
                <a:ea typeface="Times New Roman"/>
                <a:cs typeface="Times New Roman"/>
                <a:sym typeface="Times New Roman"/>
              </a:defRPr>
            </a:lvl3pPr>
            <a:lvl4pPr marL="8961438" marR="0" lvl="3" indent="-579438"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4pPr>
            <a:lvl5pPr marL="11522075" marR="0" lvl="4"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5pPr>
            <a:lvl6pPr marL="11979275" marR="0" lvl="5"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6pPr>
            <a:lvl7pPr marL="12436475" marR="0" lvl="6"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7pPr>
            <a:lvl8pPr marL="12893675" marR="0" lvl="7"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8pPr>
            <a:lvl9pPr marL="13350875" marR="0" lvl="8"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29" name="Shape 29"/>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30" name="Shape 30"/>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0036175" y="26882725"/>
            <a:ext cx="30724474" cy="3175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33" name="Shape 33"/>
          <p:cNvSpPr>
            <a:spLocks noGrp="1"/>
          </p:cNvSpPr>
          <p:nvPr>
            <p:ph type="pic" idx="2"/>
          </p:nvPr>
        </p:nvSpPr>
        <p:spPr>
          <a:xfrm>
            <a:off x="10036175" y="3432175"/>
            <a:ext cx="30724474" cy="23042563"/>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Narrow"/>
              <a:buNone/>
              <a:defRPr sz="3200" b="0" i="0" u="none" strike="noStrike" cap="none">
                <a:solidFill>
                  <a:schemeClr val="dk1"/>
                </a:solidFill>
                <a:latin typeface="Arial Narrow"/>
                <a:ea typeface="Arial Narrow"/>
                <a:cs typeface="Arial Narrow"/>
                <a:sym typeface="Arial Narrow"/>
              </a:defRPr>
            </a:lvl1pPr>
            <a:lvl2pPr marL="457200" marR="0" lvl="1" indent="0" algn="l"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4" name="Shape 34"/>
          <p:cNvSpPr txBox="1">
            <a:spLocks noGrp="1"/>
          </p:cNvSpPr>
          <p:nvPr>
            <p:ph type="body" idx="1"/>
          </p:nvPr>
        </p:nvSpPr>
        <p:spPr>
          <a:xfrm>
            <a:off x="10036175" y="30057725"/>
            <a:ext cx="30724474" cy="450691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Narrow"/>
              <a:buNone/>
              <a:defRPr sz="1400" b="0" i="0" u="none" strike="noStrike" cap="none">
                <a:solidFill>
                  <a:schemeClr val="dk1"/>
                </a:solidFill>
                <a:latin typeface="Arial Narrow"/>
                <a:ea typeface="Arial Narrow"/>
                <a:cs typeface="Arial Narrow"/>
                <a:sym typeface="Arial Narrow"/>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35" name="Shape 35"/>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37" name="Shape 37"/>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2560638" y="1528763"/>
            <a:ext cx="16846550" cy="6507162"/>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Shape 40"/>
          <p:cNvSpPr txBox="1">
            <a:spLocks noGrp="1"/>
          </p:cNvSpPr>
          <p:nvPr>
            <p:ph type="body" idx="1"/>
          </p:nvPr>
        </p:nvSpPr>
        <p:spPr>
          <a:xfrm>
            <a:off x="20019963" y="1528763"/>
            <a:ext cx="28625799" cy="32777112"/>
          </a:xfrm>
          <a:prstGeom prst="rect">
            <a:avLst/>
          </a:prstGeom>
          <a:noFill/>
          <a:ln>
            <a:noFill/>
          </a:ln>
        </p:spPr>
        <p:txBody>
          <a:bodyPr wrap="square" lIns="91425" tIns="91425" rIns="91425" bIns="91425" anchor="t" anchorCtr="0"/>
          <a:lstStyle>
            <a:lvl1pPr marL="1920875" marR="0" lvl="0" indent="-1717675" algn="l" rtl="0">
              <a:spcBef>
                <a:spcPts val="640"/>
              </a:spcBef>
              <a:spcAft>
                <a:spcPts val="0"/>
              </a:spcAft>
              <a:buClr>
                <a:schemeClr val="dk1"/>
              </a:buClr>
              <a:buSzPct val="100000"/>
              <a:buFont typeface="Arial Narrow"/>
              <a:buChar char="•"/>
              <a:defRPr sz="3200" b="0" i="0" u="none" strike="noStrike" cap="none">
                <a:solidFill>
                  <a:schemeClr val="dk1"/>
                </a:solidFill>
                <a:latin typeface="Arial Narrow"/>
                <a:ea typeface="Arial Narrow"/>
                <a:cs typeface="Arial Narrow"/>
                <a:sym typeface="Arial Narrow"/>
              </a:defRPr>
            </a:lvl1pPr>
            <a:lvl2pPr marL="4160838" marR="0" lvl="1" indent="-1430337"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6400800" marR="0" lvl="2" indent="-11303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8961438" marR="0" lvl="3" indent="-1163638"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11522075" marR="0" lvl="4" indent="-1171575"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11979275" marR="0" lvl="5" indent="-1171575"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12436475" marR="0" lvl="6" indent="-1171575"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12893675" marR="0" lvl="7" indent="-1171575"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13350875" marR="0" lvl="8" indent="-1171575"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1" name="Shape 41"/>
          <p:cNvSpPr txBox="1">
            <a:spLocks noGrp="1"/>
          </p:cNvSpPr>
          <p:nvPr>
            <p:ph type="body" idx="2"/>
          </p:nvPr>
        </p:nvSpPr>
        <p:spPr>
          <a:xfrm>
            <a:off x="2560638" y="8035925"/>
            <a:ext cx="16846550" cy="2626995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Narrow"/>
              <a:buNone/>
              <a:defRPr sz="1400" b="0" i="0" u="none" strike="noStrike" cap="none">
                <a:solidFill>
                  <a:schemeClr val="dk1"/>
                </a:solidFill>
                <a:latin typeface="Arial Narrow"/>
                <a:ea typeface="Arial Narrow"/>
                <a:cs typeface="Arial Narrow"/>
                <a:sym typeface="Arial Narrow"/>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42" name="Shape 42"/>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43" name="Shape 43"/>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44" name="Shape 44"/>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840162" y="3413125"/>
            <a:ext cx="43526075"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47" name="Shape 47"/>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48" name="Shape 48"/>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49" name="Shape 49"/>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2560638" y="1538288"/>
            <a:ext cx="46085126"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52" name="Shape 52"/>
          <p:cNvSpPr txBox="1">
            <a:spLocks noGrp="1"/>
          </p:cNvSpPr>
          <p:nvPr>
            <p:ph type="body" idx="1"/>
          </p:nvPr>
        </p:nvSpPr>
        <p:spPr>
          <a:xfrm>
            <a:off x="2560638" y="8596313"/>
            <a:ext cx="22625050" cy="3582987"/>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Narrow"/>
              <a:buNone/>
              <a:defRPr sz="2400" b="1" i="0" u="none" strike="noStrike" cap="none">
                <a:solidFill>
                  <a:schemeClr val="dk1"/>
                </a:solidFill>
                <a:latin typeface="Arial Narrow"/>
                <a:ea typeface="Arial Narrow"/>
                <a:cs typeface="Arial Narrow"/>
                <a:sym typeface="Arial Narrow"/>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53" name="Shape 53"/>
          <p:cNvSpPr txBox="1">
            <a:spLocks noGrp="1"/>
          </p:cNvSpPr>
          <p:nvPr>
            <p:ph type="body" idx="2"/>
          </p:nvPr>
        </p:nvSpPr>
        <p:spPr>
          <a:xfrm>
            <a:off x="2560638" y="12179300"/>
            <a:ext cx="22625050" cy="22126575"/>
          </a:xfrm>
          <a:prstGeom prst="rect">
            <a:avLst/>
          </a:prstGeom>
          <a:noFill/>
          <a:ln>
            <a:noFill/>
          </a:ln>
        </p:spPr>
        <p:txBody>
          <a:bodyPr wrap="square" lIns="91425" tIns="91425" rIns="91425" bIns="91425" anchor="t" anchorCtr="0"/>
          <a:lstStyle>
            <a:lvl1pPr marL="1920875" marR="0" lvl="0" indent="-1768475" algn="l" rtl="0">
              <a:spcBef>
                <a:spcPts val="480"/>
              </a:spcBef>
              <a:spcAft>
                <a:spcPts val="0"/>
              </a:spcAft>
              <a:buClr>
                <a:schemeClr val="dk1"/>
              </a:buClr>
              <a:buSzPct val="100000"/>
              <a:buFont typeface="Arial Narrow"/>
              <a:buChar char="•"/>
              <a:defRPr sz="2400" b="0" i="0" u="none" strike="noStrike" cap="none">
                <a:solidFill>
                  <a:schemeClr val="dk1"/>
                </a:solidFill>
                <a:latin typeface="Arial Narrow"/>
                <a:ea typeface="Arial Narrow"/>
                <a:cs typeface="Arial Narrow"/>
                <a:sym typeface="Arial Narrow"/>
              </a:defRPr>
            </a:lvl1pPr>
            <a:lvl2pPr marL="4160838" marR="0" lvl="1" indent="-1481137"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6400800" marR="0" lvl="2" indent="-11684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8961438" marR="0" lvl="3" indent="-1189038"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11522075" marR="0" lvl="4"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11979275" marR="0" lvl="5"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12436475" marR="0" lvl="6"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12893675" marR="0" lvl="7"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13350875" marR="0" lvl="8"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3"/>
          </p:nvPr>
        </p:nvSpPr>
        <p:spPr>
          <a:xfrm>
            <a:off x="26012775" y="8596313"/>
            <a:ext cx="22632987" cy="3582987"/>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Narrow"/>
              <a:buNone/>
              <a:defRPr sz="2400" b="1" i="0" u="none" strike="noStrike" cap="none">
                <a:solidFill>
                  <a:schemeClr val="dk1"/>
                </a:solidFill>
                <a:latin typeface="Arial Narrow"/>
                <a:ea typeface="Arial Narrow"/>
                <a:cs typeface="Arial Narrow"/>
                <a:sym typeface="Arial Narrow"/>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body" idx="4"/>
          </p:nvPr>
        </p:nvSpPr>
        <p:spPr>
          <a:xfrm>
            <a:off x="26012775" y="12179300"/>
            <a:ext cx="22632987" cy="22126575"/>
          </a:xfrm>
          <a:prstGeom prst="rect">
            <a:avLst/>
          </a:prstGeom>
          <a:noFill/>
          <a:ln>
            <a:noFill/>
          </a:ln>
        </p:spPr>
        <p:txBody>
          <a:bodyPr wrap="square" lIns="91425" tIns="91425" rIns="91425" bIns="91425" anchor="t" anchorCtr="0"/>
          <a:lstStyle>
            <a:lvl1pPr marL="1920875" marR="0" lvl="0" indent="-1768475" algn="l" rtl="0">
              <a:spcBef>
                <a:spcPts val="480"/>
              </a:spcBef>
              <a:spcAft>
                <a:spcPts val="0"/>
              </a:spcAft>
              <a:buClr>
                <a:schemeClr val="dk1"/>
              </a:buClr>
              <a:buSzPct val="100000"/>
              <a:buFont typeface="Arial Narrow"/>
              <a:buChar char="•"/>
              <a:defRPr sz="2400" b="0" i="0" u="none" strike="noStrike" cap="none">
                <a:solidFill>
                  <a:schemeClr val="dk1"/>
                </a:solidFill>
                <a:latin typeface="Arial Narrow"/>
                <a:ea typeface="Arial Narrow"/>
                <a:cs typeface="Arial Narrow"/>
                <a:sym typeface="Arial Narrow"/>
              </a:defRPr>
            </a:lvl1pPr>
            <a:lvl2pPr marL="4160838" marR="0" lvl="1" indent="-1481137"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6400800" marR="0" lvl="2" indent="-11684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8961438" marR="0" lvl="3" indent="-1189038"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11522075" marR="0" lvl="4"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11979275" marR="0" lvl="5"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12436475" marR="0" lvl="6"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12893675" marR="0" lvl="7"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13350875" marR="0" lvl="8" indent="-1196975"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58" name="Shape 58"/>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840162" y="3413125"/>
            <a:ext cx="43526075"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1"/>
          </p:nvPr>
        </p:nvSpPr>
        <p:spPr>
          <a:xfrm>
            <a:off x="3840163" y="11095038"/>
            <a:ext cx="21686837" cy="23042562"/>
          </a:xfrm>
          <a:prstGeom prst="rect">
            <a:avLst/>
          </a:prstGeom>
          <a:noFill/>
          <a:ln>
            <a:noFill/>
          </a:ln>
        </p:spPr>
        <p:txBody>
          <a:bodyPr wrap="square" lIns="91425" tIns="91425" rIns="91425" bIns="91425" anchor="t" anchorCtr="0"/>
          <a:lstStyle>
            <a:lvl1pPr marL="1920875" marR="0" lvl="0" indent="-1743075" algn="l" rtl="0">
              <a:spcBef>
                <a:spcPts val="560"/>
              </a:spcBef>
              <a:spcAft>
                <a:spcPts val="0"/>
              </a:spcAft>
              <a:buClr>
                <a:schemeClr val="dk1"/>
              </a:buClr>
              <a:buSzPct val="100000"/>
              <a:buFont typeface="Arial Narrow"/>
              <a:buChar char="•"/>
              <a:defRPr sz="2800" b="0" i="0" u="none" strike="noStrike" cap="none">
                <a:solidFill>
                  <a:schemeClr val="dk1"/>
                </a:solidFill>
                <a:latin typeface="Arial Narrow"/>
                <a:ea typeface="Arial Narrow"/>
                <a:cs typeface="Arial Narrow"/>
                <a:sym typeface="Arial Narrow"/>
              </a:defRPr>
            </a:lvl1pPr>
            <a:lvl2pPr marL="4160838" marR="0" lvl="1" indent="-1455737"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6400800" marR="0" lvl="2" indent="-11557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8961438" marR="0" lvl="3" indent="-1176338"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11522075" marR="0" lvl="4"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11979275" marR="0" lvl="5"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12436475" marR="0" lvl="6"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12893675" marR="0" lvl="7"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13350875" marR="0" lvl="8"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body" idx="2"/>
          </p:nvPr>
        </p:nvSpPr>
        <p:spPr>
          <a:xfrm>
            <a:off x="25679400" y="11095038"/>
            <a:ext cx="21686839" cy="23042562"/>
          </a:xfrm>
          <a:prstGeom prst="rect">
            <a:avLst/>
          </a:prstGeom>
          <a:noFill/>
          <a:ln>
            <a:noFill/>
          </a:ln>
        </p:spPr>
        <p:txBody>
          <a:bodyPr wrap="square" lIns="91425" tIns="91425" rIns="91425" bIns="91425" anchor="t" anchorCtr="0"/>
          <a:lstStyle>
            <a:lvl1pPr marL="1920875" marR="0" lvl="0" indent="-1743075" algn="l" rtl="0">
              <a:spcBef>
                <a:spcPts val="560"/>
              </a:spcBef>
              <a:spcAft>
                <a:spcPts val="0"/>
              </a:spcAft>
              <a:buClr>
                <a:schemeClr val="dk1"/>
              </a:buClr>
              <a:buSzPct val="100000"/>
              <a:buFont typeface="Arial Narrow"/>
              <a:buChar char="•"/>
              <a:defRPr sz="2800" b="0" i="0" u="none" strike="noStrike" cap="none">
                <a:solidFill>
                  <a:schemeClr val="dk1"/>
                </a:solidFill>
                <a:latin typeface="Arial Narrow"/>
                <a:ea typeface="Arial Narrow"/>
                <a:cs typeface="Arial Narrow"/>
                <a:sym typeface="Arial Narrow"/>
              </a:defRPr>
            </a:lvl1pPr>
            <a:lvl2pPr marL="4160838" marR="0" lvl="1" indent="-1455737"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6400800" marR="0" lvl="2" indent="-11557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8961438" marR="0" lvl="3" indent="-1176338"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11522075" marR="0" lvl="4"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11979275" marR="0" lvl="5"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12436475" marR="0" lvl="6"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12893675" marR="0" lvl="7"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13350875" marR="0" lvl="8" indent="-1184275"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3" name="Shape 63"/>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65" name="Shape 65"/>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044950" y="24679275"/>
            <a:ext cx="43526075" cy="76263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4044950" y="16278225"/>
            <a:ext cx="43526075" cy="8401050"/>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Font typeface="Arial Narrow"/>
              <a:buNone/>
              <a:defRPr sz="2000" b="0" i="0" u="none" strike="noStrike" cap="none">
                <a:solidFill>
                  <a:schemeClr val="dk1"/>
                </a:solidFill>
                <a:latin typeface="Arial Narrow"/>
                <a:ea typeface="Arial Narrow"/>
                <a:cs typeface="Arial Narrow"/>
                <a:sym typeface="Arial Narrow"/>
              </a:defRPr>
            </a:lvl1pPr>
            <a:lvl2pPr marL="457200" marR="0" lvl="1" indent="0" algn="l"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70" name="Shape 70"/>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a:solidFill>
                  <a:schemeClr val="dk1"/>
                </a:solidFill>
                <a:latin typeface="Times New Roman"/>
                <a:ea typeface="Times New Roman"/>
                <a:cs typeface="Times New Roman"/>
                <a:sym typeface="Times New Roman"/>
              </a:rPr>
              <a:t>‹#›</a:t>
            </a:fld>
            <a:endParaRPr lang="en-US" sz="78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40162" y="3413125"/>
            <a:ext cx="43526075" cy="640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246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3840162" y="11095037"/>
            <a:ext cx="43526075" cy="23042562"/>
          </a:xfrm>
          <a:prstGeom prst="rect">
            <a:avLst/>
          </a:prstGeom>
          <a:noFill/>
          <a:ln>
            <a:noFill/>
          </a:ln>
        </p:spPr>
        <p:txBody>
          <a:bodyPr wrap="square" lIns="91425" tIns="91425" rIns="91425" bIns="91425" anchor="t" anchorCtr="0"/>
          <a:lstStyle>
            <a:lvl1pPr marL="1920875" marR="0" lvl="0" indent="-784225" algn="l" rtl="0">
              <a:spcBef>
                <a:spcPts val="3580"/>
              </a:spcBef>
              <a:spcAft>
                <a:spcPts val="0"/>
              </a:spcAft>
              <a:buClr>
                <a:schemeClr val="dk1"/>
              </a:buClr>
              <a:buSzPct val="100000"/>
              <a:buFont typeface="Arial Narrow"/>
              <a:buChar char="•"/>
              <a:defRPr sz="17900" b="0" i="0" u="none" strike="noStrike" cap="none">
                <a:solidFill>
                  <a:schemeClr val="dk1"/>
                </a:solidFill>
                <a:latin typeface="Arial Narrow"/>
                <a:ea typeface="Arial Narrow"/>
                <a:cs typeface="Arial Narrow"/>
                <a:sym typeface="Arial Narrow"/>
              </a:defRPr>
            </a:lvl1pPr>
            <a:lvl2pPr marL="4160838" marR="0" lvl="1" indent="-611187" algn="l" rtl="0">
              <a:spcBef>
                <a:spcPts val="3140"/>
              </a:spcBef>
              <a:spcAft>
                <a:spcPts val="0"/>
              </a:spcAft>
              <a:buClr>
                <a:schemeClr val="dk1"/>
              </a:buClr>
              <a:buSzPct val="100000"/>
              <a:buFont typeface="Times New Roman"/>
              <a:buChar char="–"/>
              <a:defRPr sz="15700" b="0" i="0" u="none" strike="noStrike" cap="none">
                <a:solidFill>
                  <a:schemeClr val="dk1"/>
                </a:solidFill>
                <a:latin typeface="Times New Roman"/>
                <a:ea typeface="Times New Roman"/>
                <a:cs typeface="Times New Roman"/>
                <a:sym typeface="Times New Roman"/>
              </a:defRPr>
            </a:lvl2pPr>
            <a:lvl3pPr marL="6400800" marR="0" lvl="2" indent="-431800" algn="l" rtl="0">
              <a:spcBef>
                <a:spcPts val="2680"/>
              </a:spcBef>
              <a:spcAft>
                <a:spcPts val="0"/>
              </a:spcAft>
              <a:buClr>
                <a:schemeClr val="dk1"/>
              </a:buClr>
              <a:buSzPct val="100000"/>
              <a:buFont typeface="Times New Roman"/>
              <a:buChar char="•"/>
              <a:defRPr sz="13400" b="0" i="0" u="none" strike="noStrike" cap="none">
                <a:solidFill>
                  <a:schemeClr val="dk1"/>
                </a:solidFill>
                <a:latin typeface="Times New Roman"/>
                <a:ea typeface="Times New Roman"/>
                <a:cs typeface="Times New Roman"/>
                <a:sym typeface="Times New Roman"/>
              </a:defRPr>
            </a:lvl3pPr>
            <a:lvl4pPr marL="8961438" marR="0" lvl="3" indent="-579438"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4pPr>
            <a:lvl5pPr marL="11522075" marR="0" lvl="4"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5pPr>
            <a:lvl6pPr marL="11979275" marR="0" lvl="5"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6pPr>
            <a:lvl7pPr marL="12436475" marR="0" lvl="6"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7pPr>
            <a:lvl8pPr marL="12893675" marR="0" lvl="7"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8pPr>
            <a:lvl9pPr marL="13350875" marR="0" lvl="8" indent="-587375" algn="l" rtl="0">
              <a:spcBef>
                <a:spcPts val="2240"/>
              </a:spcBef>
              <a:spcAft>
                <a:spcPts val="0"/>
              </a:spcAft>
              <a:buClr>
                <a:schemeClr val="dk1"/>
              </a:buClr>
              <a:buSzPct val="100000"/>
              <a:buFont typeface="Times New Roman"/>
              <a:buChar char="»"/>
              <a:defRPr sz="112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3840162" y="34991675"/>
            <a:ext cx="10668000"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ftr" idx="11"/>
          </p:nvPr>
        </p:nvSpPr>
        <p:spPr>
          <a:xfrm>
            <a:off x="17495838" y="34991675"/>
            <a:ext cx="16214725" cy="25590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2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sldNum" idx="12"/>
          </p:nvPr>
        </p:nvSpPr>
        <p:spPr>
          <a:xfrm>
            <a:off x="36698238" y="34991675"/>
            <a:ext cx="10668000" cy="2559050"/>
          </a:xfrm>
          <a:prstGeom prst="rect">
            <a:avLst/>
          </a:prstGeom>
          <a:noFill/>
          <a:ln>
            <a:noFill/>
          </a:ln>
        </p:spPr>
        <p:txBody>
          <a:bodyPr wrap="square" lIns="511575" tIns="255775" rIns="511575" bIns="255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800" b="0" i="0" u="none" strike="noStrike" cap="none">
                <a:solidFill>
                  <a:schemeClr val="dk1"/>
                </a:solidFill>
                <a:latin typeface="Times New Roman"/>
                <a:ea typeface="Times New Roman"/>
                <a:cs typeface="Times New Roman"/>
                <a:sym typeface="Times New Roman"/>
              </a:rPr>
              <a:t>‹#›</a:t>
            </a:fld>
            <a:endParaRPr lang="en-US" sz="78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800100" y="1042988"/>
            <a:ext cx="49225199" cy="19208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12000" b="1" i="0" u="none" strike="noStrike" cap="none" dirty="0">
                <a:solidFill>
                  <a:schemeClr val="dk1"/>
                </a:solidFill>
                <a:latin typeface="Arial Narrow"/>
                <a:ea typeface="Arial Narrow"/>
                <a:cs typeface="Arial Narrow"/>
                <a:sym typeface="Arial Narrow"/>
              </a:rPr>
              <a:t>Coordinated Approach to Child Health </a:t>
            </a:r>
          </a:p>
        </p:txBody>
      </p:sp>
      <p:cxnSp>
        <p:nvCxnSpPr>
          <p:cNvPr id="90" name="Shape 90"/>
          <p:cNvCxnSpPr/>
          <p:nvPr/>
        </p:nvCxnSpPr>
        <p:spPr>
          <a:xfrm>
            <a:off x="1828800" y="6324600"/>
            <a:ext cx="47167800" cy="0"/>
          </a:xfrm>
          <a:prstGeom prst="straightConnector1">
            <a:avLst/>
          </a:prstGeom>
          <a:noFill/>
          <a:ln w="28575" cap="flat" cmpd="sng">
            <a:solidFill>
              <a:schemeClr val="dk1"/>
            </a:solidFill>
            <a:prstDash val="solid"/>
            <a:miter lim="800000"/>
            <a:headEnd type="none" w="med" len="med"/>
            <a:tailEnd type="none" w="med" len="med"/>
          </a:ln>
        </p:spPr>
      </p:cxnSp>
      <p:sp>
        <p:nvSpPr>
          <p:cNvPr id="91" name="Shape 91"/>
          <p:cNvSpPr txBox="1"/>
          <p:nvPr/>
        </p:nvSpPr>
        <p:spPr>
          <a:xfrm>
            <a:off x="5660485" y="14744974"/>
            <a:ext cx="4800600" cy="8239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4800" b="1" i="0" u="none" strike="noStrike" cap="none" dirty="0">
                <a:solidFill>
                  <a:schemeClr val="accent6"/>
                </a:solidFill>
                <a:latin typeface="Arial Narrow"/>
                <a:ea typeface="Arial Narrow"/>
                <a:cs typeface="Arial Narrow"/>
                <a:sym typeface="Arial Narrow"/>
              </a:rPr>
              <a:t>Background</a:t>
            </a:r>
            <a:r>
              <a:rPr lang="en-US" sz="4800" b="1" i="0" u="none" strike="noStrike" cap="none" dirty="0">
                <a:solidFill>
                  <a:schemeClr val="dk1"/>
                </a:solidFill>
                <a:latin typeface="Arial Narrow"/>
                <a:ea typeface="Arial Narrow"/>
                <a:cs typeface="Arial Narrow"/>
                <a:sym typeface="Arial Narrow"/>
              </a:rPr>
              <a:t> </a:t>
            </a:r>
          </a:p>
        </p:txBody>
      </p:sp>
      <p:grpSp>
        <p:nvGrpSpPr>
          <p:cNvPr id="93" name="Shape 93"/>
          <p:cNvGrpSpPr/>
          <p:nvPr/>
        </p:nvGrpSpPr>
        <p:grpSpPr>
          <a:xfrm>
            <a:off x="1828800" y="20329682"/>
            <a:ext cx="15468600" cy="4297357"/>
            <a:chOff x="2438400" y="25487318"/>
            <a:chExt cx="14859000" cy="4297357"/>
          </a:xfrm>
        </p:grpSpPr>
        <p:sp>
          <p:nvSpPr>
            <p:cNvPr id="94" name="Shape 94"/>
            <p:cNvSpPr txBox="1"/>
            <p:nvPr/>
          </p:nvSpPr>
          <p:spPr>
            <a:xfrm>
              <a:off x="6359510" y="25487318"/>
              <a:ext cx="4724400" cy="8239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4800" b="1" i="0" u="none" strike="noStrike" cap="none" dirty="0">
                  <a:solidFill>
                    <a:schemeClr val="accent6"/>
                  </a:solidFill>
                  <a:latin typeface="Arial Narrow"/>
                  <a:ea typeface="Arial Narrow"/>
                  <a:cs typeface="Arial Narrow"/>
                  <a:sym typeface="Arial Narrow"/>
                </a:rPr>
                <a:t>Rationale/Purpose</a:t>
              </a:r>
            </a:p>
          </p:txBody>
        </p:sp>
        <p:sp>
          <p:nvSpPr>
            <p:cNvPr id="95" name="Shape 95"/>
            <p:cNvSpPr txBox="1"/>
            <p:nvPr/>
          </p:nvSpPr>
          <p:spPr>
            <a:xfrm>
              <a:off x="2438400" y="29260800"/>
              <a:ext cx="14859000" cy="523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endParaRPr lang="en-US" sz="2800" b="0" i="0" u="none" strike="noStrike" cap="none" dirty="0">
                <a:solidFill>
                  <a:schemeClr val="dk1"/>
                </a:solidFill>
                <a:latin typeface="Times New Roman"/>
                <a:ea typeface="Times New Roman"/>
                <a:cs typeface="Times New Roman"/>
                <a:sym typeface="Times New Roman"/>
              </a:endParaRPr>
            </a:p>
          </p:txBody>
        </p:sp>
      </p:grpSp>
      <p:grpSp>
        <p:nvGrpSpPr>
          <p:cNvPr id="97" name="Shape 97"/>
          <p:cNvGrpSpPr/>
          <p:nvPr/>
        </p:nvGrpSpPr>
        <p:grpSpPr>
          <a:xfrm>
            <a:off x="1531551" y="8383369"/>
            <a:ext cx="15925799" cy="2327507"/>
            <a:chOff x="1981200" y="7218130"/>
            <a:chExt cx="14554200" cy="2327507"/>
          </a:xfrm>
        </p:grpSpPr>
        <p:sp>
          <p:nvSpPr>
            <p:cNvPr id="98" name="Shape 98"/>
            <p:cNvSpPr txBox="1"/>
            <p:nvPr/>
          </p:nvSpPr>
          <p:spPr>
            <a:xfrm>
              <a:off x="1981200" y="8991600"/>
              <a:ext cx="14554200" cy="55403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endParaRPr lang="en-US" sz="3000" b="1" i="0" u="none" strike="noStrike" cap="none" dirty="0">
                <a:solidFill>
                  <a:schemeClr val="dk1"/>
                </a:solidFill>
                <a:latin typeface="Times New Roman"/>
                <a:ea typeface="Times New Roman"/>
                <a:cs typeface="Times New Roman"/>
                <a:sym typeface="Times New Roman"/>
              </a:endParaRPr>
            </a:p>
          </p:txBody>
        </p:sp>
        <p:sp>
          <p:nvSpPr>
            <p:cNvPr id="99" name="Shape 99"/>
            <p:cNvSpPr txBox="1"/>
            <p:nvPr/>
          </p:nvSpPr>
          <p:spPr>
            <a:xfrm>
              <a:off x="6867802" y="7218130"/>
              <a:ext cx="2286000" cy="8239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4800" b="1" i="0" u="none" strike="noStrike" cap="none" dirty="0">
                  <a:solidFill>
                    <a:schemeClr val="accent6"/>
                  </a:solidFill>
                  <a:latin typeface="Arial Narrow"/>
                  <a:ea typeface="Arial Narrow"/>
                  <a:cs typeface="Arial Narrow"/>
                  <a:sym typeface="Arial Narrow"/>
                </a:rPr>
                <a:t>Abstract</a:t>
              </a:r>
            </a:p>
          </p:txBody>
        </p:sp>
      </p:grpSp>
      <p:sp>
        <p:nvSpPr>
          <p:cNvPr id="100" name="Shape 100"/>
          <p:cNvSpPr txBox="1"/>
          <p:nvPr/>
        </p:nvSpPr>
        <p:spPr>
          <a:xfrm>
            <a:off x="1981200" y="3430588"/>
            <a:ext cx="47244000" cy="21955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6000" b="1" dirty="0">
                <a:solidFill>
                  <a:schemeClr val="dk1"/>
                </a:solidFill>
                <a:latin typeface="Arial Narrow"/>
                <a:ea typeface="Arial Narrow"/>
                <a:cs typeface="Arial Narrow"/>
                <a:sym typeface="Arial Narrow"/>
              </a:rPr>
              <a:t>Devin Lynn Anderson </a:t>
            </a:r>
          </a:p>
          <a:p>
            <a:pPr marL="0" marR="0" lvl="0" indent="0" algn="ctr" rtl="0">
              <a:lnSpc>
                <a:spcPct val="100000"/>
              </a:lnSpc>
              <a:spcBef>
                <a:spcPts val="0"/>
              </a:spcBef>
              <a:spcAft>
                <a:spcPts val="0"/>
              </a:spcAft>
              <a:buClr>
                <a:schemeClr val="dk1"/>
              </a:buClr>
              <a:buSzPct val="25000"/>
              <a:buFont typeface="Arial Narrow"/>
              <a:buNone/>
            </a:pPr>
            <a:r>
              <a:rPr lang="en-US" sz="6000" b="1" i="0" u="none" strike="noStrike" cap="none" dirty="0">
                <a:solidFill>
                  <a:schemeClr val="dk1"/>
                </a:solidFill>
                <a:latin typeface="Arial Narrow"/>
                <a:ea typeface="Arial Narrow"/>
                <a:cs typeface="Arial Narrow"/>
                <a:sym typeface="Arial Narrow"/>
              </a:rPr>
              <a:t>Longwood University</a:t>
            </a:r>
          </a:p>
        </p:txBody>
      </p:sp>
      <p:sp>
        <p:nvSpPr>
          <p:cNvPr id="101" name="Shape 101"/>
          <p:cNvSpPr txBox="1"/>
          <p:nvPr/>
        </p:nvSpPr>
        <p:spPr>
          <a:xfrm>
            <a:off x="10058400" y="3810000"/>
            <a:ext cx="4953000"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200" b="0" i="0" u="none">
              <a:solidFill>
                <a:schemeClr val="dk1"/>
              </a:solidFill>
              <a:latin typeface="Times New Roman"/>
              <a:ea typeface="Times New Roman"/>
              <a:cs typeface="Times New Roman"/>
              <a:sym typeface="Times New Roman"/>
            </a:endParaRPr>
          </a:p>
        </p:txBody>
      </p:sp>
      <p:pic>
        <p:nvPicPr>
          <p:cNvPr id="102" name="Shape 102"/>
          <p:cNvPicPr preferRelativeResize="0"/>
          <p:nvPr/>
        </p:nvPicPr>
        <p:blipFill rotWithShape="1">
          <a:blip r:embed="rId3">
            <a:alphaModFix/>
          </a:blip>
          <a:srcRect/>
          <a:stretch/>
        </p:blipFill>
        <p:spPr>
          <a:xfrm>
            <a:off x="41071800" y="3352800"/>
            <a:ext cx="2360920" cy="2360920"/>
          </a:xfrm>
          <a:prstGeom prst="rect">
            <a:avLst/>
          </a:prstGeom>
          <a:noFill/>
          <a:ln>
            <a:noFill/>
          </a:ln>
        </p:spPr>
      </p:pic>
      <p:pic>
        <p:nvPicPr>
          <p:cNvPr id="103" name="Shape 103" descr="rotunda"/>
          <p:cNvPicPr preferRelativeResize="0"/>
          <p:nvPr/>
        </p:nvPicPr>
        <p:blipFill rotWithShape="1">
          <a:blip r:embed="rId3">
            <a:alphaModFix/>
          </a:blip>
          <a:srcRect/>
          <a:stretch/>
        </p:blipFill>
        <p:spPr>
          <a:xfrm>
            <a:off x="8763000" y="3352800"/>
            <a:ext cx="2437079" cy="2437079"/>
          </a:xfrm>
          <a:prstGeom prst="rect">
            <a:avLst/>
          </a:prstGeom>
          <a:noFill/>
          <a:ln>
            <a:noFill/>
          </a:ln>
        </p:spPr>
      </p:pic>
      <p:grpSp>
        <p:nvGrpSpPr>
          <p:cNvPr id="104" name="Shape 104"/>
          <p:cNvGrpSpPr/>
          <p:nvPr/>
        </p:nvGrpSpPr>
        <p:grpSpPr>
          <a:xfrm>
            <a:off x="18394321" y="8759817"/>
            <a:ext cx="13228681" cy="1671646"/>
            <a:chOff x="18338521" y="22933017"/>
            <a:chExt cx="10236479" cy="1671646"/>
          </a:xfrm>
        </p:grpSpPr>
        <p:sp>
          <p:nvSpPr>
            <p:cNvPr id="105" name="Shape 105"/>
            <p:cNvSpPr txBox="1"/>
            <p:nvPr/>
          </p:nvSpPr>
          <p:spPr>
            <a:xfrm>
              <a:off x="18338521" y="22933017"/>
              <a:ext cx="7693025" cy="8302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4800" b="1" i="1" u="none" dirty="0">
                  <a:solidFill>
                    <a:schemeClr val="accent6"/>
                  </a:solidFill>
                  <a:latin typeface="Arial Narrow"/>
                  <a:ea typeface="Arial Narrow"/>
                  <a:cs typeface="Arial Narrow"/>
                  <a:sym typeface="Arial Narrow"/>
                </a:rPr>
                <a:t>Materials and Procedure</a:t>
              </a:r>
            </a:p>
          </p:txBody>
        </p:sp>
        <p:sp>
          <p:nvSpPr>
            <p:cNvPr id="106" name="Shape 106"/>
            <p:cNvSpPr txBox="1"/>
            <p:nvPr/>
          </p:nvSpPr>
          <p:spPr>
            <a:xfrm>
              <a:off x="18745200" y="23774401"/>
              <a:ext cx="9829800" cy="8302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66"/>
                </a:buClr>
                <a:buFont typeface="Times New Roman"/>
                <a:buNone/>
              </a:pPr>
              <a:r>
                <a:rPr lang="en-US" sz="2800" b="0" i="0" u="none" dirty="0">
                  <a:solidFill>
                    <a:schemeClr val="dk1"/>
                  </a:solidFill>
                  <a:latin typeface="Times New Roman"/>
                  <a:ea typeface="Times New Roman"/>
                  <a:cs typeface="Times New Roman"/>
                  <a:sym typeface="Times New Roman"/>
                </a:rPr>
                <a:t>Below is an example of the data collection instrument used: </a:t>
              </a:r>
              <a:endParaRPr sz="2800" b="0" i="0" u="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dirty="0">
                <a:solidFill>
                  <a:schemeClr val="dk1"/>
                </a:solidFill>
                <a:latin typeface="Times New Roman"/>
                <a:ea typeface="Times New Roman"/>
                <a:cs typeface="Times New Roman"/>
                <a:sym typeface="Times New Roman"/>
              </a:endParaRPr>
            </a:p>
          </p:txBody>
        </p:sp>
      </p:grpSp>
      <p:sp>
        <p:nvSpPr>
          <p:cNvPr id="107" name="Shape 107"/>
          <p:cNvSpPr txBox="1"/>
          <p:nvPr/>
        </p:nvSpPr>
        <p:spPr>
          <a:xfrm>
            <a:off x="39776400" y="7620000"/>
            <a:ext cx="2286000" cy="8239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4800" b="1" i="0" u="none" dirty="0">
                <a:solidFill>
                  <a:schemeClr val="accent6"/>
                </a:solidFill>
                <a:latin typeface="Arial Narrow"/>
                <a:ea typeface="Arial Narrow"/>
                <a:cs typeface="Arial Narrow"/>
                <a:sym typeface="Arial Narrow"/>
              </a:rPr>
              <a:t>Results</a:t>
            </a:r>
          </a:p>
        </p:txBody>
      </p:sp>
      <p:sp>
        <p:nvSpPr>
          <p:cNvPr id="108" name="Shape 108"/>
          <p:cNvSpPr txBox="1"/>
          <p:nvPr/>
        </p:nvSpPr>
        <p:spPr>
          <a:xfrm>
            <a:off x="35280600" y="8782050"/>
            <a:ext cx="11887200" cy="6556375"/>
          </a:xfrm>
          <a:prstGeom prst="rect">
            <a:avLst/>
          </a:prstGeom>
          <a:noFill/>
          <a:ln>
            <a:noFill/>
          </a:ln>
        </p:spPr>
        <p:txBody>
          <a:bodyPr wrap="square" lIns="91425" tIns="45700" rIns="91425" bIns="45700" anchor="t" anchorCtr="0">
            <a:noAutofit/>
          </a:bodyPr>
          <a:lstStyle/>
          <a:p>
            <a:r>
              <a:rPr lang="en-US" sz="2600" dirty="0">
                <a:latin typeface="Times New Roman" panose="02020603050405020304" pitchFamily="18" charset="0"/>
                <a:cs typeface="Times New Roman" panose="02020603050405020304" pitchFamily="18" charset="0"/>
              </a:rPr>
              <a:t>The program will be evaluated annually to identify a decrease in the prevalence of obesity in the Fairfax County CATCH program population. Interpreting the data collected will provide an understanding of the strengths and weaknesses of the program. There are many different methods used to interpret and utilize data. One method of interpreting data would be determining whether the objectives have been achieved (McKenzie et al., 2016). An example of this includes, evaluating students after the program utilizing the same survey to determine if habits have changed in order to improve their health. It is important to assess if the objectives and goals of the program were met by the end. After collecting data and providing a written report of results to the school and community, the data can also be displayed in other ways.</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The data can be presented in a graph to display the differences between the answers in the survey before and after the program. A graph can also be displayed to show the difference between students in the CATCH program and those not. This can better display the importance of having the CATCH program in the community for students to understand the importance of getting healthy. </a:t>
            </a:r>
            <a:r>
              <a:rPr lang="en-US" sz="2600" b="1"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p:txBody>
      </p:sp>
      <p:sp>
        <p:nvSpPr>
          <p:cNvPr id="109" name="Shape 109"/>
          <p:cNvSpPr txBox="1"/>
          <p:nvPr/>
        </p:nvSpPr>
        <p:spPr>
          <a:xfrm>
            <a:off x="39243000" y="15697994"/>
            <a:ext cx="3352800" cy="8239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4800" b="1" i="0" u="none" dirty="0">
                <a:solidFill>
                  <a:schemeClr val="accent6"/>
                </a:solidFill>
                <a:latin typeface="Arial Narrow"/>
                <a:ea typeface="Arial Narrow"/>
                <a:cs typeface="Arial Narrow"/>
                <a:sym typeface="Arial Narrow"/>
              </a:rPr>
              <a:t>Discussion</a:t>
            </a:r>
          </a:p>
        </p:txBody>
      </p:sp>
      <p:sp>
        <p:nvSpPr>
          <p:cNvPr id="110" name="Shape 110"/>
          <p:cNvSpPr txBox="1"/>
          <p:nvPr/>
        </p:nvSpPr>
        <p:spPr>
          <a:xfrm>
            <a:off x="35190545" y="16770349"/>
            <a:ext cx="12344400" cy="12852399"/>
          </a:xfrm>
          <a:prstGeom prst="rect">
            <a:avLst/>
          </a:prstGeom>
          <a:noFill/>
          <a:ln>
            <a:noFill/>
          </a:ln>
        </p:spPr>
        <p:txBody>
          <a:bodyPr wrap="square" lIns="91425" tIns="45700" rIns="91425" bIns="45700" anchor="t" anchorCtr="0">
            <a:noAutofit/>
          </a:bodyPr>
          <a:lstStyle/>
          <a:p>
            <a:r>
              <a:rPr lang="en-US" sz="2600" dirty="0">
                <a:latin typeface="Times New Roman" panose="02020603050405020304" pitchFamily="18" charset="0"/>
                <a:cs typeface="Times New Roman" panose="02020603050405020304" pitchFamily="18" charset="0"/>
              </a:rPr>
              <a:t>The CATCH program is evaluated before, during, and after the program to ensure it is following or meeting its goals and objectives. These evaluations occur in order to make sure the program is successful and if it is unsuccessful in reducing the prevalence of obesity isn’t continuing if it is a bad program (McKenzie et al., 2016). </a:t>
            </a:r>
          </a:p>
          <a:p>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Framework for Program Evaluation</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The following steps should be used for any evaluation (McKenzie et al., 2016).</a:t>
            </a:r>
          </a:p>
          <a:p>
            <a:r>
              <a:rPr lang="en-US" sz="2600" b="1" i="1" dirty="0">
                <a:latin typeface="Times New Roman" panose="02020603050405020304" pitchFamily="18" charset="0"/>
                <a:cs typeface="Times New Roman" panose="02020603050405020304" pitchFamily="18" charset="0"/>
              </a:rPr>
              <a:t>Step 1- Engaging stakeholders</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–Stakeholders are the people within the program that are involved in program operations or affected by the program. In the CATCH program these people include the staff, students, parents, and community. </a:t>
            </a:r>
          </a:p>
          <a:p>
            <a:r>
              <a:rPr lang="en-US" sz="2600" b="1" i="1" dirty="0">
                <a:latin typeface="Times New Roman" panose="02020603050405020304" pitchFamily="18" charset="0"/>
                <a:cs typeface="Times New Roman" panose="02020603050405020304" pitchFamily="18" charset="0"/>
              </a:rPr>
              <a:t>Step 2- Describing the program</a:t>
            </a:r>
            <a:r>
              <a:rPr lang="en-US" sz="2600" b="1" dirty="0">
                <a:latin typeface="Times New Roman" panose="02020603050405020304" pitchFamily="18" charset="0"/>
                <a:cs typeface="Times New Roman" panose="02020603050405020304" pitchFamily="18" charset="0"/>
              </a:rPr>
              <a:t> – </a:t>
            </a:r>
            <a:r>
              <a:rPr lang="en-US" sz="2600" dirty="0">
                <a:latin typeface="Times New Roman" panose="02020603050405020304" pitchFamily="18" charset="0"/>
                <a:cs typeface="Times New Roman" panose="02020603050405020304" pitchFamily="18" charset="0"/>
              </a:rPr>
              <a:t>The program is described to include the mission, goals, and objectives. Details on the purpose of the program will provide lessons, activities, and assessments used to educate students about nutrition and physical activity. </a:t>
            </a:r>
          </a:p>
          <a:p>
            <a:r>
              <a:rPr lang="en-US" sz="2600" b="1" i="1" dirty="0">
                <a:latin typeface="Times New Roman" panose="02020603050405020304" pitchFamily="18" charset="0"/>
                <a:cs typeface="Times New Roman" panose="02020603050405020304" pitchFamily="18" charset="0"/>
              </a:rPr>
              <a:t>Step 3- Focusing the evaluation design</a:t>
            </a:r>
            <a:r>
              <a:rPr lang="en-US" sz="2600" dirty="0">
                <a:latin typeface="Times New Roman" panose="02020603050405020304" pitchFamily="18" charset="0"/>
                <a:cs typeface="Times New Roman" panose="02020603050405020304" pitchFamily="18" charset="0"/>
              </a:rPr>
              <a:t>- This step assures the program is using their time and resources effectively. This is displayed in the CATCH program by having a set schedule for classes, a unit plan, and activities in order to evaluate the program effectively. </a:t>
            </a:r>
          </a:p>
          <a:p>
            <a:r>
              <a:rPr lang="en-US" sz="2600" b="1" i="1" dirty="0">
                <a:latin typeface="Times New Roman" panose="02020603050405020304" pitchFamily="18" charset="0"/>
                <a:cs typeface="Times New Roman" panose="02020603050405020304" pitchFamily="18" charset="0"/>
              </a:rPr>
              <a:t>Step 4- Gathering credible evidence</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In this step the CATCH program provides evidence of collecting data by using the questionnaire instrument in a Pre and Post- assessment process to ensure learning is occurring. </a:t>
            </a:r>
          </a:p>
          <a:p>
            <a:r>
              <a:rPr lang="en-US" sz="2600" b="1" i="1" dirty="0">
                <a:latin typeface="Times New Roman" panose="02020603050405020304" pitchFamily="18" charset="0"/>
                <a:cs typeface="Times New Roman" panose="02020603050405020304" pitchFamily="18" charset="0"/>
              </a:rPr>
              <a:t>Step 5- Justifying Conclusions</a:t>
            </a:r>
            <a:r>
              <a:rPr lang="en-US" sz="2600" b="1" dirty="0">
                <a:latin typeface="Times New Roman" panose="02020603050405020304" pitchFamily="18" charset="0"/>
                <a:cs typeface="Times New Roman" panose="02020603050405020304" pitchFamily="18" charset="0"/>
              </a:rPr>
              <a:t> – </a:t>
            </a:r>
            <a:r>
              <a:rPr lang="en-US" sz="2600" dirty="0">
                <a:latin typeface="Times New Roman" panose="02020603050405020304" pitchFamily="18" charset="0"/>
                <a:cs typeface="Times New Roman" panose="02020603050405020304" pitchFamily="18" charset="0"/>
              </a:rPr>
              <a:t>This step is provided in the CATCH program to justify the importance of the program. Interpreting data from Fairfax County health data and national health data. This program will also be compared to others with similar goals and objectives to see if it is as successful. </a:t>
            </a:r>
          </a:p>
          <a:p>
            <a:r>
              <a:rPr lang="en-US" sz="2600" b="1" i="1" dirty="0">
                <a:latin typeface="Times New Roman" panose="02020603050405020304" pitchFamily="18" charset="0"/>
                <a:cs typeface="Times New Roman" panose="02020603050405020304" pitchFamily="18" charset="0"/>
              </a:rPr>
              <a:t>Step 6- Ensuring use and sharing lessons learned</a:t>
            </a:r>
            <a:r>
              <a:rPr lang="en-US" sz="2600" dirty="0">
                <a:latin typeface="Times New Roman" panose="02020603050405020304" pitchFamily="18" charset="0"/>
                <a:cs typeface="Times New Roman" panose="02020603050405020304" pitchFamily="18" charset="0"/>
              </a:rPr>
              <a:t>- This step is used at the end to ensure the evaluation results are being shared with appropriate people. The CATCH program results should be shared with the school system, community, and health department. These results will be a written report stating all the evidence of the success of the CATCH program. </a:t>
            </a:r>
          </a:p>
          <a:p>
            <a:endParaRPr lang="en-US" sz="2600" dirty="0">
              <a:latin typeface="Times New Roman" panose="02020603050405020304" pitchFamily="18" charset="0"/>
              <a:cs typeface="Times New Roman" panose="02020603050405020304" pitchFamily="18" charset="0"/>
            </a:endParaRPr>
          </a:p>
          <a:p>
            <a:r>
              <a:rPr lang="en-US" sz="2600" i="1" dirty="0">
                <a:latin typeface="Times New Roman" panose="02020603050405020304" pitchFamily="18" charset="0"/>
                <a:cs typeface="Times New Roman" panose="02020603050405020304" pitchFamily="18" charset="0"/>
              </a:rPr>
              <a:t>Improvements </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Communicate with other schools involved in the CATCH program to improve </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Apply for funding early on to gain resources for implementation</a:t>
            </a: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Provide CATCH professional development for teachers and staff</a:t>
            </a:r>
          </a:p>
          <a:p>
            <a:pPr marL="457200" indent="-4572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p:txBody>
      </p:sp>
      <p:sp>
        <p:nvSpPr>
          <p:cNvPr id="112" name="Shape 112"/>
          <p:cNvSpPr txBox="1"/>
          <p:nvPr/>
        </p:nvSpPr>
        <p:spPr>
          <a:xfrm>
            <a:off x="1981200" y="31200957"/>
            <a:ext cx="3276600" cy="8239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4800" b="1" i="1" u="none" dirty="0">
                <a:solidFill>
                  <a:schemeClr val="accent6"/>
                </a:solidFill>
                <a:latin typeface="Arial Narrow"/>
                <a:ea typeface="Arial Narrow"/>
                <a:cs typeface="Arial Narrow"/>
                <a:sym typeface="Arial Narrow"/>
              </a:rPr>
              <a:t>Participants</a:t>
            </a:r>
          </a:p>
        </p:txBody>
      </p:sp>
      <p:sp>
        <p:nvSpPr>
          <p:cNvPr id="113" name="Shape 113"/>
          <p:cNvSpPr txBox="1"/>
          <p:nvPr/>
        </p:nvSpPr>
        <p:spPr>
          <a:xfrm>
            <a:off x="533400" y="28691993"/>
            <a:ext cx="4724400" cy="8239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4800" b="1" i="0" u="none" dirty="0">
                <a:solidFill>
                  <a:schemeClr val="accent6"/>
                </a:solidFill>
                <a:latin typeface="Arial Narrow"/>
                <a:ea typeface="Arial Narrow"/>
                <a:cs typeface="Arial Narrow"/>
                <a:sym typeface="Arial Narrow"/>
              </a:rPr>
              <a:t>Method</a:t>
            </a:r>
          </a:p>
        </p:txBody>
      </p:sp>
      <p:sp>
        <p:nvSpPr>
          <p:cNvPr id="114" name="Shape 114"/>
          <p:cNvSpPr txBox="1"/>
          <p:nvPr/>
        </p:nvSpPr>
        <p:spPr>
          <a:xfrm>
            <a:off x="38899460" y="30595093"/>
            <a:ext cx="3352800" cy="64135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3600" b="1" i="0" u="none" dirty="0">
                <a:solidFill>
                  <a:schemeClr val="accent6"/>
                </a:solidFill>
                <a:latin typeface="Arial Narrow"/>
                <a:ea typeface="Arial Narrow"/>
                <a:cs typeface="Arial Narrow"/>
                <a:sym typeface="Arial Narrow"/>
              </a:rPr>
              <a:t>References</a:t>
            </a:r>
          </a:p>
        </p:txBody>
      </p:sp>
      <p:sp>
        <p:nvSpPr>
          <p:cNvPr id="115" name="Shape 115"/>
          <p:cNvSpPr txBox="1"/>
          <p:nvPr/>
        </p:nvSpPr>
        <p:spPr>
          <a:xfrm>
            <a:off x="35890200" y="31281216"/>
            <a:ext cx="11277600" cy="5040784"/>
          </a:xfrm>
          <a:prstGeom prst="rect">
            <a:avLst/>
          </a:prstGeom>
          <a:noFill/>
          <a:ln>
            <a:noFill/>
          </a:ln>
        </p:spPr>
        <p:txBody>
          <a:bodyPr wrap="square" lIns="91425" tIns="45700" rIns="91425" bIns="45700" anchor="t" anchorCtr="0">
            <a:noAutofit/>
          </a:bodyPr>
          <a:lstStyle/>
          <a:p>
            <a:r>
              <a:rPr lang="en-US" sz="2500" dirty="0">
                <a:latin typeface="Times New Roman" panose="02020603050405020304" pitchFamily="18" charset="0"/>
                <a:cs typeface="Times New Roman" panose="02020603050405020304" pitchFamily="18" charset="0"/>
              </a:rPr>
              <a:t>Center for Disease Control and Prevention. (2019). </a:t>
            </a:r>
            <a:r>
              <a:rPr lang="en-US" sz="2500" i="1" dirty="0">
                <a:latin typeface="Times New Roman" panose="02020603050405020304" pitchFamily="18" charset="0"/>
                <a:cs typeface="Times New Roman" panose="02020603050405020304" pitchFamily="18" charset="0"/>
              </a:rPr>
              <a:t>Childhood obesity facts.</a:t>
            </a:r>
            <a:r>
              <a:rPr lang="en-US" sz="2500" dirty="0">
                <a:latin typeface="Times New Roman" panose="02020603050405020304" pitchFamily="18" charset="0"/>
                <a:cs typeface="Times New Roman" panose="02020603050405020304" pitchFamily="18" charset="0"/>
              </a:rPr>
              <a:t> 	https://www.cdc.gov/obesity/data/childhood.html </a:t>
            </a:r>
          </a:p>
          <a:p>
            <a:r>
              <a:rPr lang="en-US" sz="2500" dirty="0">
                <a:latin typeface="Times New Roman" panose="02020603050405020304" pitchFamily="18" charset="0"/>
                <a:cs typeface="Times New Roman" panose="02020603050405020304" pitchFamily="18" charset="0"/>
              </a:rPr>
              <a:t>Coordinated Approach to Child Health. (2020). </a:t>
            </a:r>
            <a:r>
              <a:rPr lang="en-US" sz="2500" i="1" dirty="0">
                <a:latin typeface="Times New Roman" panose="02020603050405020304" pitchFamily="18" charset="0"/>
                <a:cs typeface="Times New Roman" panose="02020603050405020304" pitchFamily="18" charset="0"/>
              </a:rPr>
              <a:t>The most cost-effective program 	proven to prevent childhood obesity</a:t>
            </a:r>
            <a:r>
              <a:rPr lang="en-US" sz="2500" dirty="0">
                <a:latin typeface="Times New Roman" panose="02020603050405020304" pitchFamily="18" charset="0"/>
                <a:cs typeface="Times New Roman" panose="02020603050405020304" pitchFamily="18" charset="0"/>
              </a:rPr>
              <a:t>. https://catchinfo.org/wp-	content/uploads/2015/04/CGF-Evidence-</a:t>
            </a:r>
            <a:r>
              <a:rPr lang="en-US" sz="2500" dirty="0" err="1">
                <a:latin typeface="Times New Roman" panose="02020603050405020304" pitchFamily="18" charset="0"/>
                <a:cs typeface="Times New Roman" panose="02020603050405020304" pitchFamily="18" charset="0"/>
              </a:rPr>
              <a:t>Summary.pdf</a:t>
            </a:r>
            <a:r>
              <a:rPr lang="en-US" sz="2500" dirty="0">
                <a:latin typeface="Times New Roman" panose="02020603050405020304" pitchFamily="18" charset="0"/>
                <a:cs typeface="Times New Roman" panose="02020603050405020304" pitchFamily="18" charset="0"/>
              </a:rPr>
              <a:t> </a:t>
            </a:r>
          </a:p>
          <a:p>
            <a:r>
              <a:rPr lang="en-US" sz="2500" dirty="0">
                <a:latin typeface="Times New Roman" panose="02020603050405020304" pitchFamily="18" charset="0"/>
                <a:cs typeface="Times New Roman" panose="02020603050405020304" pitchFamily="18" charset="0"/>
              </a:rPr>
              <a:t>Fairfax County Public Schools. (2018). </a:t>
            </a:r>
            <a:r>
              <a:rPr lang="en-US" sz="2500" i="1" dirty="0">
                <a:latin typeface="Times New Roman" panose="02020603050405020304" pitchFamily="18" charset="0"/>
                <a:cs typeface="Times New Roman" panose="02020603050405020304" pitchFamily="18" charset="0"/>
              </a:rPr>
              <a:t>2018 Fairfax County 6</a:t>
            </a:r>
            <a:r>
              <a:rPr lang="en-US" sz="2500" i="1" baseline="30000" dirty="0">
                <a:latin typeface="Times New Roman" panose="02020603050405020304" pitchFamily="18" charset="0"/>
                <a:cs typeface="Times New Roman" panose="02020603050405020304" pitchFamily="18" charset="0"/>
              </a:rPr>
              <a:t>th</a:t>
            </a:r>
            <a:r>
              <a:rPr lang="en-US" sz="2500" i="1" dirty="0">
                <a:latin typeface="Times New Roman" panose="02020603050405020304" pitchFamily="18" charset="0"/>
                <a:cs typeface="Times New Roman" panose="02020603050405020304" pitchFamily="18" charset="0"/>
              </a:rPr>
              <a:t> Grade Youth Survey</a:t>
            </a:r>
            <a:r>
              <a:rPr lang="en-US" sz="2500" dirty="0">
                <a:latin typeface="Times New Roman" panose="02020603050405020304" pitchFamily="18" charset="0"/>
                <a:cs typeface="Times New Roman" panose="02020603050405020304" pitchFamily="18" charset="0"/>
              </a:rPr>
              <a:t>. Fairfax County Government. https://www.fairfaxcounty.gov/health-	</a:t>
            </a:r>
            <a:r>
              <a:rPr lang="en-US" sz="2500" dirty="0" err="1">
                <a:latin typeface="Times New Roman" panose="02020603050405020304" pitchFamily="18" charset="0"/>
                <a:cs typeface="Times New Roman" panose="02020603050405020304" pitchFamily="18" charset="0"/>
              </a:rPr>
              <a:t>humanservices</a:t>
            </a:r>
            <a:r>
              <a:rPr lang="en-US" sz="2500" dirty="0">
                <a:latin typeface="Times New Roman" panose="02020603050405020304" pitchFamily="18" charset="0"/>
                <a:cs typeface="Times New Roman" panose="02020603050405020304" pitchFamily="18" charset="0"/>
              </a:rPr>
              <a:t>/sites/health-	</a:t>
            </a:r>
            <a:r>
              <a:rPr lang="en-US" sz="2500" dirty="0" err="1">
                <a:latin typeface="Times New Roman" panose="02020603050405020304" pitchFamily="18" charset="0"/>
                <a:cs typeface="Times New Roman" panose="02020603050405020304" pitchFamily="18" charset="0"/>
              </a:rPr>
              <a:t>humanservices</a:t>
            </a:r>
            <a:r>
              <a:rPr lang="en-US" sz="2500" dirty="0">
                <a:latin typeface="Times New Roman" panose="02020603050405020304" pitchFamily="18" charset="0"/>
                <a:cs typeface="Times New Roman" panose="02020603050405020304" pitchFamily="18" charset="0"/>
              </a:rPr>
              <a:t>/files/assets/documents/youth%20survey/2018-	2019%20ys/2018%20fairfax%206th%20final_09_09_19.pdf </a:t>
            </a:r>
          </a:p>
          <a:p>
            <a:r>
              <a:rPr lang="en-US" sz="2500" dirty="0">
                <a:latin typeface="Times New Roman" panose="02020603050405020304" pitchFamily="18" charset="0"/>
                <a:cs typeface="Times New Roman" panose="02020603050405020304" pitchFamily="18" charset="0"/>
              </a:rPr>
              <a:t>McKenzie, J. F., Neiger, B. L., &amp; Thackeray, R. (2016). </a:t>
            </a:r>
            <a:r>
              <a:rPr lang="en-US" sz="2500" i="1" dirty="0">
                <a:latin typeface="Times New Roman" panose="02020603050405020304" pitchFamily="18" charset="0"/>
                <a:cs typeface="Times New Roman" panose="02020603050405020304" pitchFamily="18" charset="0"/>
              </a:rPr>
              <a:t>Planning, implementing, and 	evaluating health promotion programs: A primer</a:t>
            </a:r>
            <a:r>
              <a:rPr lang="en-US" sz="2500" dirty="0">
                <a:latin typeface="Times New Roman" panose="02020603050405020304" pitchFamily="18" charset="0"/>
                <a:cs typeface="Times New Roman" panose="02020603050405020304" pitchFamily="18" charset="0"/>
              </a:rPr>
              <a:t> (7th ed.). Benjamin 	Cummings.</a:t>
            </a:r>
          </a:p>
          <a:p>
            <a:pPr marL="457200" marR="0" lvl="1" indent="0" algn="l" rtl="0">
              <a:lnSpc>
                <a:spcPct val="100000"/>
              </a:lnSpc>
              <a:spcBef>
                <a:spcPts val="0"/>
              </a:spcBef>
              <a:spcAft>
                <a:spcPts val="0"/>
              </a:spcAft>
              <a:buClr>
                <a:schemeClr val="dk1"/>
              </a:buClr>
              <a:buFont typeface="Times New Roman"/>
              <a:buNone/>
            </a:pPr>
            <a:endParaRPr sz="2000" b="0" i="0" u="none" strike="noStrike" cap="none" dirty="0">
              <a:solidFill>
                <a:schemeClr val="dk1"/>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chemeClr val="dk1"/>
              </a:buClr>
              <a:buFont typeface="Times New Roman"/>
              <a:buNone/>
            </a:pPr>
            <a:endParaRPr sz="2000" b="0" i="0" u="none" strike="noStrike" cap="none" dirty="0">
              <a:solidFill>
                <a:schemeClr val="dk1"/>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chemeClr val="dk1"/>
              </a:buClr>
              <a:buFont typeface="Times New Roman"/>
              <a:buNone/>
            </a:pP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000" b="0" i="0" u="none" strike="noStrike" cap="none" dirty="0">
              <a:solidFill>
                <a:schemeClr val="dk1"/>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83423CCB-D798-9442-96C8-733E9FCB735A}"/>
              </a:ext>
            </a:extLst>
          </p:cNvPr>
          <p:cNvSpPr/>
          <p:nvPr/>
        </p:nvSpPr>
        <p:spPr>
          <a:xfrm>
            <a:off x="798779" y="9853291"/>
            <a:ext cx="15925798" cy="3939540"/>
          </a:xfrm>
          <a:prstGeom prst="rect">
            <a:avLst/>
          </a:prstGeom>
        </p:spPr>
        <p:txBody>
          <a:bodyPr wrap="square">
            <a:spAutoFit/>
          </a:bodyPr>
          <a:lstStyle/>
          <a:p>
            <a:pPr indent="457200">
              <a:tabLst>
                <a:tab pos="1428750" algn="l"/>
              </a:tabLst>
            </a:pPr>
            <a:r>
              <a:rPr lang="en-US" sz="2500" dirty="0">
                <a:latin typeface="Times New Roman" panose="02020603050405020304" pitchFamily="18" charset="0"/>
                <a:ea typeface="Calibri" panose="020F0502020204030204" pitchFamily="34" charset="0"/>
                <a:cs typeface="Times New Roman" panose="02020603050405020304" pitchFamily="18" charset="0"/>
              </a:rPr>
              <a:t>One in three children are obese (The Coordinated Approach to Child Health, Global Foundation, 2020). CATCH has been proven to prevent childhood obesity. In Fairfax County, VA a school wide-survey is sent out every year to provide data about student health. According to the results of the Fairfax County 6</a:t>
            </a:r>
            <a:r>
              <a:rPr lang="en-US" sz="2500"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sz="2500" dirty="0">
                <a:latin typeface="Times New Roman" panose="02020603050405020304" pitchFamily="18" charset="0"/>
                <a:ea typeface="Calibri" panose="020F0502020204030204" pitchFamily="34" charset="0"/>
                <a:cs typeface="Times New Roman" panose="02020603050405020304" pitchFamily="18" charset="0"/>
              </a:rPr>
              <a:t> grade Youth Survey (2018), 42% of students reported being active for at least 1 hour per day. Forty-two percent indicates an 8% decrease from the 2010 data. This decrease may be life threatening to students who are considered to be obese. The CATCH program is implemented in schools during school and after-school programs to teach students about nutrition, health, and physical activity. To implement this program, the school and community need to work together to fight obesity by educating youth. The survey will be administered to students before and after program implementation to determine its influence on nutrition, health topic knowledge, and physical activity among program participants. This study will determine the benefits of the CATCH program to educate and motivate students to live a healthy lifestyle. </a:t>
            </a: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FAC76D0-FF86-D047-B0BB-01AED76B226F}"/>
              </a:ext>
            </a:extLst>
          </p:cNvPr>
          <p:cNvSpPr/>
          <p:nvPr/>
        </p:nvSpPr>
        <p:spPr>
          <a:xfrm rot="10800000" flipV="1">
            <a:off x="1234728" y="21573180"/>
            <a:ext cx="16153547" cy="7509748"/>
          </a:xfrm>
          <a:prstGeom prst="rect">
            <a:avLst/>
          </a:prstGeom>
        </p:spPr>
        <p:txBody>
          <a:bodyPr wrap="square">
            <a:spAutoFit/>
          </a:bodyPr>
          <a:lstStyle/>
          <a:p>
            <a:r>
              <a:rPr lang="en-US" sz="2600" dirty="0">
                <a:latin typeface="Times New Roman" panose="02020603050405020304" pitchFamily="18" charset="0"/>
                <a:ea typeface="Calibri" panose="020F0502020204030204" pitchFamily="34" charset="0"/>
              </a:rPr>
              <a:t>The purpose of conducting this needs assessment is to evaluate the youth of Fairfax County to determine if the CATCH program would be of benefit . CATCH is a coordinated approach to a child’s health; the goal is to prevent childhood obesity by educating young children about health and fitness.</a:t>
            </a:r>
            <a:r>
              <a:rPr lang="en-US" sz="2600" dirty="0"/>
              <a:t> </a:t>
            </a:r>
          </a:p>
          <a:p>
            <a:endParaRPr lang="en-US" sz="2600" dirty="0"/>
          </a:p>
          <a:p>
            <a:r>
              <a:rPr lang="en-US" sz="2600" i="1" dirty="0">
                <a:latin typeface="Times New Roman" panose="02020603050405020304" pitchFamily="18" charset="0"/>
                <a:cs typeface="Times New Roman" panose="02020603050405020304" pitchFamily="18" charset="0"/>
              </a:rPr>
              <a:t>Goals and Objectives </a:t>
            </a:r>
          </a:p>
          <a:p>
            <a:r>
              <a:rPr lang="en-US" sz="2500" dirty="0">
                <a:latin typeface="Times New Roman" panose="02020603050405020304" pitchFamily="18" charset="0"/>
                <a:cs typeface="Times New Roman" panose="02020603050405020304" pitchFamily="18" charset="0"/>
              </a:rPr>
              <a:t>Improve student’s nutrition level </a:t>
            </a:r>
          </a:p>
          <a:p>
            <a:pPr marL="285750" lvl="7" indent="-28575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At the end of the program 80% of students will be able to provide three reasons why consuming fruits and vegetables are healthy with 100% accuracy. </a:t>
            </a:r>
          </a:p>
          <a:p>
            <a:pPr marL="285750" lvl="1" indent="-28575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At the end of the program all students will demonstrate the ability to create a balanced meal according to MyPlate recommendations.</a:t>
            </a:r>
          </a:p>
          <a:p>
            <a:pPr marL="285750" lvl="1" indent="-28575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During a class session at least 50% of students will identify healthy and non- healthy foods on a worksheet with 80% accuracy.</a:t>
            </a:r>
          </a:p>
          <a:p>
            <a:pPr lvl="0"/>
            <a:r>
              <a:rPr lang="en-US" sz="2500" dirty="0">
                <a:latin typeface="Times New Roman" panose="02020603050405020304" pitchFamily="18" charset="0"/>
                <a:cs typeface="Times New Roman" panose="02020603050405020304" pitchFamily="18" charset="0"/>
              </a:rPr>
              <a:t>Increase student’s level of physical activity </a:t>
            </a:r>
          </a:p>
          <a:p>
            <a:pPr marL="285750" lvl="1" indent="-28575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At the end of the class period students will have been active for more than 50% of the class time. </a:t>
            </a:r>
          </a:p>
          <a:p>
            <a:pPr marL="285750" lvl="1" indent="-28575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At the end of the program all students will complete a 5 question exit ticket rating the importance of physical activity.</a:t>
            </a:r>
          </a:p>
          <a:p>
            <a:pPr marL="285750" lvl="1" indent="-28575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At the end of the program at least 50% of students can provide at least 2 examples from the program that increased their physical activity levels. </a:t>
            </a:r>
          </a:p>
          <a:p>
            <a:endParaRPr lang="en-US" sz="2600" dirty="0"/>
          </a:p>
          <a:p>
            <a:endParaRPr lang="en-US" sz="2600" dirty="0"/>
          </a:p>
        </p:txBody>
      </p:sp>
      <p:sp>
        <p:nvSpPr>
          <p:cNvPr id="5" name="TextBox 4">
            <a:extLst>
              <a:ext uri="{FF2B5EF4-FFF2-40B4-BE49-F238E27FC236}">
                <a16:creationId xmlns:a16="http://schemas.microsoft.com/office/drawing/2014/main" id="{DB7151E0-2016-6B49-951F-FEC5B5DE8826}"/>
              </a:ext>
            </a:extLst>
          </p:cNvPr>
          <p:cNvSpPr txBox="1"/>
          <p:nvPr/>
        </p:nvSpPr>
        <p:spPr>
          <a:xfrm>
            <a:off x="1027378" y="16096001"/>
            <a:ext cx="15697199" cy="3939540"/>
          </a:xfrm>
          <a:prstGeom prst="rect">
            <a:avLst/>
          </a:prstGeom>
          <a:noFill/>
        </p:spPr>
        <p:txBody>
          <a:bodyPr wrap="square" rtlCol="0">
            <a:spAutoFit/>
          </a:bodyPr>
          <a:lstStyle/>
          <a:p>
            <a:pPr lvl="0">
              <a:buClr>
                <a:srgbClr val="000066"/>
              </a:buClr>
              <a:buSzPct val="100000"/>
              <a:defRPr/>
            </a:pPr>
            <a:r>
              <a:rPr lang="en-US" sz="2500" dirty="0">
                <a:latin typeface="Times New Roman" panose="02020603050405020304" pitchFamily="18" charset="0"/>
                <a:cs typeface="Times New Roman" panose="02020603050405020304" pitchFamily="18" charset="0"/>
              </a:rPr>
              <a:t>The CATCH program provides instruction to students identify healthy foods and increase the involvement in vigorous exercise (CATCH Global Foundation, 2020). The Center for Disease Control and Prevention (CDC) (2019) states that childhood obesity is a major problem in the United States. This obesity prevalence can be used to emphasize the importance of educating youth about nutrition and physical activity. To educate the youth on these important topics, schools and their surrounding communities will assist in working with the CATCH program. This program is brought to schools and put in place by supporting staff members. These staff members may include teachers, administrators, cafeteria workers, instructional assistants, and etc. They will utilize lesson plans through the CATCH program as well as create school specific plans in order to meet the needs of their surrounding community. This program can be incorporated </a:t>
            </a:r>
            <a:r>
              <a:rPr lang="en-US" sz="2600" dirty="0">
                <a:latin typeface="Times New Roman" panose="02020603050405020304" pitchFamily="18" charset="0"/>
                <a:cs typeface="Times New Roman" panose="02020603050405020304" pitchFamily="18" charset="0"/>
              </a:rPr>
              <a:t>through</a:t>
            </a:r>
            <a:r>
              <a:rPr lang="en-US" sz="2500" dirty="0">
                <a:latin typeface="Times New Roman" panose="02020603050405020304" pitchFamily="18" charset="0"/>
                <a:cs typeface="Times New Roman" panose="02020603050405020304" pitchFamily="18" charset="0"/>
              </a:rPr>
              <a:t> the school day and after school activities. This program will help improve students level of understanding on the importance of healthy nutritional choices and being physically active daily. </a:t>
            </a:r>
          </a:p>
        </p:txBody>
      </p:sp>
      <p:pic>
        <p:nvPicPr>
          <p:cNvPr id="9" name="Picture 8">
            <a:extLst>
              <a:ext uri="{FF2B5EF4-FFF2-40B4-BE49-F238E27FC236}">
                <a16:creationId xmlns:a16="http://schemas.microsoft.com/office/drawing/2014/main" id="{B3CEF19A-0E0D-014D-9DE8-32A0C9AF7DB2}"/>
              </a:ext>
            </a:extLst>
          </p:cNvPr>
          <p:cNvPicPr>
            <a:picLocks noChangeAspect="1"/>
          </p:cNvPicPr>
          <p:nvPr/>
        </p:nvPicPr>
        <p:blipFill>
          <a:blip r:embed="rId4"/>
          <a:stretch>
            <a:fillRect/>
          </a:stretch>
        </p:blipFill>
        <p:spPr>
          <a:xfrm>
            <a:off x="17288313" y="10453708"/>
            <a:ext cx="8504327" cy="9769433"/>
          </a:xfrm>
          <a:prstGeom prst="rect">
            <a:avLst/>
          </a:prstGeom>
        </p:spPr>
      </p:pic>
      <p:pic>
        <p:nvPicPr>
          <p:cNvPr id="11" name="Picture 10">
            <a:extLst>
              <a:ext uri="{FF2B5EF4-FFF2-40B4-BE49-F238E27FC236}">
                <a16:creationId xmlns:a16="http://schemas.microsoft.com/office/drawing/2014/main" id="{64CE1205-F790-2F48-87C5-3050B58DFDF4}"/>
              </a:ext>
            </a:extLst>
          </p:cNvPr>
          <p:cNvPicPr>
            <a:picLocks noChangeAspect="1"/>
          </p:cNvPicPr>
          <p:nvPr/>
        </p:nvPicPr>
        <p:blipFill>
          <a:blip r:embed="rId5"/>
          <a:stretch>
            <a:fillRect/>
          </a:stretch>
        </p:blipFill>
        <p:spPr>
          <a:xfrm>
            <a:off x="26117856" y="10453708"/>
            <a:ext cx="8523022" cy="9974239"/>
          </a:xfrm>
          <a:prstGeom prst="rect">
            <a:avLst/>
          </a:prstGeom>
        </p:spPr>
      </p:pic>
      <p:sp>
        <p:nvSpPr>
          <p:cNvPr id="12" name="TextBox 11">
            <a:extLst>
              <a:ext uri="{FF2B5EF4-FFF2-40B4-BE49-F238E27FC236}">
                <a16:creationId xmlns:a16="http://schemas.microsoft.com/office/drawing/2014/main" id="{3F2F4DDA-9599-914D-BF48-6AEE62414F32}"/>
              </a:ext>
            </a:extLst>
          </p:cNvPr>
          <p:cNvSpPr txBox="1"/>
          <p:nvPr/>
        </p:nvSpPr>
        <p:spPr>
          <a:xfrm>
            <a:off x="17571225" y="20848320"/>
            <a:ext cx="14051776" cy="5740033"/>
          </a:xfrm>
          <a:prstGeom prst="rect">
            <a:avLst/>
          </a:prstGeom>
          <a:noFill/>
        </p:spPr>
        <p:txBody>
          <a:bodyPr wrap="square" rtlCol="0">
            <a:spAutoFit/>
          </a:bodyPr>
          <a:lstStyle/>
          <a:p>
            <a:r>
              <a:rPr lang="en-US" sz="2700" i="1" dirty="0">
                <a:latin typeface="Times New Roman" panose="02020603050405020304" pitchFamily="18" charset="0"/>
                <a:cs typeface="Times New Roman" panose="02020603050405020304" pitchFamily="18" charset="0"/>
              </a:rPr>
              <a:t>Procedure </a:t>
            </a:r>
            <a:endParaRPr lang="en-US" sz="2700"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Pilot testing will occur to check for reliability and validity of questions </a:t>
            </a:r>
          </a:p>
          <a:p>
            <a:pPr marL="457200" lvl="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Surveys will be sent to students through elementary schools in FCPS </a:t>
            </a:r>
          </a:p>
          <a:p>
            <a:pPr marL="457200" lvl="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Students will be required to complete surveys </a:t>
            </a:r>
          </a:p>
          <a:p>
            <a:pPr marL="457200" lvl="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Survey results will be analyzed by school administrators and compared to CATCH program information  </a:t>
            </a:r>
          </a:p>
          <a:p>
            <a:pPr marL="457200" lvl="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CATCH programs will be implemented through school or after school programs</a:t>
            </a:r>
          </a:p>
          <a:p>
            <a:pPr lvl="0"/>
            <a:endParaRPr lang="en-US" sz="2700" dirty="0">
              <a:latin typeface="Times New Roman" panose="02020603050405020304" pitchFamily="18" charset="0"/>
              <a:cs typeface="Times New Roman" panose="02020603050405020304" pitchFamily="18" charset="0"/>
            </a:endParaRPr>
          </a:p>
          <a:p>
            <a:r>
              <a:rPr lang="en-US" sz="2700" i="1" dirty="0">
                <a:latin typeface="Times New Roman" panose="02020603050405020304" pitchFamily="18" charset="0"/>
                <a:cs typeface="Times New Roman" panose="02020603050405020304" pitchFamily="18" charset="0"/>
              </a:rPr>
              <a:t>Resources to obtain funding </a:t>
            </a:r>
          </a:p>
          <a:p>
            <a:pPr lvl="0"/>
            <a:r>
              <a:rPr lang="en-US" sz="2600" dirty="0">
                <a:latin typeface="Times New Roman" panose="02020603050405020304" pitchFamily="18" charset="0"/>
                <a:cs typeface="Times New Roman" panose="02020603050405020304" pitchFamily="18" charset="0"/>
              </a:rPr>
              <a:t>Grants- School grants for healthy kids, get schools cooking, etc. </a:t>
            </a:r>
          </a:p>
          <a:p>
            <a:pPr lvl="0"/>
            <a:r>
              <a:rPr lang="en-US" sz="2600" dirty="0">
                <a:latin typeface="Times New Roman" panose="02020603050405020304" pitchFamily="18" charset="0"/>
                <a:cs typeface="Times New Roman" panose="02020603050405020304" pitchFamily="18" charset="0"/>
              </a:rPr>
              <a:t>Local partnerships with athletic and nutrition services </a:t>
            </a:r>
          </a:p>
          <a:p>
            <a:pPr lvl="0"/>
            <a:r>
              <a:rPr lang="en-US" sz="2600" dirty="0">
                <a:latin typeface="Times New Roman" panose="02020603050405020304" pitchFamily="18" charset="0"/>
                <a:cs typeface="Times New Roman" panose="02020603050405020304" pitchFamily="18" charset="0"/>
              </a:rPr>
              <a:t>Organizational partnerships- Center for Disease Control and Prevention &amp; Fairfax County food and nutrition services </a:t>
            </a:r>
          </a:p>
          <a:p>
            <a:pPr lvl="0"/>
            <a:r>
              <a:rPr lang="en-US" sz="2600" dirty="0">
                <a:latin typeface="Times New Roman" panose="02020603050405020304" pitchFamily="18" charset="0"/>
                <a:cs typeface="Times New Roman" panose="02020603050405020304" pitchFamily="18" charset="0"/>
              </a:rPr>
              <a:t>Fundraising through the school- Fun run, bake sale, car wash, etc. </a:t>
            </a:r>
          </a:p>
        </p:txBody>
      </p:sp>
      <p:sp>
        <p:nvSpPr>
          <p:cNvPr id="13" name="TextBox 12">
            <a:extLst>
              <a:ext uri="{FF2B5EF4-FFF2-40B4-BE49-F238E27FC236}">
                <a16:creationId xmlns:a16="http://schemas.microsoft.com/office/drawing/2014/main" id="{27CA0BA3-E7CB-114E-8442-5852B1CD7215}"/>
              </a:ext>
            </a:extLst>
          </p:cNvPr>
          <p:cNvSpPr txBox="1"/>
          <p:nvPr/>
        </p:nvSpPr>
        <p:spPr>
          <a:xfrm>
            <a:off x="1981200" y="29515905"/>
            <a:ext cx="13182600"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Provided to all elementary schools in Fairfax County Public Schools (FCPS)</a:t>
            </a:r>
          </a:p>
          <a:p>
            <a:pPr marL="342900" lvl="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All students are required to complete the survey </a:t>
            </a:r>
          </a:p>
          <a:p>
            <a:pPr marL="342900" lvl="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Parents are notified of the surveys </a:t>
            </a:r>
          </a:p>
        </p:txBody>
      </p:sp>
      <p:sp>
        <p:nvSpPr>
          <p:cNvPr id="14" name="TextBox 13">
            <a:extLst>
              <a:ext uri="{FF2B5EF4-FFF2-40B4-BE49-F238E27FC236}">
                <a16:creationId xmlns:a16="http://schemas.microsoft.com/office/drawing/2014/main" id="{610CE760-5E5E-2F4F-B212-AB053C2850A0}"/>
              </a:ext>
            </a:extLst>
          </p:cNvPr>
          <p:cNvSpPr txBox="1"/>
          <p:nvPr/>
        </p:nvSpPr>
        <p:spPr>
          <a:xfrm>
            <a:off x="1981200" y="32273658"/>
            <a:ext cx="12484687"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Youth ages 11-13</a:t>
            </a:r>
          </a:p>
          <a:p>
            <a:pPr marL="342900" lvl="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6</a:t>
            </a:r>
            <a:r>
              <a:rPr lang="en-US" sz="2600" baseline="30000" dirty="0">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grade students </a:t>
            </a:r>
          </a:p>
          <a:p>
            <a:pPr marL="342900" lvl="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Students enrolled in Fairfax County Public Schools </a:t>
            </a:r>
          </a:p>
        </p:txBody>
      </p:sp>
      <p:sp>
        <p:nvSpPr>
          <p:cNvPr id="15" name="TextBox 14">
            <a:extLst>
              <a:ext uri="{FF2B5EF4-FFF2-40B4-BE49-F238E27FC236}">
                <a16:creationId xmlns:a16="http://schemas.microsoft.com/office/drawing/2014/main" id="{F7ED396A-0138-2045-98A0-D3D3A7B754FE}"/>
              </a:ext>
            </a:extLst>
          </p:cNvPr>
          <p:cNvSpPr txBox="1"/>
          <p:nvPr/>
        </p:nvSpPr>
        <p:spPr>
          <a:xfrm>
            <a:off x="18394321" y="27213532"/>
            <a:ext cx="11481757" cy="830997"/>
          </a:xfrm>
          <a:prstGeom prst="rect">
            <a:avLst/>
          </a:prstGeom>
          <a:noFill/>
        </p:spPr>
        <p:txBody>
          <a:bodyPr wrap="square" rtlCol="0">
            <a:spAutoFit/>
          </a:bodyPr>
          <a:lstStyle/>
          <a:p>
            <a:r>
              <a:rPr lang="en-US" sz="4800" b="1" dirty="0">
                <a:solidFill>
                  <a:schemeClr val="accent6"/>
                </a:solidFill>
                <a:latin typeface="Times New Roman" panose="02020603050405020304" pitchFamily="18" charset="0"/>
                <a:cs typeface="Times New Roman" panose="02020603050405020304" pitchFamily="18" charset="0"/>
              </a:rPr>
              <a:t>Validity and Reliability of the Instrument</a:t>
            </a:r>
          </a:p>
        </p:txBody>
      </p:sp>
      <p:sp>
        <p:nvSpPr>
          <p:cNvPr id="16" name="TextBox 15">
            <a:extLst>
              <a:ext uri="{FF2B5EF4-FFF2-40B4-BE49-F238E27FC236}">
                <a16:creationId xmlns:a16="http://schemas.microsoft.com/office/drawing/2014/main" id="{E728DF69-199B-E24C-A289-A00B7FBAD5E4}"/>
              </a:ext>
            </a:extLst>
          </p:cNvPr>
          <p:cNvSpPr txBox="1"/>
          <p:nvPr/>
        </p:nvSpPr>
        <p:spPr>
          <a:xfrm>
            <a:off x="17707273" y="28257563"/>
            <a:ext cx="12695279" cy="1692771"/>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Reliability will be achieved by providing the same survey for all participants and assessed by a health education specialist in the field. Validity will be achieved by making sure all questions are related to the topic at hand and are pilot tested first to ensure they are easily understood. </a:t>
            </a:r>
          </a:p>
        </p:txBody>
      </p:sp>
      <p:pic>
        <p:nvPicPr>
          <p:cNvPr id="18" name="Picture 17">
            <a:extLst>
              <a:ext uri="{FF2B5EF4-FFF2-40B4-BE49-F238E27FC236}">
                <a16:creationId xmlns:a16="http://schemas.microsoft.com/office/drawing/2014/main" id="{9750E8D8-8265-3840-BD6B-3580CB748BB1}"/>
              </a:ext>
            </a:extLst>
          </p:cNvPr>
          <p:cNvPicPr>
            <a:picLocks noChangeAspect="1"/>
          </p:cNvPicPr>
          <p:nvPr/>
        </p:nvPicPr>
        <p:blipFill>
          <a:blip r:embed="rId6"/>
          <a:stretch>
            <a:fillRect/>
          </a:stretch>
        </p:blipFill>
        <p:spPr>
          <a:xfrm>
            <a:off x="21357349" y="30162236"/>
            <a:ext cx="6322169" cy="632216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11584</TotalTime>
  <Words>1625</Words>
  <Application>Microsoft Macintosh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 Narrow</vt:lpstr>
      <vt:lpstr>Times New Roman</vt:lpstr>
      <vt:lpstr>Calibri</vt: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Perry, Jeannine</dc:creator>
  <cp:lastModifiedBy>Devin L. Anderson</cp:lastModifiedBy>
  <cp:revision>26</cp:revision>
  <dcterms:modified xsi:type="dcterms:W3CDTF">2020-04-07T16:18:07Z</dcterms:modified>
</cp:coreProperties>
</file>