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Raleway"/>
      <p:regular r:id="rId35"/>
      <p:bold r:id="rId36"/>
      <p:italic r:id="rId37"/>
      <p:boldItalic r:id="rId38"/>
    </p:embeddedFont>
    <p:embeddedFont>
      <p:font typeface="Lato"/>
      <p:regular r:id="rId39"/>
      <p:bold r:id="rId40"/>
      <p:italic r:id="rId41"/>
      <p:boldItalic r:id="rId42"/>
    </p:embeddedFont>
    <p:embeddedFont>
      <p:font typeface="Roboto Condensed"/>
      <p:regular r:id="rId43"/>
      <p:bold r:id="rId44"/>
      <p:italic r:id="rId45"/>
      <p:boldItalic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44" Type="http://schemas.openxmlformats.org/officeDocument/2006/relationships/font" Target="fonts/RobotoCondensed-bold.fntdata"/><Relationship Id="rId21" Type="http://schemas.openxmlformats.org/officeDocument/2006/relationships/slide" Target="slides/slide16.xml"/><Relationship Id="rId43" Type="http://schemas.openxmlformats.org/officeDocument/2006/relationships/font" Target="fonts/RobotoCondensed-regular.fntdata"/><Relationship Id="rId24" Type="http://schemas.openxmlformats.org/officeDocument/2006/relationships/slide" Target="slides/slide19.xml"/><Relationship Id="rId46" Type="http://schemas.openxmlformats.org/officeDocument/2006/relationships/font" Target="fonts/RobotoCondensed-boldItalic.fntdata"/><Relationship Id="rId23" Type="http://schemas.openxmlformats.org/officeDocument/2006/relationships/slide" Target="slides/slide18.xml"/><Relationship Id="rId45" Type="http://schemas.openxmlformats.org/officeDocument/2006/relationships/font" Target="fonts/RobotoCondense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Oswald-bold.fntdata"/><Relationship Id="rId25" Type="http://schemas.openxmlformats.org/officeDocument/2006/relationships/slide" Target="slides/slide20.xml"/><Relationship Id="rId47" Type="http://schemas.openxmlformats.org/officeDocument/2006/relationships/font" Target="fonts/Oswald-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italic.fntdata"/><Relationship Id="rId14" Type="http://schemas.openxmlformats.org/officeDocument/2006/relationships/slide" Target="slides/slide9.xml"/><Relationship Id="rId36" Type="http://schemas.openxmlformats.org/officeDocument/2006/relationships/font" Target="fonts/Raleway-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aleway-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rPr>
              <a:t>This session will address evidence supporting why content-area literacy is so important, provide promising strategies, and make the case that effective integration of content and literacy learning allows us to find the time for both.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chemeClr val="dk1"/>
                </a:solidFill>
              </a:rPr>
              <a:t>The Neuman article is a study involving children of low and middle SES. Children from the middle SES group had more background knowledge and their reading comprehension scores were higher. When both groups read a text on which they had the same amount background knowledge, the comprehension results were the same. </a:t>
            </a:r>
          </a:p>
          <a:p>
            <a:pPr lvl="0" rtl="0">
              <a:lnSpc>
                <a:spcPct val="115000"/>
              </a:lnSpc>
              <a:spcBef>
                <a:spcPts val="0"/>
              </a:spcBef>
              <a:buClr>
                <a:schemeClr val="dk1"/>
              </a:buClr>
              <a:buSzPct val="91666"/>
              <a:buFont typeface="Arial"/>
              <a:buNone/>
            </a:pPr>
            <a:r>
              <a:rPr lang="en" sz="1200">
                <a:solidFill>
                  <a:schemeClr val="dk1"/>
                </a:solidFill>
                <a:highlight>
                  <a:srgbClr val="FFFFFF"/>
                </a:highlight>
              </a:rPr>
              <a:t>The results from the Johnson article reveal that students who had prior experience with the culture they were reading about had superior comprehension of the text.</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lnSpc>
                <a:spcPct val="115000"/>
              </a:lnSpc>
              <a:spcBef>
                <a:spcPts val="0"/>
              </a:spcBef>
              <a:buClr>
                <a:schemeClr val="dk1"/>
              </a:buClr>
              <a:buSzPct val="100000"/>
              <a:buChar char="○"/>
            </a:pPr>
            <a:r>
              <a:rPr lang="en" sz="1200">
                <a:solidFill>
                  <a:schemeClr val="dk1"/>
                </a:solidFill>
                <a:highlight>
                  <a:srgbClr val="FFFFFF"/>
                </a:highlight>
              </a:rPr>
              <a:t>When presented with information that conflicts with their prior knowledge, readers will often disregard the text information and rely on their previous understanding. </a:t>
            </a:r>
          </a:p>
          <a:p>
            <a:pPr indent="-304800" lvl="0" marL="457200" rtl="0">
              <a:lnSpc>
                <a:spcPct val="115000"/>
              </a:lnSpc>
              <a:spcBef>
                <a:spcPts val="0"/>
              </a:spcBef>
              <a:buClr>
                <a:schemeClr val="dk1"/>
              </a:buClr>
              <a:buSzPct val="100000"/>
              <a:buChar char="○"/>
            </a:pPr>
            <a:r>
              <a:rPr lang="en" sz="1200">
                <a:solidFill>
                  <a:schemeClr val="dk1"/>
                </a:solidFill>
                <a:highlight>
                  <a:srgbClr val="FFFFFF"/>
                </a:highlight>
              </a:rPr>
              <a:t>It is SO important to make sure that we are helping students build an ACCURATE background knowledge on a variety of subjects and topics.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spcBef>
                <a:spcPts val="0"/>
              </a:spcBef>
              <a:buSzPct val="100000"/>
              <a:buFont typeface="Lato"/>
              <a:buChar char="○"/>
            </a:pPr>
            <a:r>
              <a:rPr lang="en" sz="1200">
                <a:latin typeface="Lato"/>
                <a:ea typeface="Lato"/>
                <a:cs typeface="Lato"/>
                <a:sym typeface="Lato"/>
              </a:rPr>
              <a:t>This study looked at the connections between background knowledge, text readability, and comprehension.</a:t>
            </a:r>
          </a:p>
          <a:p>
            <a:pPr indent="-304800" lvl="0" marL="457200" rtl="0">
              <a:spcBef>
                <a:spcPts val="0"/>
              </a:spcBef>
              <a:buSzPct val="100000"/>
              <a:buFont typeface="Lato"/>
              <a:buChar char="○"/>
            </a:pPr>
            <a:r>
              <a:rPr lang="en" sz="1200">
                <a:latin typeface="Lato"/>
                <a:ea typeface="Lato"/>
                <a:cs typeface="Lato"/>
                <a:sym typeface="Lato"/>
              </a:rPr>
              <a:t>When answering critical thinking questions (inferencing, problem solving, concept sorting) it’s best for students to have strong background knowledge and read a complex text.</a:t>
            </a:r>
          </a:p>
          <a:p>
            <a:pPr indent="-304800" lvl="0" marL="457200" rtl="0">
              <a:spcBef>
                <a:spcPts val="0"/>
              </a:spcBef>
              <a:buSzPct val="100000"/>
              <a:buFont typeface="Lato"/>
              <a:buChar char="○"/>
            </a:pPr>
            <a:r>
              <a:rPr lang="en" sz="1200">
                <a:latin typeface="Lato"/>
                <a:ea typeface="Lato"/>
                <a:cs typeface="Lato"/>
                <a:sym typeface="Lato"/>
              </a:rPr>
              <a:t>Revising complex texts to be easier to understand is, “beneficial only for low-knowledge students and may be counterproductive for students who have the necessary knowledge background to understand low-coherence texts on their own.”</a:t>
            </a:r>
          </a:p>
          <a:p>
            <a:pPr indent="-304800" lvl="0" marL="457200" rtl="0">
              <a:spcBef>
                <a:spcPts val="0"/>
              </a:spcBef>
              <a:buSzPct val="100000"/>
              <a:buFont typeface="Lato"/>
              <a:buChar char="○"/>
            </a:pPr>
            <a:r>
              <a:rPr lang="en" sz="1200">
                <a:solidFill>
                  <a:schemeClr val="dk1"/>
                </a:solidFill>
                <a:latin typeface="Lato"/>
                <a:ea typeface="Lato"/>
                <a:cs typeface="Lato"/>
                <a:sym typeface="Lato"/>
              </a:rPr>
              <a:t>“Spoon feeding” or simplifying challenging texts is not the answer. If we want our students to think critically we need to build their background knowledge and support them through rich, complex texts.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43212" y="685800"/>
            <a:ext cx="45723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Before, During, and After support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chemeClr val="dk1"/>
                </a:solidFill>
                <a:highlight>
                  <a:srgbClr val="FFFFFF"/>
                </a:highlight>
              </a:rPr>
              <a:t>An upgrade of KWL chart (know, want to know, learned).This new strategy encourages readers to evaluate their own background knowledge and correct misconceptions.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Explicitly teach students to recognize different kinds of questions and how to go about answering them.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When students work together it improves motivation and engagement because it builds their confidence and self-efficacy.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just one role based strategy that can be used to support collaboration.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Yes- There is a lot to think about and consider especially with a jam-packed curriculum.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Instead of pushing a multitude of strategies at content area teachers, reading specialists need to work WITH teachers to </a:t>
            </a:r>
            <a:r>
              <a:rPr lang="en"/>
              <a:t>empower</a:t>
            </a:r>
            <a:r>
              <a:rPr lang="en"/>
              <a:t> them to feel confident implementing </a:t>
            </a:r>
            <a:r>
              <a:rPr lang="en"/>
              <a:t>disciplinary</a:t>
            </a:r>
            <a:r>
              <a:rPr lang="en"/>
              <a:t> literacy skills.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31" name="Shape 4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This is a guide for content-area teachers to help them know how much of which strategies to use depending on the text.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For the purposes of this presentation, I will be using these terms </a:t>
            </a:r>
            <a:r>
              <a:rPr lang="en"/>
              <a:t>interchangeably</a:t>
            </a: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eriod"/>
            </a:pPr>
            <a:r>
              <a:rPr lang="en"/>
              <a:t>Expectations matter. If students think reading and writing is “just for language arts” they will struggle to apply their skills and strategies in other classes.</a:t>
            </a:r>
          </a:p>
          <a:p>
            <a:pPr indent="-228600" lvl="0" marL="457200" rtl="0">
              <a:spcBef>
                <a:spcPts val="0"/>
              </a:spcBef>
              <a:buAutoNum type="arabicPeriod"/>
            </a:pPr>
            <a:r>
              <a:rPr lang="en"/>
              <a:t>We need to support students through difficult texts through modeling and read-alouds.</a:t>
            </a:r>
          </a:p>
          <a:p>
            <a:pPr indent="-228600" lvl="0" marL="457200" rtl="0">
              <a:spcBef>
                <a:spcPts val="0"/>
              </a:spcBef>
              <a:buAutoNum type="arabicPeriod"/>
            </a:pPr>
            <a:r>
              <a:rPr lang="en"/>
              <a:t> Balance and variety are key to keeping students engaged.</a:t>
            </a:r>
          </a:p>
          <a:p>
            <a:pPr indent="-228600" lvl="0" marL="457200" rtl="0">
              <a:spcBef>
                <a:spcPts val="0"/>
              </a:spcBef>
              <a:buAutoNum type="arabicPeriod"/>
            </a:pPr>
            <a:r>
              <a:rPr lang="en"/>
              <a:t>Relevance- always connect what they are reading and writing about to authentic conceptual understandings.</a:t>
            </a:r>
          </a:p>
          <a:p>
            <a:pPr indent="-228600" lvl="0" marL="457200">
              <a:spcBef>
                <a:spcPts val="0"/>
              </a:spcBef>
              <a:buAutoNum type="arabicPeriod"/>
            </a:pPr>
            <a:r>
              <a:rPr lang="en"/>
              <a:t>Kids NEED time to read. Time to think and learn and reflect on what they read is paramount.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marR="0" rtl="0" algn="l">
              <a:lnSpc>
                <a:spcPct val="100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721425" y="3785246"/>
            <a:ext cx="5216699" cy="1546500"/>
          </a:xfrm>
          <a:prstGeom prst="rect">
            <a:avLst/>
          </a:prstGeom>
        </p:spPr>
        <p:txBody>
          <a:bodyPr anchorCtr="0" anchor="t" bIns="91425" lIns="91425" rIns="91425" tIns="91425"/>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p:txBody>
      </p:sp>
      <p:sp>
        <p:nvSpPr>
          <p:cNvPr id="10" name="Shape 10"/>
          <p:cNvSpPr/>
          <p:nvPr/>
        </p:nvSpPr>
        <p:spPr>
          <a:xfrm>
            <a:off x="5938246" y="3377550"/>
            <a:ext cx="721800"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6659860" y="3377550"/>
            <a:ext cx="721800"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1" y="3377550"/>
            <a:ext cx="721800"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721424" y="3377550"/>
            <a:ext cx="5216699"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lor background">
    <p:bg>
      <p:bgPr>
        <a:solidFill>
          <a:srgbClr val="2185C5"/>
        </a:solidFill>
      </p:bgPr>
    </p:bg>
    <p:spTree>
      <p:nvGrpSpPr>
        <p:cNvPr id="69" name="Shape 69"/>
        <p:cNvGrpSpPr/>
        <p:nvPr/>
      </p:nvGrpSpPr>
      <p:grpSpPr>
        <a:xfrm>
          <a:off x="0" y="0"/>
          <a:ext cx="0" cy="0"/>
          <a:chOff x="0" y="0"/>
          <a:chExt cx="0" cy="0"/>
        </a:xfrm>
      </p:grpSpPr>
      <p:sp>
        <p:nvSpPr>
          <p:cNvPr id="70" name="Shape 70"/>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0" y="6755100"/>
            <a:ext cx="893699" cy="1028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893709" y="6755100"/>
            <a:ext cx="6462600"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4BB5D9"/>
        </a:solidFill>
      </p:bgPr>
    </p:bg>
    <p:spTree>
      <p:nvGrpSpPr>
        <p:cNvPr id="77" name="Shape 77"/>
        <p:cNvGrpSpPr/>
        <p:nvPr/>
      </p:nvGrpSpPr>
      <p:grpSpPr>
        <a:xfrm>
          <a:off x="0" y="0"/>
          <a:ext cx="0" cy="0"/>
          <a:chOff x="0" y="0"/>
          <a:chExt cx="0" cy="0"/>
        </a:xfrm>
      </p:grpSpPr>
      <p:grpSp>
        <p:nvGrpSpPr>
          <p:cNvPr id="78" name="Shape 78"/>
          <p:cNvGrpSpPr/>
          <p:nvPr/>
        </p:nvGrpSpPr>
        <p:grpSpPr>
          <a:xfrm>
            <a:off x="5609666" y="2914564"/>
            <a:ext cx="3534604" cy="4577146"/>
            <a:chOff x="6172200" y="2656117"/>
            <a:chExt cx="2971754" cy="2886150"/>
          </a:xfrm>
        </p:grpSpPr>
        <p:sp>
          <p:nvSpPr>
            <p:cNvPr id="79" name="Shape 79"/>
            <p:cNvSpPr/>
            <p:nvPr/>
          </p:nvSpPr>
          <p:spPr>
            <a:xfrm flipH="1" rot="9208626">
              <a:off x="6704903" y="4110434"/>
              <a:ext cx="484232" cy="120400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flipH="1" rot="9208633">
              <a:off x="7804300" y="3279012"/>
              <a:ext cx="877623" cy="2182136"/>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flipH="1" rot="9208678">
              <a:off x="6287617" y="4657701"/>
              <a:ext cx="229659" cy="571018"/>
            </a:xfrm>
            <a:prstGeom prst="flowChartManualInpu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FFFFFF"/>
            </a:solidFill>
            <a:ln>
              <a:noFill/>
            </a:ln>
          </p:spPr>
        </p:sp>
      </p:grpSp>
      <p:grpSp>
        <p:nvGrpSpPr>
          <p:cNvPr id="84" name="Shape 84"/>
          <p:cNvGrpSpPr/>
          <p:nvPr/>
        </p:nvGrpSpPr>
        <p:grpSpPr>
          <a:xfrm>
            <a:off x="-22" y="-432731"/>
            <a:ext cx="3068579" cy="2547879"/>
            <a:chOff x="-32" y="-215963"/>
            <a:chExt cx="2163561" cy="1347300"/>
          </a:xfrm>
        </p:grpSpPr>
        <p:sp>
          <p:nvSpPr>
            <p:cNvPr id="85" name="Shape 85"/>
            <p:cNvSpPr/>
            <p:nvPr/>
          </p:nvSpPr>
          <p:spPr>
            <a:xfrm flipH="1" rot="-1591408">
              <a:off x="1362168" y="-63166"/>
              <a:ext cx="205102" cy="509980"/>
            </a:xfrm>
            <a:prstGeom prst="flowChartManualInpu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flipH="1" rot="-1591339">
              <a:off x="892400" y="-169346"/>
              <a:ext cx="504373" cy="1254067"/>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flipH="1" rot="-1591322">
              <a:off x="1818452" y="-76291"/>
              <a:ext cx="229659" cy="571018"/>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81D1EC"/>
            </a:solidFill>
            <a:ln>
              <a:noFill/>
            </a:ln>
          </p:spPr>
        </p:sp>
      </p:grpSp>
      <p:sp>
        <p:nvSpPr>
          <p:cNvPr id="90" name="Shape 90"/>
          <p:cNvSpPr txBox="1"/>
          <p:nvPr>
            <p:ph type="ctrTitle"/>
          </p:nvPr>
        </p:nvSpPr>
        <p:spPr>
          <a:xfrm>
            <a:off x="685800" y="3671766"/>
            <a:ext cx="5671500" cy="1546500"/>
          </a:xfrm>
          <a:prstGeom prst="rect">
            <a:avLst/>
          </a:prstGeom>
        </p:spPr>
        <p:txBody>
          <a:bodyPr anchorCtr="0" anchor="b" bIns="91425" lIns="91425" rIns="91425" tIns="91425"/>
          <a:lstStyle>
            <a:lvl1pPr lvl="0" rtl="0">
              <a:spcBef>
                <a:spcPts val="0"/>
              </a:spcBef>
              <a:buClr>
                <a:srgbClr val="FFFFFF"/>
              </a:buClr>
              <a:buSzPct val="100000"/>
              <a:defRPr sz="5000">
                <a:solidFill>
                  <a:srgbClr val="FFFFFF"/>
                </a:solidFill>
              </a:defRPr>
            </a:lvl1pPr>
            <a:lvl2pPr lvl="1" rtl="0">
              <a:spcBef>
                <a:spcPts val="0"/>
              </a:spcBef>
              <a:buClr>
                <a:srgbClr val="FFFFFF"/>
              </a:buClr>
              <a:buSzPct val="100000"/>
              <a:defRPr sz="5000">
                <a:solidFill>
                  <a:srgbClr val="FFFFFF"/>
                </a:solidFill>
              </a:defRPr>
            </a:lvl2pPr>
            <a:lvl3pPr lvl="2" rtl="0">
              <a:spcBef>
                <a:spcPts val="0"/>
              </a:spcBef>
              <a:buClr>
                <a:srgbClr val="FFFFFF"/>
              </a:buClr>
              <a:buSzPct val="100000"/>
              <a:defRPr sz="5000">
                <a:solidFill>
                  <a:srgbClr val="FFFFFF"/>
                </a:solidFill>
              </a:defRPr>
            </a:lvl3pPr>
            <a:lvl4pPr lvl="3" rtl="0">
              <a:spcBef>
                <a:spcPts val="0"/>
              </a:spcBef>
              <a:buClr>
                <a:srgbClr val="FFFFFF"/>
              </a:buClr>
              <a:buSzPct val="100000"/>
              <a:defRPr sz="5000">
                <a:solidFill>
                  <a:srgbClr val="FFFFFF"/>
                </a:solidFill>
              </a:defRPr>
            </a:lvl4pPr>
            <a:lvl5pPr lvl="4" rtl="0">
              <a:spcBef>
                <a:spcPts val="0"/>
              </a:spcBef>
              <a:buClr>
                <a:srgbClr val="FFFFFF"/>
              </a:buClr>
              <a:buSzPct val="100000"/>
              <a:defRPr sz="5000">
                <a:solidFill>
                  <a:srgbClr val="FFFFFF"/>
                </a:solidFill>
              </a:defRPr>
            </a:lvl5pPr>
            <a:lvl6pPr lvl="5" rtl="0">
              <a:spcBef>
                <a:spcPts val="0"/>
              </a:spcBef>
              <a:buClr>
                <a:srgbClr val="FFFFFF"/>
              </a:buClr>
              <a:buSzPct val="100000"/>
              <a:defRPr sz="5000">
                <a:solidFill>
                  <a:srgbClr val="FFFFFF"/>
                </a:solidFill>
              </a:defRPr>
            </a:lvl6pPr>
            <a:lvl7pPr lvl="6" rtl="0">
              <a:spcBef>
                <a:spcPts val="0"/>
              </a:spcBef>
              <a:buClr>
                <a:srgbClr val="FFFFFF"/>
              </a:buClr>
              <a:buSzPct val="100000"/>
              <a:defRPr sz="5000">
                <a:solidFill>
                  <a:srgbClr val="FFFFFF"/>
                </a:solidFill>
              </a:defRPr>
            </a:lvl7pPr>
            <a:lvl8pPr lvl="7" rtl="0">
              <a:spcBef>
                <a:spcPts val="0"/>
              </a:spcBef>
              <a:buClr>
                <a:srgbClr val="FFFFFF"/>
              </a:buClr>
              <a:buSzPct val="100000"/>
              <a:defRPr sz="5000">
                <a:solidFill>
                  <a:srgbClr val="FFFFFF"/>
                </a:solidFill>
              </a:defRPr>
            </a:lvl8pPr>
            <a:lvl9pPr lvl="8" rtl="0">
              <a:spcBef>
                <a:spcPts val="0"/>
              </a:spcBef>
              <a:buClr>
                <a:srgbClr val="FFFFFF"/>
              </a:buClr>
              <a:buSzPct val="100000"/>
              <a:defRPr sz="5000">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FF9900"/>
        </a:solidFill>
      </p:bgPr>
    </p:bg>
    <p:spTree>
      <p:nvGrpSpPr>
        <p:cNvPr id="91" name="Shape 91"/>
        <p:cNvGrpSpPr/>
        <p:nvPr/>
      </p:nvGrpSpPr>
      <p:grpSpPr>
        <a:xfrm>
          <a:off x="0" y="0"/>
          <a:ext cx="0" cy="0"/>
          <a:chOff x="0" y="0"/>
          <a:chExt cx="0" cy="0"/>
        </a:xfrm>
      </p:grpSpPr>
      <p:grpSp>
        <p:nvGrpSpPr>
          <p:cNvPr id="92" name="Shape 92"/>
          <p:cNvGrpSpPr/>
          <p:nvPr/>
        </p:nvGrpSpPr>
        <p:grpSpPr>
          <a:xfrm>
            <a:off x="6172200" y="3541401"/>
            <a:ext cx="2971754" cy="3848104"/>
            <a:chOff x="6172200" y="2656117"/>
            <a:chExt cx="2971754" cy="2886150"/>
          </a:xfrm>
        </p:grpSpPr>
        <p:sp>
          <p:nvSpPr>
            <p:cNvPr id="93" name="Shape 93"/>
            <p:cNvSpPr/>
            <p:nvPr/>
          </p:nvSpPr>
          <p:spPr>
            <a:xfrm flipH="1" rot="9208626">
              <a:off x="6704903" y="4110434"/>
              <a:ext cx="484232" cy="120400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flipH="1" rot="9208633">
              <a:off x="7804300" y="3279012"/>
              <a:ext cx="877623" cy="2182136"/>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flipH="1" rot="9208606">
              <a:off x="7481789" y="4276912"/>
              <a:ext cx="408796" cy="1016449"/>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flipH="1" rot="9208678">
              <a:off x="6287617" y="4657701"/>
              <a:ext cx="229659" cy="571018"/>
            </a:xfrm>
            <a:prstGeom prst="flowChartManualInpu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FFFFFF"/>
            </a:solidFill>
            <a:ln>
              <a:noFill/>
            </a:ln>
          </p:spPr>
        </p:sp>
      </p:grpSp>
      <p:grpSp>
        <p:nvGrpSpPr>
          <p:cNvPr id="98" name="Shape 98"/>
          <p:cNvGrpSpPr/>
          <p:nvPr/>
        </p:nvGrpSpPr>
        <p:grpSpPr>
          <a:xfrm>
            <a:off x="-32" y="-304028"/>
            <a:ext cx="2163561" cy="1796355"/>
            <a:chOff x="-32" y="-215963"/>
            <a:chExt cx="2163561" cy="1347300"/>
          </a:xfrm>
        </p:grpSpPr>
        <p:sp>
          <p:nvSpPr>
            <p:cNvPr id="99" name="Shape 99"/>
            <p:cNvSpPr/>
            <p:nvPr/>
          </p:nvSpPr>
          <p:spPr>
            <a:xfrm flipH="1" rot="-1591408">
              <a:off x="1362168" y="-63166"/>
              <a:ext cx="205102" cy="509980"/>
            </a:xfrm>
            <a:prstGeom prst="flowChartManualInpu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flipH="1" rot="-1591371">
              <a:off x="239462" y="-151890"/>
              <a:ext cx="434753" cy="1080979"/>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flipH="1" rot="-1591339">
              <a:off x="892400" y="-169346"/>
              <a:ext cx="504373" cy="1254067"/>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flipH="1" rot="-1591322">
              <a:off x="1818452" y="-76291"/>
              <a:ext cx="229659" cy="571018"/>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81D1EC"/>
            </a:solidFill>
            <a:ln>
              <a:noFill/>
            </a:ln>
          </p:spPr>
        </p:sp>
      </p:grpSp>
      <p:sp>
        <p:nvSpPr>
          <p:cNvPr id="104" name="Shape 104"/>
          <p:cNvSpPr txBox="1"/>
          <p:nvPr>
            <p:ph type="ctrTitle"/>
          </p:nvPr>
        </p:nvSpPr>
        <p:spPr>
          <a:xfrm>
            <a:off x="685800" y="3228733"/>
            <a:ext cx="5074500" cy="1546500"/>
          </a:xfrm>
          <a:prstGeom prst="rect">
            <a:avLst/>
          </a:prstGeom>
        </p:spPr>
        <p:txBody>
          <a:bodyPr anchorCtr="0" anchor="b" bIns="91425" lIns="91425" rIns="91425" tIns="91425"/>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p:txBody>
      </p:sp>
      <p:sp>
        <p:nvSpPr>
          <p:cNvPr id="105" name="Shape 105"/>
          <p:cNvSpPr txBox="1"/>
          <p:nvPr>
            <p:ph idx="1" type="subTitle"/>
          </p:nvPr>
        </p:nvSpPr>
        <p:spPr>
          <a:xfrm>
            <a:off x="685800" y="4599539"/>
            <a:ext cx="5074500" cy="1046400"/>
          </a:xfrm>
          <a:prstGeom prst="rect">
            <a:avLst/>
          </a:prstGeom>
        </p:spPr>
        <p:txBody>
          <a:bodyPr anchorCtr="0" anchor="t" bIns="91425" lIns="91425" rIns="91425" tIns="91425"/>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06" name="Shape 106"/>
        <p:cNvGrpSpPr/>
        <p:nvPr/>
      </p:nvGrpSpPr>
      <p:grpSpPr>
        <a:xfrm>
          <a:off x="0" y="0"/>
          <a:ext cx="0" cy="0"/>
          <a:chOff x="0" y="0"/>
          <a:chExt cx="0" cy="0"/>
        </a:xfrm>
      </p:grpSpPr>
      <p:sp>
        <p:nvSpPr>
          <p:cNvPr id="107" name="Shape 107"/>
          <p:cNvSpPr txBox="1"/>
          <p:nvPr>
            <p:ph idx="1" type="body"/>
          </p:nvPr>
        </p:nvSpPr>
        <p:spPr>
          <a:xfrm>
            <a:off x="2822775" y="2882400"/>
            <a:ext cx="3498300" cy="1093200"/>
          </a:xfrm>
          <a:prstGeom prst="rect">
            <a:avLst/>
          </a:prstGeom>
        </p:spPr>
        <p:txBody>
          <a:bodyPr anchorCtr="0" anchor="ctr" bIns="91425" lIns="91425" rIns="91425" tIns="91425"/>
          <a:lstStyle>
            <a:lvl1pPr lvl="0" rtl="0" algn="ctr">
              <a:spcBef>
                <a:spcPts val="0"/>
              </a:spcBef>
              <a:buClr>
                <a:srgbClr val="3796BF"/>
              </a:buClr>
              <a:buSzPct val="100000"/>
              <a:buFont typeface="Oswald"/>
              <a:defRPr sz="2400">
                <a:solidFill>
                  <a:srgbClr val="3796BF"/>
                </a:solidFill>
                <a:latin typeface="Oswald"/>
                <a:ea typeface="Oswald"/>
                <a:cs typeface="Oswald"/>
                <a:sym typeface="Oswald"/>
              </a:defRPr>
            </a:lvl1pPr>
            <a:lvl2pPr lvl="1" rtl="0" algn="ctr">
              <a:spcBef>
                <a:spcPts val="0"/>
              </a:spcBef>
              <a:buClr>
                <a:srgbClr val="3796BF"/>
              </a:buClr>
              <a:buSzPct val="100000"/>
              <a:buFont typeface="Oswald"/>
              <a:defRPr sz="2400">
                <a:solidFill>
                  <a:srgbClr val="3796BF"/>
                </a:solidFill>
                <a:latin typeface="Oswald"/>
                <a:ea typeface="Oswald"/>
                <a:cs typeface="Oswald"/>
                <a:sym typeface="Oswald"/>
              </a:defRPr>
            </a:lvl2pPr>
            <a:lvl3pPr lvl="2" rtl="0" algn="ctr">
              <a:spcBef>
                <a:spcPts val="0"/>
              </a:spcBef>
              <a:buClr>
                <a:srgbClr val="3796BF"/>
              </a:buClr>
              <a:buSzPct val="100000"/>
              <a:buFont typeface="Oswald"/>
              <a:defRPr sz="2400">
                <a:solidFill>
                  <a:srgbClr val="3796BF"/>
                </a:solidFill>
                <a:latin typeface="Oswald"/>
                <a:ea typeface="Oswald"/>
                <a:cs typeface="Oswald"/>
                <a:sym typeface="Oswald"/>
              </a:defRPr>
            </a:lvl3pPr>
            <a:lvl4pPr lvl="3" rtl="0" algn="ctr">
              <a:spcBef>
                <a:spcPts val="0"/>
              </a:spcBef>
              <a:buClr>
                <a:srgbClr val="3796BF"/>
              </a:buClr>
              <a:buSzPct val="100000"/>
              <a:buFont typeface="Oswald"/>
              <a:defRPr sz="2400">
                <a:solidFill>
                  <a:srgbClr val="3796BF"/>
                </a:solidFill>
                <a:latin typeface="Oswald"/>
                <a:ea typeface="Oswald"/>
                <a:cs typeface="Oswald"/>
                <a:sym typeface="Oswald"/>
              </a:defRPr>
            </a:lvl4pPr>
            <a:lvl5pPr lvl="4" rtl="0" algn="ctr">
              <a:spcBef>
                <a:spcPts val="0"/>
              </a:spcBef>
              <a:buClr>
                <a:srgbClr val="3796BF"/>
              </a:buClr>
              <a:buSzPct val="100000"/>
              <a:buFont typeface="Oswald"/>
              <a:defRPr sz="2400">
                <a:solidFill>
                  <a:srgbClr val="3796BF"/>
                </a:solidFill>
                <a:latin typeface="Oswald"/>
                <a:ea typeface="Oswald"/>
                <a:cs typeface="Oswald"/>
                <a:sym typeface="Oswald"/>
              </a:defRPr>
            </a:lvl5pPr>
            <a:lvl6pPr lvl="5" rtl="0" algn="ctr">
              <a:spcBef>
                <a:spcPts val="0"/>
              </a:spcBef>
              <a:buClr>
                <a:srgbClr val="3796BF"/>
              </a:buClr>
              <a:buSzPct val="100000"/>
              <a:buFont typeface="Oswald"/>
              <a:defRPr sz="2400">
                <a:solidFill>
                  <a:srgbClr val="3796BF"/>
                </a:solidFill>
                <a:latin typeface="Oswald"/>
                <a:ea typeface="Oswald"/>
                <a:cs typeface="Oswald"/>
                <a:sym typeface="Oswald"/>
              </a:defRPr>
            </a:lvl6pPr>
            <a:lvl7pPr lvl="6" rtl="0" algn="ctr">
              <a:spcBef>
                <a:spcPts val="0"/>
              </a:spcBef>
              <a:buClr>
                <a:srgbClr val="3796BF"/>
              </a:buClr>
              <a:buSzPct val="100000"/>
              <a:buFont typeface="Oswald"/>
              <a:defRPr sz="2400">
                <a:solidFill>
                  <a:srgbClr val="3796BF"/>
                </a:solidFill>
                <a:latin typeface="Oswald"/>
                <a:ea typeface="Oswald"/>
                <a:cs typeface="Oswald"/>
                <a:sym typeface="Oswald"/>
              </a:defRPr>
            </a:lvl7pPr>
            <a:lvl8pPr lvl="7" rtl="0" algn="ctr">
              <a:spcBef>
                <a:spcPts val="0"/>
              </a:spcBef>
              <a:buClr>
                <a:srgbClr val="3796BF"/>
              </a:buClr>
              <a:buSzPct val="100000"/>
              <a:buFont typeface="Oswald"/>
              <a:defRPr sz="2400">
                <a:solidFill>
                  <a:srgbClr val="3796BF"/>
                </a:solidFill>
                <a:latin typeface="Oswald"/>
                <a:ea typeface="Oswald"/>
                <a:cs typeface="Oswald"/>
                <a:sym typeface="Oswald"/>
              </a:defRPr>
            </a:lvl8pPr>
            <a:lvl9pPr lvl="8" rtl="0" algn="ctr">
              <a:spcBef>
                <a:spcPts val="0"/>
              </a:spcBef>
              <a:buClr>
                <a:srgbClr val="3796BF"/>
              </a:buClr>
              <a:buSzPct val="100000"/>
              <a:buFont typeface="Oswald"/>
              <a:defRPr sz="2400">
                <a:solidFill>
                  <a:srgbClr val="3796BF"/>
                </a:solidFill>
                <a:latin typeface="Oswald"/>
                <a:ea typeface="Oswald"/>
                <a:cs typeface="Oswald"/>
                <a:sym typeface="Oswald"/>
              </a:defRPr>
            </a:lvl9pPr>
          </a:lstStyle>
          <a:p/>
        </p:txBody>
      </p:sp>
      <p:grpSp>
        <p:nvGrpSpPr>
          <p:cNvPr id="108" name="Shape 108"/>
          <p:cNvGrpSpPr/>
          <p:nvPr/>
        </p:nvGrpSpPr>
        <p:grpSpPr>
          <a:xfrm>
            <a:off x="5609666" y="2914564"/>
            <a:ext cx="3534604" cy="4577146"/>
            <a:chOff x="6172200" y="2656117"/>
            <a:chExt cx="2971754" cy="2886150"/>
          </a:xfrm>
        </p:grpSpPr>
        <p:sp>
          <p:nvSpPr>
            <p:cNvPr id="109" name="Shape 109"/>
            <p:cNvSpPr/>
            <p:nvPr/>
          </p:nvSpPr>
          <p:spPr>
            <a:xfrm flipH="1" rot="9208626">
              <a:off x="6704903" y="4110434"/>
              <a:ext cx="484232" cy="120400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flipH="1" rot="9208633">
              <a:off x="7804300" y="3279012"/>
              <a:ext cx="877623" cy="2182136"/>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flipH="1" rot="9208678">
              <a:off x="6287617" y="465770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grpSp>
        <p:nvGrpSpPr>
          <p:cNvPr id="114" name="Shape 114"/>
          <p:cNvGrpSpPr/>
          <p:nvPr/>
        </p:nvGrpSpPr>
        <p:grpSpPr>
          <a:xfrm>
            <a:off x="-22" y="-432731"/>
            <a:ext cx="3068579" cy="2547879"/>
            <a:chOff x="-32" y="-215963"/>
            <a:chExt cx="2163561" cy="1347300"/>
          </a:xfrm>
        </p:grpSpPr>
        <p:sp>
          <p:nvSpPr>
            <p:cNvPr id="115" name="Shape 115"/>
            <p:cNvSpPr/>
            <p:nvPr/>
          </p:nvSpPr>
          <p:spPr>
            <a:xfrm flipH="1" rot="-1591408">
              <a:off x="1362168" y="-63166"/>
              <a:ext cx="205102" cy="509980"/>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flipH="1" rot="-1591339">
              <a:off x="892400" y="-169346"/>
              <a:ext cx="504373" cy="1254067"/>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flipH="1" rot="-1591322">
              <a:off x="1818452" y="-76291"/>
              <a:ext cx="229659" cy="571018"/>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20" name="Shape 120"/>
        <p:cNvGrpSpPr/>
        <p:nvPr/>
      </p:nvGrpSpPr>
      <p:grpSpPr>
        <a:xfrm>
          <a:off x="0" y="0"/>
          <a:ext cx="0" cy="0"/>
          <a:chOff x="0" y="0"/>
          <a:chExt cx="0" cy="0"/>
        </a:xfrm>
      </p:grpSpPr>
      <p:grpSp>
        <p:nvGrpSpPr>
          <p:cNvPr id="121" name="Shape 121"/>
          <p:cNvGrpSpPr/>
          <p:nvPr/>
        </p:nvGrpSpPr>
        <p:grpSpPr>
          <a:xfrm>
            <a:off x="6172200" y="3541401"/>
            <a:ext cx="2971754" cy="3848104"/>
            <a:chOff x="6172200" y="2656117"/>
            <a:chExt cx="2971754" cy="2886150"/>
          </a:xfrm>
        </p:grpSpPr>
        <p:sp>
          <p:nvSpPr>
            <p:cNvPr id="122" name="Shape 122"/>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24" name="Shape 124"/>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25" name="Shape 125"/>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26" name="Shape 126"/>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27" name="Shape 127"/>
          <p:cNvGrpSpPr/>
          <p:nvPr/>
        </p:nvGrpSpPr>
        <p:grpSpPr>
          <a:xfrm>
            <a:off x="-32" y="-304028"/>
            <a:ext cx="2163561" cy="1796355"/>
            <a:chOff x="-32" y="-215963"/>
            <a:chExt cx="2163561" cy="1347300"/>
          </a:xfrm>
        </p:grpSpPr>
        <p:sp>
          <p:nvSpPr>
            <p:cNvPr id="128" name="Shape 128"/>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30" name="Shape 130"/>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31" name="Shape 131"/>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33" name="Shape 133"/>
          <p:cNvSpPr txBox="1"/>
          <p:nvPr>
            <p:ph type="title"/>
          </p:nvPr>
        </p:nvSpPr>
        <p:spPr>
          <a:xfrm>
            <a:off x="1031425" y="1532966"/>
            <a:ext cx="5760300" cy="907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4" name="Shape 134"/>
          <p:cNvSpPr txBox="1"/>
          <p:nvPr>
            <p:ph idx="1" type="body"/>
          </p:nvPr>
        </p:nvSpPr>
        <p:spPr>
          <a:xfrm>
            <a:off x="1031425" y="2369500"/>
            <a:ext cx="5760300" cy="3361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135" name="Shape 135"/>
        <p:cNvGrpSpPr/>
        <p:nvPr/>
      </p:nvGrpSpPr>
      <p:grpSpPr>
        <a:xfrm>
          <a:off x="0" y="0"/>
          <a:ext cx="0" cy="0"/>
          <a:chOff x="0" y="0"/>
          <a:chExt cx="0" cy="0"/>
        </a:xfrm>
      </p:grpSpPr>
      <p:grpSp>
        <p:nvGrpSpPr>
          <p:cNvPr id="136" name="Shape 136"/>
          <p:cNvGrpSpPr/>
          <p:nvPr/>
        </p:nvGrpSpPr>
        <p:grpSpPr>
          <a:xfrm>
            <a:off x="6172200" y="3541401"/>
            <a:ext cx="2971754" cy="3848104"/>
            <a:chOff x="6172200" y="2656117"/>
            <a:chExt cx="2971754" cy="2886150"/>
          </a:xfrm>
        </p:grpSpPr>
        <p:sp>
          <p:nvSpPr>
            <p:cNvPr id="137" name="Shape 137"/>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38" name="Shape 138"/>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39" name="Shape 139"/>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42" name="Shape 142"/>
          <p:cNvGrpSpPr/>
          <p:nvPr/>
        </p:nvGrpSpPr>
        <p:grpSpPr>
          <a:xfrm>
            <a:off x="-32" y="-304028"/>
            <a:ext cx="2163561" cy="1796355"/>
            <a:chOff x="-32" y="-215963"/>
            <a:chExt cx="2163561" cy="1347300"/>
          </a:xfrm>
        </p:grpSpPr>
        <p:sp>
          <p:nvSpPr>
            <p:cNvPr id="143" name="Shape 143"/>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45" name="Shape 145"/>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46" name="Shape 146"/>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47" name="Shape 147"/>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48" name="Shape 148"/>
          <p:cNvSpPr txBox="1"/>
          <p:nvPr>
            <p:ph type="title"/>
          </p:nvPr>
        </p:nvSpPr>
        <p:spPr>
          <a:xfrm>
            <a:off x="1031425" y="1532966"/>
            <a:ext cx="5760300" cy="907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9" name="Shape 149"/>
          <p:cNvSpPr txBox="1"/>
          <p:nvPr>
            <p:ph idx="1" type="body"/>
          </p:nvPr>
        </p:nvSpPr>
        <p:spPr>
          <a:xfrm>
            <a:off x="1031425" y="2481166"/>
            <a:ext cx="2796000" cy="40863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150" name="Shape 150"/>
          <p:cNvSpPr txBox="1"/>
          <p:nvPr>
            <p:ph idx="2" type="body"/>
          </p:nvPr>
        </p:nvSpPr>
        <p:spPr>
          <a:xfrm>
            <a:off x="3995772" y="2481166"/>
            <a:ext cx="2796000" cy="40863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151" name="Shape 151"/>
        <p:cNvGrpSpPr/>
        <p:nvPr/>
      </p:nvGrpSpPr>
      <p:grpSpPr>
        <a:xfrm>
          <a:off x="0" y="0"/>
          <a:ext cx="0" cy="0"/>
          <a:chOff x="0" y="0"/>
          <a:chExt cx="0" cy="0"/>
        </a:xfrm>
      </p:grpSpPr>
      <p:grpSp>
        <p:nvGrpSpPr>
          <p:cNvPr id="152" name="Shape 152"/>
          <p:cNvGrpSpPr/>
          <p:nvPr/>
        </p:nvGrpSpPr>
        <p:grpSpPr>
          <a:xfrm>
            <a:off x="6791633" y="4242011"/>
            <a:ext cx="2352143" cy="3045754"/>
            <a:chOff x="6172200" y="2656117"/>
            <a:chExt cx="2971754" cy="2886150"/>
          </a:xfrm>
        </p:grpSpPr>
        <p:sp>
          <p:nvSpPr>
            <p:cNvPr id="153" name="Shape 153"/>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56" name="Shape 156"/>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57" name="Shape 157"/>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58" name="Shape 158"/>
          <p:cNvGrpSpPr/>
          <p:nvPr/>
        </p:nvGrpSpPr>
        <p:grpSpPr>
          <a:xfrm>
            <a:off x="-32" y="-304028"/>
            <a:ext cx="2163561" cy="1796355"/>
            <a:chOff x="-32" y="-215963"/>
            <a:chExt cx="2163561" cy="1347300"/>
          </a:xfrm>
        </p:grpSpPr>
        <p:sp>
          <p:nvSpPr>
            <p:cNvPr id="159" name="Shape 159"/>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61" name="Shape 161"/>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62" name="Shape 162"/>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63" name="Shape 163"/>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64" name="Shape 164"/>
          <p:cNvSpPr txBox="1"/>
          <p:nvPr>
            <p:ph type="title"/>
          </p:nvPr>
        </p:nvSpPr>
        <p:spPr>
          <a:xfrm>
            <a:off x="1031425" y="1532966"/>
            <a:ext cx="6321000" cy="907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5" name="Shape 165"/>
          <p:cNvSpPr txBox="1"/>
          <p:nvPr>
            <p:ph idx="1" type="body"/>
          </p:nvPr>
        </p:nvSpPr>
        <p:spPr>
          <a:xfrm>
            <a:off x="1031425" y="2440566"/>
            <a:ext cx="2037600" cy="4127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166" name="Shape 166"/>
          <p:cNvSpPr txBox="1"/>
          <p:nvPr>
            <p:ph idx="2" type="body"/>
          </p:nvPr>
        </p:nvSpPr>
        <p:spPr>
          <a:xfrm>
            <a:off x="3173274" y="2440566"/>
            <a:ext cx="2037600" cy="4127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167" name="Shape 167"/>
          <p:cNvSpPr txBox="1"/>
          <p:nvPr>
            <p:ph idx="3" type="body"/>
          </p:nvPr>
        </p:nvSpPr>
        <p:spPr>
          <a:xfrm>
            <a:off x="5315124" y="2440566"/>
            <a:ext cx="2037599" cy="4127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8" name="Shape 168"/>
        <p:cNvGrpSpPr/>
        <p:nvPr/>
      </p:nvGrpSpPr>
      <p:grpSpPr>
        <a:xfrm>
          <a:off x="0" y="0"/>
          <a:ext cx="0" cy="0"/>
          <a:chOff x="0" y="0"/>
          <a:chExt cx="0" cy="0"/>
        </a:xfrm>
      </p:grpSpPr>
      <p:grpSp>
        <p:nvGrpSpPr>
          <p:cNvPr id="169" name="Shape 169"/>
          <p:cNvGrpSpPr/>
          <p:nvPr/>
        </p:nvGrpSpPr>
        <p:grpSpPr>
          <a:xfrm>
            <a:off x="6172200" y="3541401"/>
            <a:ext cx="2971754" cy="3848104"/>
            <a:chOff x="6172200" y="2656117"/>
            <a:chExt cx="2971754" cy="2886150"/>
          </a:xfrm>
        </p:grpSpPr>
        <p:sp>
          <p:nvSpPr>
            <p:cNvPr id="170" name="Shape 170"/>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75" name="Shape 175"/>
          <p:cNvGrpSpPr/>
          <p:nvPr/>
        </p:nvGrpSpPr>
        <p:grpSpPr>
          <a:xfrm>
            <a:off x="-32" y="-304028"/>
            <a:ext cx="2163561" cy="1796355"/>
            <a:chOff x="-32" y="-215963"/>
            <a:chExt cx="2163561" cy="1347300"/>
          </a:xfrm>
        </p:grpSpPr>
        <p:sp>
          <p:nvSpPr>
            <p:cNvPr id="176" name="Shape 176"/>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77" name="Shape 177"/>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78" name="Shape 178"/>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81" name="Shape 181"/>
          <p:cNvSpPr txBox="1"/>
          <p:nvPr>
            <p:ph type="title"/>
          </p:nvPr>
        </p:nvSpPr>
        <p:spPr>
          <a:xfrm>
            <a:off x="1031425" y="1532966"/>
            <a:ext cx="5760300" cy="907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82" name="Shape 182"/>
        <p:cNvGrpSpPr/>
        <p:nvPr/>
      </p:nvGrpSpPr>
      <p:grpSpPr>
        <a:xfrm>
          <a:off x="0" y="0"/>
          <a:ext cx="0" cy="0"/>
          <a:chOff x="0" y="0"/>
          <a:chExt cx="0" cy="0"/>
        </a:xfrm>
      </p:grpSpPr>
      <p:grpSp>
        <p:nvGrpSpPr>
          <p:cNvPr id="183" name="Shape 183"/>
          <p:cNvGrpSpPr/>
          <p:nvPr/>
        </p:nvGrpSpPr>
        <p:grpSpPr>
          <a:xfrm>
            <a:off x="-32" y="-304028"/>
            <a:ext cx="2163561" cy="1796355"/>
            <a:chOff x="-32" y="-215963"/>
            <a:chExt cx="2163561" cy="1347300"/>
          </a:xfrm>
        </p:grpSpPr>
        <p:sp>
          <p:nvSpPr>
            <p:cNvPr id="184" name="Shape 184"/>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89" name="Shape 189"/>
          <p:cNvSpPr txBox="1"/>
          <p:nvPr>
            <p:ph idx="1" type="body"/>
          </p:nvPr>
        </p:nvSpPr>
        <p:spPr>
          <a:xfrm>
            <a:off x="1097775" y="5367066"/>
            <a:ext cx="6948600" cy="692700"/>
          </a:xfrm>
          <a:prstGeom prst="rect">
            <a:avLst/>
          </a:prstGeom>
        </p:spPr>
        <p:txBody>
          <a:bodyPr anchorCtr="0" anchor="t" bIns="91425" lIns="91425" rIns="91425" tIns="91425"/>
          <a:lstStyle>
            <a:lvl1pPr lvl="0" rtl="0">
              <a:spcBef>
                <a:spcPts val="360"/>
              </a:spcBef>
              <a:buSzPct val="100000"/>
              <a:buNone/>
              <a:defRPr sz="1800"/>
            </a:lvl1pPr>
          </a:lstStyle>
          <a:p/>
        </p:txBody>
      </p:sp>
      <p:grpSp>
        <p:nvGrpSpPr>
          <p:cNvPr id="190" name="Shape 190"/>
          <p:cNvGrpSpPr/>
          <p:nvPr/>
        </p:nvGrpSpPr>
        <p:grpSpPr>
          <a:xfrm>
            <a:off x="6791633" y="4242011"/>
            <a:ext cx="2352143" cy="3045754"/>
            <a:chOff x="6172200" y="2656117"/>
            <a:chExt cx="2971754" cy="2886150"/>
          </a:xfrm>
        </p:grpSpPr>
        <p:sp>
          <p:nvSpPr>
            <p:cNvPr id="191" name="Shape 191"/>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194" name="Shape 194"/>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195" name="Shape 195"/>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6" name="Shape 196"/>
        <p:cNvGrpSpPr/>
        <p:nvPr/>
      </p:nvGrpSpPr>
      <p:grpSpPr>
        <a:xfrm>
          <a:off x="0" y="0"/>
          <a:ext cx="0" cy="0"/>
          <a:chOff x="0" y="0"/>
          <a:chExt cx="0" cy="0"/>
        </a:xfrm>
      </p:grpSpPr>
      <p:grpSp>
        <p:nvGrpSpPr>
          <p:cNvPr id="197" name="Shape 197"/>
          <p:cNvGrpSpPr/>
          <p:nvPr/>
        </p:nvGrpSpPr>
        <p:grpSpPr>
          <a:xfrm>
            <a:off x="6172200" y="3541401"/>
            <a:ext cx="2971754" cy="3848104"/>
            <a:chOff x="6172200" y="2656117"/>
            <a:chExt cx="2971754" cy="2886150"/>
          </a:xfrm>
        </p:grpSpPr>
        <p:sp>
          <p:nvSpPr>
            <p:cNvPr id="198" name="Shape 198"/>
            <p:cNvSpPr/>
            <p:nvPr/>
          </p:nvSpPr>
          <p:spPr>
            <a:xfrm flipH="1" rot="9208626">
              <a:off x="6704903" y="4110434"/>
              <a:ext cx="484232" cy="1204006"/>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flipH="1" rot="9208633">
              <a:off x="7804300" y="3279012"/>
              <a:ext cx="877623" cy="2182136"/>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flipH="1" rot="9208606">
              <a:off x="7481789" y="4276912"/>
              <a:ext cx="408796" cy="101644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flipH="1" rot="9208678">
              <a:off x="6287617" y="4657701"/>
              <a:ext cx="229659" cy="571018"/>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203" name="Shape 203"/>
          <p:cNvGrpSpPr/>
          <p:nvPr/>
        </p:nvGrpSpPr>
        <p:grpSpPr>
          <a:xfrm>
            <a:off x="-32" y="-304028"/>
            <a:ext cx="2163561" cy="1796355"/>
            <a:chOff x="-32" y="-215963"/>
            <a:chExt cx="2163561" cy="1347300"/>
          </a:xfrm>
        </p:grpSpPr>
        <p:sp>
          <p:nvSpPr>
            <p:cNvPr id="204" name="Shape 204"/>
            <p:cNvSpPr/>
            <p:nvPr/>
          </p:nvSpPr>
          <p:spPr>
            <a:xfrm flipH="1" rot="-1591408">
              <a:off x="1362168" y="-63166"/>
              <a:ext cx="205102" cy="509980"/>
            </a:xfrm>
            <a:prstGeom prst="flowChartManualInput">
              <a:avLst/>
            </a:prstGeom>
            <a:solidFill>
              <a:srgbClr val="3796BF"/>
            </a:solidFill>
            <a:ln>
              <a:noFill/>
            </a:ln>
          </p:spPr>
          <p:txBody>
            <a:bodyPr anchorCtr="0" anchor="ctr" bIns="91425" lIns="91425" rIns="91425" tIns="91425">
              <a:noAutofit/>
            </a:bodyPr>
            <a:lstStyle/>
            <a:p>
              <a:pPr lvl="0">
                <a:spcBef>
                  <a:spcPts val="0"/>
                </a:spcBef>
                <a:buNone/>
              </a:pPr>
              <a:r>
                <a:t/>
              </a:r>
              <a:endParaRPr/>
            </a:p>
          </p:txBody>
        </p:sp>
        <p:sp>
          <p:nvSpPr>
            <p:cNvPr id="205" name="Shape 205"/>
            <p:cNvSpPr/>
            <p:nvPr/>
          </p:nvSpPr>
          <p:spPr>
            <a:xfrm flipH="1" rot="-1591371">
              <a:off x="239462" y="-151890"/>
              <a:ext cx="434753" cy="1080979"/>
            </a:xfrm>
            <a:prstGeom prst="flowChartManualInput">
              <a:avLst/>
            </a:prstGeom>
            <a:solidFill>
              <a:srgbClr val="FF9900"/>
            </a:solidFill>
            <a:ln>
              <a:noFill/>
            </a:ln>
          </p:spPr>
          <p:txBody>
            <a:bodyPr anchorCtr="0" anchor="ctr" bIns="91425" lIns="91425" rIns="91425" tIns="91425">
              <a:noAutofit/>
            </a:bodyPr>
            <a:lstStyle/>
            <a:p>
              <a:pPr lvl="0">
                <a:spcBef>
                  <a:spcPts val="0"/>
                </a:spcBef>
                <a:buNone/>
              </a:pPr>
              <a:r>
                <a:t/>
              </a:r>
              <a:endParaRPr/>
            </a:p>
          </p:txBody>
        </p:sp>
        <p:sp>
          <p:nvSpPr>
            <p:cNvPr id="206" name="Shape 206"/>
            <p:cNvSpPr/>
            <p:nvPr/>
          </p:nvSpPr>
          <p:spPr>
            <a:xfrm flipH="1" rot="-1591339">
              <a:off x="892400" y="-169346"/>
              <a:ext cx="504373" cy="1254067"/>
            </a:xfrm>
            <a:prstGeom prst="flowChartManualInput">
              <a:avLst/>
            </a:prstGeom>
            <a:solidFill>
              <a:srgbClr val="81D1EC"/>
            </a:solidFill>
            <a:ln>
              <a:noFill/>
            </a:ln>
          </p:spPr>
          <p:txBody>
            <a:bodyPr anchorCtr="0" anchor="ctr" bIns="91425" lIns="91425" rIns="91425" tIns="91425">
              <a:noAutofit/>
            </a:bodyPr>
            <a:lstStyle/>
            <a:p>
              <a:pPr lvl="0">
                <a:spcBef>
                  <a:spcPts val="0"/>
                </a:spcBef>
                <a:buNone/>
              </a:pPr>
              <a:r>
                <a:t/>
              </a:r>
              <a:endParaRPr/>
            </a:p>
          </p:txBody>
        </p:sp>
        <p:sp>
          <p:nvSpPr>
            <p:cNvPr id="207" name="Shape 207"/>
            <p:cNvSpPr/>
            <p:nvPr/>
          </p:nvSpPr>
          <p:spPr>
            <a:xfrm flipH="1" rot="-1591322">
              <a:off x="1818452" y="-76291"/>
              <a:ext cx="229659" cy="571018"/>
            </a:xfrm>
            <a:prstGeom prst="flowChartManualInput">
              <a:avLst/>
            </a:prstGeom>
            <a:solidFill>
              <a:srgbClr val="4BB5D9"/>
            </a:solidFill>
            <a:ln>
              <a:noFill/>
            </a:ln>
          </p:spPr>
          <p:txBody>
            <a:bodyPr anchorCtr="0" anchor="ctr" bIns="91425" lIns="91425" rIns="91425" tIns="91425">
              <a:noAutofit/>
            </a:bodyPr>
            <a:lstStyle/>
            <a:p>
              <a:pPr lvl="0">
                <a:spcBef>
                  <a:spcPts val="0"/>
                </a:spcBef>
                <a:buNone/>
              </a:pPr>
              <a:r>
                <a:t/>
              </a:r>
              <a:endParaRPr/>
            </a:p>
          </p:txBody>
        </p:sp>
        <p:sp>
          <p:nvSpPr>
            <p:cNvPr id="208" name="Shape 208"/>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4"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685800" y="2111123"/>
            <a:ext cx="7772400" cy="1546500"/>
          </a:xfrm>
          <a:prstGeom prst="rect">
            <a:avLst/>
          </a:prstGeom>
        </p:spPr>
        <p:txBody>
          <a:bodyPr anchorCtr="0" anchor="b" bIns="91425" lIns="91425" rIns="91425" tIns="91425"/>
          <a:lstStyle>
            <a:lvl1pPr lvl="0" rtl="0" algn="ctr">
              <a:spcBef>
                <a:spcPts val="0"/>
              </a:spcBef>
              <a:buClr>
                <a:srgbClr val="FFFFFF"/>
              </a:buClr>
              <a:buSzPct val="100000"/>
              <a:defRPr sz="4800">
                <a:solidFill>
                  <a:srgbClr val="FFFFFF"/>
                </a:solidFill>
              </a:defRPr>
            </a:lvl1pPr>
            <a:lvl2pPr lvl="1" rtl="0" algn="ctr">
              <a:spcBef>
                <a:spcPts val="0"/>
              </a:spcBef>
              <a:buClr>
                <a:srgbClr val="FFFFFF"/>
              </a:buClr>
              <a:buSzPct val="100000"/>
              <a:defRPr sz="4800">
                <a:solidFill>
                  <a:srgbClr val="FFFFFF"/>
                </a:solidFill>
              </a:defRPr>
            </a:lvl2pPr>
            <a:lvl3pPr lvl="2" rtl="0" algn="ctr">
              <a:spcBef>
                <a:spcPts val="0"/>
              </a:spcBef>
              <a:buClr>
                <a:srgbClr val="FFFFFF"/>
              </a:buClr>
              <a:buSzPct val="100000"/>
              <a:defRPr sz="4800">
                <a:solidFill>
                  <a:srgbClr val="FFFFFF"/>
                </a:solidFill>
              </a:defRPr>
            </a:lvl3pPr>
            <a:lvl4pPr lvl="3" rtl="0" algn="ctr">
              <a:spcBef>
                <a:spcPts val="0"/>
              </a:spcBef>
              <a:buClr>
                <a:srgbClr val="FFFFFF"/>
              </a:buClr>
              <a:buSzPct val="100000"/>
              <a:defRPr sz="4800">
                <a:solidFill>
                  <a:srgbClr val="FFFFFF"/>
                </a:solidFill>
              </a:defRPr>
            </a:lvl4pPr>
            <a:lvl5pPr lvl="4" rtl="0" algn="ctr">
              <a:spcBef>
                <a:spcPts val="0"/>
              </a:spcBef>
              <a:buClr>
                <a:srgbClr val="FFFFFF"/>
              </a:buClr>
              <a:buSzPct val="100000"/>
              <a:defRPr sz="4800">
                <a:solidFill>
                  <a:srgbClr val="FFFFFF"/>
                </a:solidFill>
              </a:defRPr>
            </a:lvl5pPr>
            <a:lvl6pPr lvl="5" rtl="0" algn="ctr">
              <a:spcBef>
                <a:spcPts val="0"/>
              </a:spcBef>
              <a:buClr>
                <a:srgbClr val="FFFFFF"/>
              </a:buClr>
              <a:buSzPct val="100000"/>
              <a:defRPr sz="4800">
                <a:solidFill>
                  <a:srgbClr val="FFFFFF"/>
                </a:solidFill>
              </a:defRPr>
            </a:lvl6pPr>
            <a:lvl7pPr lvl="6" rtl="0" algn="ctr">
              <a:spcBef>
                <a:spcPts val="0"/>
              </a:spcBef>
              <a:buClr>
                <a:srgbClr val="FFFFFF"/>
              </a:buClr>
              <a:buSzPct val="100000"/>
              <a:defRPr sz="4800">
                <a:solidFill>
                  <a:srgbClr val="FFFFFF"/>
                </a:solidFill>
              </a:defRPr>
            </a:lvl7pPr>
            <a:lvl8pPr lvl="7" rtl="0" algn="ctr">
              <a:spcBef>
                <a:spcPts val="0"/>
              </a:spcBef>
              <a:buClr>
                <a:srgbClr val="FFFFFF"/>
              </a:buClr>
              <a:buSzPct val="100000"/>
              <a:defRPr sz="4800">
                <a:solidFill>
                  <a:srgbClr val="FFFFFF"/>
                </a:solidFill>
              </a:defRPr>
            </a:lvl8pPr>
            <a:lvl9pPr lvl="8" rtl="0" algn="ctr">
              <a:spcBef>
                <a:spcPts val="0"/>
              </a:spcBef>
              <a:buClr>
                <a:srgbClr val="FFFFFF"/>
              </a:buClr>
              <a:buSzPct val="100000"/>
              <a:defRPr sz="4800">
                <a:solidFill>
                  <a:srgbClr val="FFFFFF"/>
                </a:solidFill>
              </a:defRPr>
            </a:lvl9pPr>
          </a:lstStyle>
          <a:p/>
        </p:txBody>
      </p:sp>
      <p:sp>
        <p:nvSpPr>
          <p:cNvPr id="17" name="Shape 17"/>
          <p:cNvSpPr txBox="1"/>
          <p:nvPr>
            <p:ph idx="1" type="subTitle"/>
          </p:nvPr>
        </p:nvSpPr>
        <p:spPr>
          <a:xfrm>
            <a:off x="685800" y="3786737"/>
            <a:ext cx="7772400" cy="1046400"/>
          </a:xfrm>
          <a:prstGeom prst="rect">
            <a:avLst/>
          </a:prstGeom>
        </p:spPr>
        <p:txBody>
          <a:bodyPr anchorCtr="0" anchor="t" bIns="91425" lIns="91425" rIns="91425" tIns="91425"/>
          <a:lstStyle>
            <a:lvl1pPr lvl="0" rtl="0" algn="ctr">
              <a:spcBef>
                <a:spcPts val="0"/>
              </a:spcBef>
              <a:buClr>
                <a:srgbClr val="FFFFFF"/>
              </a:buClr>
              <a:buSzPct val="100000"/>
              <a:buNone/>
              <a:defRPr b="1" sz="2400">
                <a:solidFill>
                  <a:srgbClr val="FFFFFF"/>
                </a:solidFill>
              </a:defRPr>
            </a:lvl1pPr>
            <a:lvl2pPr lvl="1" rtl="0" algn="ctr">
              <a:spcBef>
                <a:spcPts val="0"/>
              </a:spcBef>
              <a:buClr>
                <a:srgbClr val="FFFFFF"/>
              </a:buClr>
              <a:buNone/>
              <a:defRPr b="1">
                <a:solidFill>
                  <a:srgbClr val="FFFFFF"/>
                </a:solidFill>
              </a:defRPr>
            </a:lvl2pPr>
            <a:lvl3pPr lvl="2" rtl="0" algn="ctr">
              <a:spcBef>
                <a:spcPts val="0"/>
              </a:spcBef>
              <a:buClr>
                <a:srgbClr val="FFFFFF"/>
              </a:buClr>
              <a:buNone/>
              <a:defRPr b="1">
                <a:solidFill>
                  <a:srgbClr val="FFFFFF"/>
                </a:solidFill>
              </a:defRPr>
            </a:lvl3pPr>
            <a:lvl4pPr lvl="3" rtl="0" algn="ctr">
              <a:spcBef>
                <a:spcPts val="0"/>
              </a:spcBef>
              <a:buClr>
                <a:srgbClr val="FFFFFF"/>
              </a:buClr>
              <a:buSzPct val="100000"/>
              <a:buNone/>
              <a:defRPr b="1" sz="2400">
                <a:solidFill>
                  <a:srgbClr val="FFFFFF"/>
                </a:solidFill>
              </a:defRPr>
            </a:lvl4pPr>
            <a:lvl5pPr lvl="4" rtl="0" algn="ctr">
              <a:spcBef>
                <a:spcPts val="0"/>
              </a:spcBef>
              <a:buClr>
                <a:srgbClr val="FFFFFF"/>
              </a:buClr>
              <a:buSzPct val="100000"/>
              <a:buNone/>
              <a:defRPr b="1" sz="2400">
                <a:solidFill>
                  <a:srgbClr val="FFFFFF"/>
                </a:solidFill>
              </a:defRPr>
            </a:lvl5pPr>
            <a:lvl6pPr lvl="5" rtl="0" algn="ctr">
              <a:spcBef>
                <a:spcPts val="0"/>
              </a:spcBef>
              <a:buClr>
                <a:srgbClr val="FFFFFF"/>
              </a:buClr>
              <a:buSzPct val="100000"/>
              <a:buNone/>
              <a:defRPr b="1" sz="2400">
                <a:solidFill>
                  <a:srgbClr val="FFFFFF"/>
                </a:solidFill>
              </a:defRPr>
            </a:lvl6pPr>
            <a:lvl7pPr lvl="6" rtl="0" algn="ctr">
              <a:spcBef>
                <a:spcPts val="0"/>
              </a:spcBef>
              <a:buClr>
                <a:srgbClr val="FFFFFF"/>
              </a:buClr>
              <a:buSzPct val="100000"/>
              <a:buNone/>
              <a:defRPr b="1" sz="2400">
                <a:solidFill>
                  <a:srgbClr val="FFFFFF"/>
                </a:solidFill>
              </a:defRPr>
            </a:lvl7pPr>
            <a:lvl8pPr lvl="7" rtl="0" algn="ctr">
              <a:spcBef>
                <a:spcPts val="0"/>
              </a:spcBef>
              <a:buClr>
                <a:srgbClr val="FFFFFF"/>
              </a:buClr>
              <a:buSzPct val="100000"/>
              <a:buNone/>
              <a:defRPr b="1" sz="2400">
                <a:solidFill>
                  <a:srgbClr val="FFFFFF"/>
                </a:solidFill>
              </a:defRPr>
            </a:lvl8pPr>
            <a:lvl9pPr lvl="8" rtl="0" algn="ctr">
              <a:spcBef>
                <a:spcPts val="0"/>
              </a:spcBef>
              <a:buClr>
                <a:srgbClr val="FFFFFF"/>
              </a:buClr>
              <a:buSzPct val="100000"/>
              <a:buNone/>
              <a:defRPr b="1" sz="2400">
                <a:solidFill>
                  <a:srgbClr val="FFFFFF"/>
                </a:solidFill>
              </a:defRPr>
            </a:lvl9pPr>
          </a:lstStyle>
          <a:p/>
        </p:txBody>
      </p:sp>
      <p:sp>
        <p:nvSpPr>
          <p:cNvPr id="18" name="Shape 18"/>
          <p:cNvSpPr/>
          <p:nvPr/>
        </p:nvSpPr>
        <p:spPr>
          <a:xfrm>
            <a:off x="3047703" y="5323800"/>
            <a:ext cx="3047700"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19" name="Shape 19"/>
          <p:cNvSpPr/>
          <p:nvPr/>
        </p:nvSpPr>
        <p:spPr>
          <a:xfrm>
            <a:off x="6096270" y="5323800"/>
            <a:ext cx="3047700"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1" y="5323800"/>
            <a:ext cx="3047700"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ansparent Shapes">
    <p:bg>
      <p:bgPr>
        <a:solidFill>
          <a:srgbClr val="3796BF"/>
        </a:solidFill>
      </p:bgPr>
    </p:bg>
    <p:spTree>
      <p:nvGrpSpPr>
        <p:cNvPr id="209" name="Shape 209"/>
        <p:cNvGrpSpPr/>
        <p:nvPr/>
      </p:nvGrpSpPr>
      <p:grpSpPr>
        <a:xfrm>
          <a:off x="0" y="0"/>
          <a:ext cx="0" cy="0"/>
          <a:chOff x="0" y="0"/>
          <a:chExt cx="0" cy="0"/>
        </a:xfrm>
      </p:grpSpPr>
      <p:grpSp>
        <p:nvGrpSpPr>
          <p:cNvPr id="210" name="Shape 210"/>
          <p:cNvGrpSpPr/>
          <p:nvPr/>
        </p:nvGrpSpPr>
        <p:grpSpPr>
          <a:xfrm>
            <a:off x="6172200" y="3541401"/>
            <a:ext cx="2971754" cy="3848104"/>
            <a:chOff x="6172200" y="2656117"/>
            <a:chExt cx="2971754" cy="2886150"/>
          </a:xfrm>
        </p:grpSpPr>
        <p:sp>
          <p:nvSpPr>
            <p:cNvPr id="211" name="Shape 211"/>
            <p:cNvSpPr/>
            <p:nvPr/>
          </p:nvSpPr>
          <p:spPr>
            <a:xfrm flipH="1" rot="9208626">
              <a:off x="6704903" y="4110434"/>
              <a:ext cx="484232" cy="1204006"/>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flipH="1" rot="9208633">
              <a:off x="7804300" y="3279012"/>
              <a:ext cx="877623" cy="2182136"/>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flipH="1" rot="9208606">
              <a:off x="7481789" y="4276912"/>
              <a:ext cx="408796" cy="1016449"/>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4" name="Shape 214"/>
            <p:cNvSpPr/>
            <p:nvPr/>
          </p:nvSpPr>
          <p:spPr>
            <a:xfrm flipH="1" rot="9208678">
              <a:off x="6287617" y="4657701"/>
              <a:ext cx="229659" cy="571018"/>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5" name="Shape 215"/>
            <p:cNvSpPr/>
            <p:nvPr/>
          </p:nvSpPr>
          <p:spPr>
            <a:xfrm>
              <a:off x="8289303" y="2656117"/>
              <a:ext cx="854651" cy="1929079"/>
            </a:xfrm>
            <a:custGeom>
              <a:pathLst>
                <a:path extrusionOk="0" h="84860" w="37596">
                  <a:moveTo>
                    <a:pt x="19066" y="0"/>
                  </a:moveTo>
                  <a:lnTo>
                    <a:pt x="0" y="9130"/>
                  </a:lnTo>
                  <a:lnTo>
                    <a:pt x="37596" y="84860"/>
                  </a:lnTo>
                  <a:lnTo>
                    <a:pt x="37596" y="37328"/>
                  </a:lnTo>
                  <a:close/>
                </a:path>
              </a:pathLst>
            </a:custGeom>
            <a:solidFill>
              <a:srgbClr val="FFFFFF">
                <a:alpha val="33460"/>
              </a:srgbClr>
            </a:solidFill>
            <a:ln>
              <a:noFill/>
            </a:ln>
          </p:spPr>
        </p:sp>
      </p:grpSp>
      <p:grpSp>
        <p:nvGrpSpPr>
          <p:cNvPr id="216" name="Shape 216"/>
          <p:cNvGrpSpPr/>
          <p:nvPr/>
        </p:nvGrpSpPr>
        <p:grpSpPr>
          <a:xfrm>
            <a:off x="-32" y="-304028"/>
            <a:ext cx="2163561" cy="1796355"/>
            <a:chOff x="-32" y="-215963"/>
            <a:chExt cx="2163561" cy="1347300"/>
          </a:xfrm>
        </p:grpSpPr>
        <p:sp>
          <p:nvSpPr>
            <p:cNvPr id="217" name="Shape 217"/>
            <p:cNvSpPr/>
            <p:nvPr/>
          </p:nvSpPr>
          <p:spPr>
            <a:xfrm flipH="1" rot="-1591408">
              <a:off x="1362168" y="-63166"/>
              <a:ext cx="205102" cy="509980"/>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8" name="Shape 218"/>
            <p:cNvSpPr/>
            <p:nvPr/>
          </p:nvSpPr>
          <p:spPr>
            <a:xfrm flipH="1" rot="-1591371">
              <a:off x="239462" y="-151890"/>
              <a:ext cx="434753" cy="1080979"/>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flipH="1" rot="-1591339">
              <a:off x="892400" y="-169346"/>
              <a:ext cx="504373" cy="1254067"/>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20" name="Shape 220"/>
            <p:cNvSpPr/>
            <p:nvPr/>
          </p:nvSpPr>
          <p:spPr>
            <a:xfrm flipH="1" rot="-1591322">
              <a:off x="1818452" y="-76291"/>
              <a:ext cx="229659" cy="571018"/>
            </a:xfrm>
            <a:prstGeom prst="flowChartManualInput">
              <a:avLst/>
            </a:prstGeom>
            <a:solidFill>
              <a:srgbClr val="FFFFFF">
                <a:alpha val="33460"/>
              </a:srgbClr>
            </a:solidFill>
            <a:ln>
              <a:noFill/>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rot="10800000">
              <a:off x="-32" y="70724"/>
              <a:ext cx="380283" cy="858146"/>
            </a:xfrm>
            <a:custGeom>
              <a:pathLst>
                <a:path extrusionOk="0" h="84860" w="37596">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21" name="Shape 21"/>
        <p:cNvGrpSpPr/>
        <p:nvPr/>
      </p:nvGrpSpPr>
      <p:grpSpPr>
        <a:xfrm>
          <a:off x="0" y="0"/>
          <a:ext cx="0" cy="0"/>
          <a:chOff x="0" y="0"/>
          <a:chExt cx="0" cy="0"/>
        </a:xfrm>
      </p:grpSpPr>
      <p:sp>
        <p:nvSpPr>
          <p:cNvPr id="22" name="Shape 22"/>
          <p:cNvSpPr txBox="1"/>
          <p:nvPr>
            <p:ph idx="1" type="body"/>
          </p:nvPr>
        </p:nvSpPr>
        <p:spPr>
          <a:xfrm>
            <a:off x="1710425" y="2882400"/>
            <a:ext cx="5723699" cy="1093199"/>
          </a:xfrm>
          <a:prstGeom prst="rect">
            <a:avLst/>
          </a:prstGeom>
        </p:spPr>
        <p:txBody>
          <a:bodyPr anchorCtr="0" anchor="t" bIns="91425" lIns="91425" rIns="91425" tIns="91425"/>
          <a:lstStyle>
            <a:lvl1pPr lvl="0" rtl="0" algn="ctr">
              <a:spcBef>
                <a:spcPts val="0"/>
              </a:spcBef>
              <a:defRPr i="1"/>
            </a:lvl1pPr>
            <a:lvl2pPr lvl="1" rtl="0" algn="ctr">
              <a:spcBef>
                <a:spcPts val="0"/>
              </a:spcBef>
              <a:defRPr i="1"/>
            </a:lvl2pPr>
            <a:lvl3pPr lvl="2" rtl="0" algn="ctr">
              <a:spcBef>
                <a:spcPts val="0"/>
              </a:spcBef>
              <a:defRPr i="1"/>
            </a:lvl3pPr>
            <a:lvl4pPr lvl="3" rtl="0" algn="ctr">
              <a:spcBef>
                <a:spcPts val="0"/>
              </a:spcBef>
              <a:defRPr i="1"/>
            </a:lvl4pPr>
            <a:lvl5pPr lvl="4" rtl="0" algn="ctr">
              <a:spcBef>
                <a:spcPts val="0"/>
              </a:spcBef>
              <a:defRPr i="1"/>
            </a:lvl5pPr>
            <a:lvl6pPr lvl="5" rtl="0" algn="ctr">
              <a:spcBef>
                <a:spcPts val="0"/>
              </a:spcBef>
              <a:defRPr i="1"/>
            </a:lvl6pPr>
            <a:lvl7pPr lvl="6" rtl="0" algn="ctr">
              <a:spcBef>
                <a:spcPts val="0"/>
              </a:spcBef>
              <a:defRPr i="1"/>
            </a:lvl7pPr>
            <a:lvl8pPr lvl="7" rtl="0" algn="ctr">
              <a:spcBef>
                <a:spcPts val="0"/>
              </a:spcBef>
              <a:defRPr i="1"/>
            </a:lvl8pPr>
            <a:lvl9pPr lvl="8" algn="ctr">
              <a:spcBef>
                <a:spcPts val="0"/>
              </a:spcBef>
              <a:defRPr i="1"/>
            </a:lvl9pPr>
          </a:lstStyle>
          <a:p/>
        </p:txBody>
      </p:sp>
      <p:sp>
        <p:nvSpPr>
          <p:cNvPr id="23" name="Shape 23"/>
          <p:cNvSpPr txBox="1"/>
          <p:nvPr/>
        </p:nvSpPr>
        <p:spPr>
          <a:xfrm>
            <a:off x="3593400" y="1575225"/>
            <a:ext cx="1957200" cy="871499"/>
          </a:xfrm>
          <a:prstGeom prst="rect">
            <a:avLst/>
          </a:prstGeom>
          <a:noFill/>
          <a:ln>
            <a:noFill/>
          </a:ln>
        </p:spPr>
        <p:txBody>
          <a:bodyPr anchorCtr="0" anchor="t" bIns="91425" lIns="91425" rIns="91425" tIns="91425">
            <a:noAutofit/>
          </a:bodyPr>
          <a:lstStyle/>
          <a:p>
            <a:pPr lvl="0" algn="ctr">
              <a:spcBef>
                <a:spcPts val="0"/>
              </a:spcBef>
              <a:buNone/>
            </a:pPr>
            <a:r>
              <a:rPr b="1" lang="en" sz="9600">
                <a:solidFill>
                  <a:srgbClr val="97ABBC"/>
                </a:solidFill>
              </a:rPr>
              <a:t>“</a:t>
            </a:r>
          </a:p>
        </p:txBody>
      </p:sp>
      <p:sp>
        <p:nvSpPr>
          <p:cNvPr id="24" name="Shape 24"/>
          <p:cNvSpPr/>
          <p:nvPr/>
        </p:nvSpPr>
        <p:spPr>
          <a:xfrm>
            <a:off x="5723283" y="2132900"/>
            <a:ext cx="1710300"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7434176" y="2132900"/>
            <a:ext cx="1710300"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2132900"/>
            <a:ext cx="1710300"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27" name="Shape 27"/>
          <p:cNvSpPr/>
          <p:nvPr/>
        </p:nvSpPr>
        <p:spPr>
          <a:xfrm>
            <a:off x="1710424" y="2132900"/>
            <a:ext cx="17103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8" name="Shape 28"/>
        <p:cNvGrpSpPr/>
        <p:nvPr/>
      </p:nvGrpSpPr>
      <p:grpSpPr>
        <a:xfrm>
          <a:off x="0" y="0"/>
          <a:ext cx="0" cy="0"/>
          <a:chOff x="0" y="0"/>
          <a:chExt cx="0" cy="0"/>
        </a:xfrm>
      </p:grpSpPr>
      <p:sp>
        <p:nvSpPr>
          <p:cNvPr id="29" name="Shape 29"/>
          <p:cNvSpPr txBox="1"/>
          <p:nvPr>
            <p:ph type="title"/>
          </p:nvPr>
        </p:nvSpPr>
        <p:spPr>
          <a:xfrm>
            <a:off x="893700" y="274650"/>
            <a:ext cx="6462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893700" y="1831450"/>
            <a:ext cx="6462600" cy="4736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5" name="Shape 35"/>
        <p:cNvGrpSpPr/>
        <p:nvPr/>
      </p:nvGrpSpPr>
      <p:grpSpPr>
        <a:xfrm>
          <a:off x="0" y="0"/>
          <a:ext cx="0" cy="0"/>
          <a:chOff x="0" y="0"/>
          <a:chExt cx="0" cy="0"/>
        </a:xfrm>
      </p:grpSpPr>
      <p:sp>
        <p:nvSpPr>
          <p:cNvPr id="36" name="Shape 36"/>
          <p:cNvSpPr txBox="1"/>
          <p:nvPr>
            <p:ph type="title"/>
          </p:nvPr>
        </p:nvSpPr>
        <p:spPr>
          <a:xfrm>
            <a:off x="893700" y="274650"/>
            <a:ext cx="6462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 type="body"/>
          </p:nvPr>
        </p:nvSpPr>
        <p:spPr>
          <a:xfrm>
            <a:off x="893625" y="1600200"/>
            <a:ext cx="3136800" cy="49677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2" type="body"/>
          </p:nvPr>
        </p:nvSpPr>
        <p:spPr>
          <a:xfrm>
            <a:off x="4219455" y="1600200"/>
            <a:ext cx="3136800" cy="49677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9" name="Shape 39"/>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41" name="Shape 41"/>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43" name="Shape 43"/>
        <p:cNvGrpSpPr/>
        <p:nvPr/>
      </p:nvGrpSpPr>
      <p:grpSpPr>
        <a:xfrm>
          <a:off x="0" y="0"/>
          <a:ext cx="0" cy="0"/>
          <a:chOff x="0" y="0"/>
          <a:chExt cx="0" cy="0"/>
        </a:xfrm>
      </p:grpSpPr>
      <p:sp>
        <p:nvSpPr>
          <p:cNvPr id="44" name="Shape 44"/>
          <p:cNvSpPr txBox="1"/>
          <p:nvPr>
            <p:ph type="title"/>
          </p:nvPr>
        </p:nvSpPr>
        <p:spPr>
          <a:xfrm>
            <a:off x="893700" y="274650"/>
            <a:ext cx="6462600" cy="11430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 type="body"/>
          </p:nvPr>
        </p:nvSpPr>
        <p:spPr>
          <a:xfrm>
            <a:off x="893700" y="1600200"/>
            <a:ext cx="2371200" cy="4967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46" name="Shape 46"/>
          <p:cNvSpPr txBox="1"/>
          <p:nvPr>
            <p:ph idx="2" type="body"/>
          </p:nvPr>
        </p:nvSpPr>
        <p:spPr>
          <a:xfrm>
            <a:off x="3386403" y="1600200"/>
            <a:ext cx="2371200" cy="4967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47" name="Shape 47"/>
          <p:cNvSpPr txBox="1"/>
          <p:nvPr>
            <p:ph idx="3" type="body"/>
          </p:nvPr>
        </p:nvSpPr>
        <p:spPr>
          <a:xfrm>
            <a:off x="5879107" y="1600200"/>
            <a:ext cx="2371200" cy="4967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48" name="Shape 48"/>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49" name="Shape 49"/>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50" name="Shape 50"/>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51" name="Shape 51"/>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893700" y="274650"/>
            <a:ext cx="6462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8" name="Shape 58"/>
        <p:cNvGrpSpPr/>
        <p:nvPr/>
      </p:nvGrpSpPr>
      <p:grpSpPr>
        <a:xfrm>
          <a:off x="0" y="0"/>
          <a:ext cx="0" cy="0"/>
          <a:chOff x="0" y="0"/>
          <a:chExt cx="0" cy="0"/>
        </a:xfrm>
      </p:grpSpPr>
      <p:sp>
        <p:nvSpPr>
          <p:cNvPr id="59" name="Shape 59"/>
          <p:cNvSpPr txBox="1"/>
          <p:nvPr>
            <p:ph idx="1" type="body"/>
          </p:nvPr>
        </p:nvSpPr>
        <p:spPr>
          <a:xfrm>
            <a:off x="893700" y="6199950"/>
            <a:ext cx="6462600" cy="467700"/>
          </a:xfrm>
          <a:prstGeom prst="rect">
            <a:avLst/>
          </a:prstGeom>
        </p:spPr>
        <p:txBody>
          <a:bodyPr anchorCtr="0" anchor="b" bIns="91425" lIns="91425" rIns="91425" tIns="91425"/>
          <a:lstStyle>
            <a:lvl1pPr lvl="0">
              <a:spcBef>
                <a:spcPts val="360"/>
              </a:spcBef>
              <a:buClr>
                <a:srgbClr val="2185C5"/>
              </a:buClr>
              <a:buSzPct val="100000"/>
              <a:buNone/>
              <a:defRPr sz="1400">
                <a:solidFill>
                  <a:srgbClr val="2185C5"/>
                </a:solidFill>
              </a:defRPr>
            </a:lvl1pPr>
          </a:lstStyle>
          <a:p/>
        </p:txBody>
      </p:sp>
      <p:sp>
        <p:nvSpPr>
          <p:cNvPr id="60" name="Shape 60"/>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4" name="Shape 64"/>
        <p:cNvGrpSpPr/>
        <p:nvPr/>
      </p:nvGrpSpPr>
      <p:grpSpPr>
        <a:xfrm>
          <a:off x="0" y="0"/>
          <a:ext cx="0" cy="0"/>
          <a:chOff x="0" y="0"/>
          <a:chExt cx="0" cy="0"/>
        </a:xfrm>
      </p:grpSpPr>
      <p:sp>
        <p:nvSpPr>
          <p:cNvPr id="65" name="Shape 65"/>
          <p:cNvSpPr/>
          <p:nvPr/>
        </p:nvSpPr>
        <p:spPr>
          <a:xfrm>
            <a:off x="7356366" y="6755100"/>
            <a:ext cx="893699"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8250311" y="6755100"/>
            <a:ext cx="893699"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0" y="6755100"/>
            <a:ext cx="893699"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893709" y="6755100"/>
            <a:ext cx="64626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93700" y="274650"/>
            <a:ext cx="6462600" cy="1143000"/>
          </a:xfrm>
          <a:prstGeom prst="rect">
            <a:avLst/>
          </a:prstGeom>
          <a:noFill/>
          <a:ln>
            <a:noFill/>
          </a:ln>
        </p:spPr>
        <p:txBody>
          <a:bodyPr anchorCtr="0" anchor="b" bIns="91425" lIns="91425" rIns="91425" tIns="91425"/>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7" name="Shape 7"/>
          <p:cNvSpPr txBox="1"/>
          <p:nvPr>
            <p:ph idx="1" type="body"/>
          </p:nvPr>
        </p:nvSpPr>
        <p:spPr>
          <a:xfrm>
            <a:off x="893700" y="1831450"/>
            <a:ext cx="6462600" cy="4736399"/>
          </a:xfrm>
          <a:prstGeom prst="rect">
            <a:avLst/>
          </a:prstGeom>
          <a:noFill/>
          <a:ln>
            <a:noFill/>
          </a:ln>
        </p:spPr>
        <p:txBody>
          <a:bodyPr anchorCtr="0" anchor="t" bIns="91425" lIns="91425" rIns="91425" tIns="91425"/>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1031425" y="1532966"/>
            <a:ext cx="5760300" cy="907500"/>
          </a:xfrm>
          <a:prstGeom prst="rect">
            <a:avLst/>
          </a:prstGeom>
          <a:noFill/>
          <a:ln>
            <a:noFill/>
          </a:ln>
        </p:spPr>
        <p:txBody>
          <a:bodyPr anchorCtr="0" anchor="b" bIns="91425" lIns="91425" rIns="91425" tIns="91425"/>
          <a:lstStyle>
            <a:lvl1pPr lvl="0" rtl="0">
              <a:spcBef>
                <a:spcPts val="0"/>
              </a:spcBef>
              <a:buClr>
                <a:srgbClr val="3796BF"/>
              </a:buClr>
              <a:buSzPct val="100000"/>
              <a:buFont typeface="Oswald"/>
              <a:buNone/>
              <a:defRPr b="1" sz="3000">
                <a:solidFill>
                  <a:srgbClr val="3796BF"/>
                </a:solidFill>
                <a:latin typeface="Oswald"/>
                <a:ea typeface="Oswald"/>
                <a:cs typeface="Oswald"/>
                <a:sym typeface="Oswald"/>
              </a:defRPr>
            </a:lvl1pPr>
            <a:lvl2pPr lvl="1" rtl="0">
              <a:spcBef>
                <a:spcPts val="0"/>
              </a:spcBef>
              <a:buClr>
                <a:srgbClr val="3796BF"/>
              </a:buClr>
              <a:buSzPct val="100000"/>
              <a:buFont typeface="Oswald"/>
              <a:buNone/>
              <a:defRPr b="1" sz="3000">
                <a:solidFill>
                  <a:srgbClr val="3796BF"/>
                </a:solidFill>
                <a:latin typeface="Oswald"/>
                <a:ea typeface="Oswald"/>
                <a:cs typeface="Oswald"/>
                <a:sym typeface="Oswald"/>
              </a:defRPr>
            </a:lvl2pPr>
            <a:lvl3pPr lvl="2" rtl="0">
              <a:spcBef>
                <a:spcPts val="0"/>
              </a:spcBef>
              <a:buClr>
                <a:srgbClr val="3796BF"/>
              </a:buClr>
              <a:buSzPct val="100000"/>
              <a:buFont typeface="Oswald"/>
              <a:buNone/>
              <a:defRPr b="1" sz="3000">
                <a:solidFill>
                  <a:srgbClr val="3796BF"/>
                </a:solidFill>
                <a:latin typeface="Oswald"/>
                <a:ea typeface="Oswald"/>
                <a:cs typeface="Oswald"/>
                <a:sym typeface="Oswald"/>
              </a:defRPr>
            </a:lvl3pPr>
            <a:lvl4pPr lvl="3" rtl="0">
              <a:spcBef>
                <a:spcPts val="0"/>
              </a:spcBef>
              <a:buClr>
                <a:srgbClr val="3796BF"/>
              </a:buClr>
              <a:buSzPct val="100000"/>
              <a:buFont typeface="Oswald"/>
              <a:buNone/>
              <a:defRPr b="1" sz="3000">
                <a:solidFill>
                  <a:srgbClr val="3796BF"/>
                </a:solidFill>
                <a:latin typeface="Oswald"/>
                <a:ea typeface="Oswald"/>
                <a:cs typeface="Oswald"/>
                <a:sym typeface="Oswald"/>
              </a:defRPr>
            </a:lvl4pPr>
            <a:lvl5pPr lvl="4" rtl="0">
              <a:spcBef>
                <a:spcPts val="0"/>
              </a:spcBef>
              <a:buClr>
                <a:srgbClr val="3796BF"/>
              </a:buClr>
              <a:buSzPct val="100000"/>
              <a:buFont typeface="Oswald"/>
              <a:buNone/>
              <a:defRPr b="1" sz="3000">
                <a:solidFill>
                  <a:srgbClr val="3796BF"/>
                </a:solidFill>
                <a:latin typeface="Oswald"/>
                <a:ea typeface="Oswald"/>
                <a:cs typeface="Oswald"/>
                <a:sym typeface="Oswald"/>
              </a:defRPr>
            </a:lvl5pPr>
            <a:lvl6pPr lvl="5" rtl="0">
              <a:spcBef>
                <a:spcPts val="0"/>
              </a:spcBef>
              <a:buClr>
                <a:srgbClr val="3796BF"/>
              </a:buClr>
              <a:buSzPct val="100000"/>
              <a:buFont typeface="Oswald"/>
              <a:buNone/>
              <a:defRPr b="1" sz="3000">
                <a:solidFill>
                  <a:srgbClr val="3796BF"/>
                </a:solidFill>
                <a:latin typeface="Oswald"/>
                <a:ea typeface="Oswald"/>
                <a:cs typeface="Oswald"/>
                <a:sym typeface="Oswald"/>
              </a:defRPr>
            </a:lvl6pPr>
            <a:lvl7pPr lvl="6" rtl="0">
              <a:spcBef>
                <a:spcPts val="0"/>
              </a:spcBef>
              <a:buClr>
                <a:srgbClr val="3796BF"/>
              </a:buClr>
              <a:buSzPct val="100000"/>
              <a:buFont typeface="Oswald"/>
              <a:buNone/>
              <a:defRPr b="1" sz="3000">
                <a:solidFill>
                  <a:srgbClr val="3796BF"/>
                </a:solidFill>
                <a:latin typeface="Oswald"/>
                <a:ea typeface="Oswald"/>
                <a:cs typeface="Oswald"/>
                <a:sym typeface="Oswald"/>
              </a:defRPr>
            </a:lvl7pPr>
            <a:lvl8pPr lvl="7" rtl="0">
              <a:spcBef>
                <a:spcPts val="0"/>
              </a:spcBef>
              <a:buClr>
                <a:srgbClr val="3796BF"/>
              </a:buClr>
              <a:buSzPct val="100000"/>
              <a:buFont typeface="Oswald"/>
              <a:buNone/>
              <a:defRPr b="1" sz="3000">
                <a:solidFill>
                  <a:srgbClr val="3796BF"/>
                </a:solidFill>
                <a:latin typeface="Oswald"/>
                <a:ea typeface="Oswald"/>
                <a:cs typeface="Oswald"/>
                <a:sym typeface="Oswald"/>
              </a:defRPr>
            </a:lvl8pPr>
            <a:lvl9pPr lvl="8" rtl="0">
              <a:spcBef>
                <a:spcPts val="0"/>
              </a:spcBef>
              <a:buClr>
                <a:srgbClr val="3796BF"/>
              </a:buClr>
              <a:buSzPct val="100000"/>
              <a:buFont typeface="Oswald"/>
              <a:buNone/>
              <a:defRPr b="1" sz="3000">
                <a:solidFill>
                  <a:srgbClr val="3796BF"/>
                </a:solidFill>
                <a:latin typeface="Oswald"/>
                <a:ea typeface="Oswald"/>
                <a:cs typeface="Oswald"/>
                <a:sym typeface="Oswald"/>
              </a:defRPr>
            </a:lvl9pPr>
          </a:lstStyle>
          <a:p/>
        </p:txBody>
      </p:sp>
      <p:sp>
        <p:nvSpPr>
          <p:cNvPr id="76" name="Shape 76"/>
          <p:cNvSpPr txBox="1"/>
          <p:nvPr>
            <p:ph idx="1" type="body"/>
          </p:nvPr>
        </p:nvSpPr>
        <p:spPr>
          <a:xfrm>
            <a:off x="1031425" y="2369500"/>
            <a:ext cx="5760300" cy="3361500"/>
          </a:xfrm>
          <a:prstGeom prst="rect">
            <a:avLst/>
          </a:prstGeom>
          <a:noFill/>
          <a:ln>
            <a:noFill/>
          </a:ln>
        </p:spPr>
        <p:txBody>
          <a:bodyPr anchorCtr="0" anchor="t" bIns="91425" lIns="91425" rIns="91425" tIns="91425"/>
          <a:lstStyle>
            <a:lvl1pPr lvl="0" rt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rtl="0">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rtl="0">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ctrTitle"/>
          </p:nvPr>
        </p:nvSpPr>
        <p:spPr>
          <a:xfrm>
            <a:off x="435075" y="3785250"/>
            <a:ext cx="8421000" cy="2443800"/>
          </a:xfrm>
          <a:prstGeom prst="rect">
            <a:avLst/>
          </a:prstGeom>
        </p:spPr>
        <p:txBody>
          <a:bodyPr anchorCtr="0" anchor="t" bIns="91425" lIns="91425" rIns="91425" tIns="91425">
            <a:noAutofit/>
          </a:bodyPr>
          <a:lstStyle/>
          <a:p>
            <a:pPr lvl="0" rtl="0">
              <a:lnSpc>
                <a:spcPct val="115000"/>
              </a:lnSpc>
              <a:spcBef>
                <a:spcPts val="0"/>
              </a:spcBef>
              <a:buClr>
                <a:schemeClr val="dk1"/>
              </a:buClr>
              <a:buSzPct val="30555"/>
              <a:buFont typeface="Arial"/>
              <a:buNone/>
            </a:pPr>
            <a:r>
              <a:rPr i="1" lang="en">
                <a:solidFill>
                  <a:srgbClr val="2185C5"/>
                </a:solidFill>
              </a:rPr>
              <a:t>“Who Has Time For That?”: </a:t>
            </a:r>
            <a:r>
              <a:rPr i="1" lang="en" sz="3600">
                <a:solidFill>
                  <a:srgbClr val="2185C5"/>
                </a:solidFill>
              </a:rPr>
              <a:t>Effectively Integrating Disciplinary Literacy Practices</a:t>
            </a:r>
          </a:p>
          <a:p>
            <a:pPr lvl="0">
              <a:spcBef>
                <a:spcPts val="0"/>
              </a:spcBef>
              <a:buNone/>
            </a:pPr>
            <a:r>
              <a:t/>
            </a:r>
            <a:endParaRPr>
              <a:solidFill>
                <a:srgbClr val="2185C5"/>
              </a:solidFill>
            </a:endParaRPr>
          </a:p>
        </p:txBody>
      </p:sp>
      <p:sp>
        <p:nvSpPr>
          <p:cNvPr id="227" name="Shape 227"/>
          <p:cNvSpPr/>
          <p:nvPr/>
        </p:nvSpPr>
        <p:spPr>
          <a:xfrm>
            <a:off x="3286575" y="371025"/>
            <a:ext cx="2718000" cy="2239200"/>
          </a:xfrm>
          <a:prstGeom prst="ellipse">
            <a:avLst/>
          </a:prstGeom>
          <a:solidFill>
            <a:srgbClr val="F20253">
              <a:alpha val="8510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228" name="Shape 228"/>
          <p:cNvGrpSpPr/>
          <p:nvPr/>
        </p:nvGrpSpPr>
        <p:grpSpPr>
          <a:xfrm>
            <a:off x="3727916" y="852084"/>
            <a:ext cx="1835305" cy="1277076"/>
            <a:chOff x="6660750" y="298550"/>
            <a:chExt cx="396900" cy="396300"/>
          </a:xfrm>
        </p:grpSpPr>
        <p:sp>
          <p:nvSpPr>
            <p:cNvPr id="229" name="Shape 229"/>
            <p:cNvSpPr/>
            <p:nvPr/>
          </p:nvSpPr>
          <p:spPr>
            <a:xfrm>
              <a:off x="6660750" y="298550"/>
              <a:ext cx="396900" cy="396300"/>
            </a:xfrm>
            <a:custGeom>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a:off x="6697400" y="335200"/>
              <a:ext cx="323625" cy="323025"/>
            </a:xfrm>
            <a:custGeom>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893700" y="274650"/>
            <a:ext cx="6462600" cy="1143000"/>
          </a:xfrm>
          <a:prstGeom prst="rect">
            <a:avLst/>
          </a:prstGeom>
        </p:spPr>
        <p:txBody>
          <a:bodyPr anchorCtr="0" anchor="b" bIns="91425" lIns="91425" rIns="91425" tIns="91425">
            <a:noAutofit/>
          </a:bodyPr>
          <a:lstStyle/>
          <a:p>
            <a:pPr lvl="0" algn="ctr">
              <a:spcBef>
                <a:spcPts val="0"/>
              </a:spcBef>
              <a:buNone/>
            </a:pPr>
            <a:r>
              <a:rPr b="1" lang="en" sz="3000"/>
              <a:t>Background Knowledge and Comprehension</a:t>
            </a:r>
          </a:p>
        </p:txBody>
      </p:sp>
      <p:sp>
        <p:nvSpPr>
          <p:cNvPr id="289" name="Shape 289"/>
          <p:cNvSpPr/>
          <p:nvPr/>
        </p:nvSpPr>
        <p:spPr>
          <a:xfrm>
            <a:off x="110250" y="1417650"/>
            <a:ext cx="3726600" cy="793800"/>
          </a:xfrm>
          <a:prstGeom prst="rect">
            <a:avLst/>
          </a:prstGeom>
          <a:noFill/>
          <a:ln cap="flat" cmpd="sng" w="28575">
            <a:solidFill>
              <a:srgbClr val="FF9715"/>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sz="1800"/>
              <a:t>Reading relied on background knowledge (content or cultural)</a:t>
            </a:r>
          </a:p>
        </p:txBody>
      </p:sp>
      <p:sp>
        <p:nvSpPr>
          <p:cNvPr id="290" name="Shape 290"/>
          <p:cNvSpPr/>
          <p:nvPr/>
        </p:nvSpPr>
        <p:spPr>
          <a:xfrm>
            <a:off x="4783200" y="1417650"/>
            <a:ext cx="3726600" cy="793800"/>
          </a:xfrm>
          <a:prstGeom prst="rect">
            <a:avLst/>
          </a:prstGeom>
          <a:noFill/>
          <a:ln cap="flat" cmpd="sng" w="28575">
            <a:solidFill>
              <a:schemeClr val="accent4"/>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t>Reading on unfamiliar concept</a:t>
            </a:r>
          </a:p>
          <a:p>
            <a:pPr lvl="0" rtl="0" algn="ctr">
              <a:spcBef>
                <a:spcPts val="0"/>
              </a:spcBef>
              <a:buClr>
                <a:schemeClr val="dk1"/>
              </a:buClr>
              <a:buSzPct val="61111"/>
              <a:buFont typeface="Arial"/>
              <a:buNone/>
            </a:pPr>
            <a:r>
              <a:rPr b="1" lang="en" sz="1800">
                <a:solidFill>
                  <a:schemeClr val="dk1"/>
                </a:solidFill>
              </a:rPr>
              <a:t>(content or cultural)</a:t>
            </a:r>
          </a:p>
        </p:txBody>
      </p:sp>
      <p:pic>
        <p:nvPicPr>
          <p:cNvPr descr="Balance - Free images on Pixabay" id="291" name="Shape 291"/>
          <p:cNvPicPr preferRelativeResize="0"/>
          <p:nvPr/>
        </p:nvPicPr>
        <p:blipFill>
          <a:blip r:embed="rId3">
            <a:alphaModFix/>
          </a:blip>
          <a:stretch>
            <a:fillRect/>
          </a:stretch>
        </p:blipFill>
        <p:spPr>
          <a:xfrm>
            <a:off x="209424" y="2349637"/>
            <a:ext cx="3528250" cy="3528250"/>
          </a:xfrm>
          <a:prstGeom prst="rect">
            <a:avLst/>
          </a:prstGeom>
          <a:noFill/>
          <a:ln>
            <a:noFill/>
          </a:ln>
        </p:spPr>
      </p:pic>
      <p:pic>
        <p:nvPicPr>
          <p:cNvPr descr="Balance - Free images on Pixabay" id="292" name="Shape 292"/>
          <p:cNvPicPr preferRelativeResize="0"/>
          <p:nvPr/>
        </p:nvPicPr>
        <p:blipFill>
          <a:blip r:embed="rId4">
            <a:alphaModFix/>
          </a:blip>
          <a:stretch>
            <a:fillRect/>
          </a:stretch>
        </p:blipFill>
        <p:spPr>
          <a:xfrm>
            <a:off x="4882374" y="2349650"/>
            <a:ext cx="3528250" cy="3528250"/>
          </a:xfrm>
          <a:prstGeom prst="rect">
            <a:avLst/>
          </a:prstGeom>
          <a:noFill/>
          <a:ln>
            <a:noFill/>
          </a:ln>
        </p:spPr>
      </p:pic>
      <p:sp>
        <p:nvSpPr>
          <p:cNvPr id="293" name="Shape 293"/>
          <p:cNvSpPr txBox="1"/>
          <p:nvPr/>
        </p:nvSpPr>
        <p:spPr>
          <a:xfrm>
            <a:off x="209425" y="6016100"/>
            <a:ext cx="8423700" cy="793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rPr>
              <a:t>Neuman, S. B., Kaefer, T., &amp; Pinkham, A. (2014). Building Background Knowledge. </a:t>
            </a:r>
            <a:r>
              <a:rPr i="1" lang="en" sz="1200">
                <a:solidFill>
                  <a:schemeClr val="dk1"/>
                </a:solidFill>
              </a:rPr>
              <a:t>Reading Teacher</a:t>
            </a:r>
            <a:r>
              <a:rPr lang="en" sz="1200">
                <a:solidFill>
                  <a:schemeClr val="dk1"/>
                </a:solidFill>
              </a:rPr>
              <a:t>, </a:t>
            </a:r>
            <a:r>
              <a:rPr i="1" lang="en" sz="1200">
                <a:solidFill>
                  <a:schemeClr val="dk1"/>
                </a:solidFill>
              </a:rPr>
              <a:t>68</a:t>
            </a:r>
            <a:r>
              <a:rPr lang="en" sz="1200">
                <a:solidFill>
                  <a:schemeClr val="dk1"/>
                </a:solidFill>
              </a:rPr>
              <a:t>(2), 145-148.</a:t>
            </a:r>
          </a:p>
          <a:p>
            <a:pPr lvl="0" rtl="0">
              <a:lnSpc>
                <a:spcPct val="115000"/>
              </a:lnSpc>
              <a:spcBef>
                <a:spcPts val="0"/>
              </a:spcBef>
              <a:buNone/>
            </a:pPr>
            <a:r>
              <a:rPr lang="en" sz="1200">
                <a:solidFill>
                  <a:schemeClr val="dk1"/>
                </a:solidFill>
                <a:highlight>
                  <a:srgbClr val="FFFFFF"/>
                </a:highlight>
              </a:rPr>
              <a:t>Johnson, P. (1982). Effects on Reading Comprehension of Building Background Knowledge. </a:t>
            </a:r>
            <a:r>
              <a:rPr i="1" lang="en" sz="1200">
                <a:solidFill>
                  <a:schemeClr val="dk1"/>
                </a:solidFill>
                <a:highlight>
                  <a:srgbClr val="FFFFFF"/>
                </a:highlight>
              </a:rPr>
              <a:t>TESOL Quarterly,</a:t>
            </a:r>
            <a:r>
              <a:rPr lang="en" sz="1200">
                <a:solidFill>
                  <a:schemeClr val="dk1"/>
                </a:solidFill>
                <a:highlight>
                  <a:srgbClr val="FFFFFF"/>
                </a:highlight>
              </a:rPr>
              <a:t> </a:t>
            </a:r>
            <a:r>
              <a:rPr i="1" lang="en" sz="1200">
                <a:solidFill>
                  <a:schemeClr val="dk1"/>
                </a:solidFill>
                <a:highlight>
                  <a:srgbClr val="FFFFFF"/>
                </a:highlight>
              </a:rPr>
              <a:t>16</a:t>
            </a:r>
            <a:r>
              <a:rPr lang="en" sz="1200">
                <a:solidFill>
                  <a:schemeClr val="dk1"/>
                </a:solidFill>
                <a:highlight>
                  <a:srgbClr val="FFFFFF"/>
                </a:highlight>
              </a:rPr>
              <a:t>(4), </a:t>
            </a:r>
          </a:p>
          <a:p>
            <a:pPr indent="387350" lvl="0" rtl="0">
              <a:lnSpc>
                <a:spcPct val="115000"/>
              </a:lnSpc>
              <a:spcBef>
                <a:spcPts val="0"/>
              </a:spcBef>
              <a:buClr>
                <a:schemeClr val="dk1"/>
              </a:buClr>
              <a:buSzPct val="91666"/>
              <a:buFont typeface="Arial"/>
              <a:buNone/>
            </a:pPr>
            <a:r>
              <a:rPr lang="en" sz="1200">
                <a:solidFill>
                  <a:schemeClr val="dk1"/>
                </a:solidFill>
                <a:highlight>
                  <a:srgbClr val="FFFFFF"/>
                </a:highlight>
              </a:rPr>
              <a:t>503-516.</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idx="1" type="body"/>
          </p:nvPr>
        </p:nvSpPr>
        <p:spPr>
          <a:xfrm>
            <a:off x="264625" y="6199950"/>
            <a:ext cx="8577900" cy="467700"/>
          </a:xfrm>
          <a:prstGeom prst="rect">
            <a:avLst/>
          </a:prstGeom>
        </p:spPr>
        <p:txBody>
          <a:bodyPr anchorCtr="0" anchor="b" bIns="91425" lIns="91425" rIns="91425" tIns="91425">
            <a:noAutofit/>
          </a:bodyPr>
          <a:lstStyle/>
          <a:p>
            <a:pPr lvl="0" rtl="0">
              <a:lnSpc>
                <a:spcPct val="115000"/>
              </a:lnSpc>
              <a:spcBef>
                <a:spcPts val="0"/>
              </a:spcBef>
              <a:buNone/>
            </a:pPr>
            <a:r>
              <a:rPr lang="en" sz="1200">
                <a:solidFill>
                  <a:schemeClr val="dk1"/>
                </a:solidFill>
                <a:highlight>
                  <a:srgbClr val="FFFFFF"/>
                </a:highlight>
                <a:latin typeface="Arial"/>
                <a:ea typeface="Arial"/>
                <a:cs typeface="Arial"/>
                <a:sym typeface="Arial"/>
              </a:rPr>
              <a:t>Alvermann, D., Smith, L., &amp; Readence, J. (1985). Prior Knowledge Activation and the Comprehension of Compatible and </a:t>
            </a:r>
          </a:p>
          <a:p>
            <a:pPr indent="387350" lvl="0" rtl="0">
              <a:lnSpc>
                <a:spcPct val="115000"/>
              </a:lnSpc>
              <a:spcBef>
                <a:spcPts val="0"/>
              </a:spcBef>
              <a:buClr>
                <a:schemeClr val="dk1"/>
              </a:buClr>
              <a:buSzPct val="91666"/>
              <a:buFont typeface="Arial"/>
              <a:buNone/>
            </a:pPr>
            <a:r>
              <a:rPr lang="en" sz="1200">
                <a:solidFill>
                  <a:schemeClr val="dk1"/>
                </a:solidFill>
                <a:highlight>
                  <a:srgbClr val="FFFFFF"/>
                </a:highlight>
                <a:latin typeface="Arial"/>
                <a:ea typeface="Arial"/>
                <a:cs typeface="Arial"/>
                <a:sym typeface="Arial"/>
              </a:rPr>
              <a:t>Incompatible Text. </a:t>
            </a:r>
            <a:r>
              <a:rPr i="1" lang="en" sz="1200">
                <a:solidFill>
                  <a:schemeClr val="dk1"/>
                </a:solidFill>
                <a:highlight>
                  <a:srgbClr val="FFFFFF"/>
                </a:highlight>
                <a:latin typeface="Arial"/>
                <a:ea typeface="Arial"/>
                <a:cs typeface="Arial"/>
                <a:sym typeface="Arial"/>
              </a:rPr>
              <a:t>Reading Research Quarterly,</a:t>
            </a:r>
            <a:r>
              <a:rPr lang="en" sz="1200">
                <a:solidFill>
                  <a:schemeClr val="dk1"/>
                </a:solidFill>
                <a:highlight>
                  <a:srgbClr val="FFFFFF"/>
                </a:highlight>
                <a:latin typeface="Arial"/>
                <a:ea typeface="Arial"/>
                <a:cs typeface="Arial"/>
                <a:sym typeface="Arial"/>
              </a:rPr>
              <a:t> </a:t>
            </a:r>
            <a:r>
              <a:rPr i="1" lang="en" sz="1200">
                <a:solidFill>
                  <a:schemeClr val="dk1"/>
                </a:solidFill>
                <a:highlight>
                  <a:srgbClr val="FFFFFF"/>
                </a:highlight>
                <a:latin typeface="Arial"/>
                <a:ea typeface="Arial"/>
                <a:cs typeface="Arial"/>
                <a:sym typeface="Arial"/>
              </a:rPr>
              <a:t>20</a:t>
            </a:r>
            <a:r>
              <a:rPr lang="en" sz="1200">
                <a:solidFill>
                  <a:schemeClr val="dk1"/>
                </a:solidFill>
                <a:highlight>
                  <a:srgbClr val="FFFFFF"/>
                </a:highlight>
                <a:latin typeface="Arial"/>
                <a:ea typeface="Arial"/>
                <a:cs typeface="Arial"/>
                <a:sym typeface="Arial"/>
              </a:rPr>
              <a:t>(4), 420-436. </a:t>
            </a:r>
          </a:p>
        </p:txBody>
      </p:sp>
      <p:sp>
        <p:nvSpPr>
          <p:cNvPr id="299" name="Shape 299"/>
          <p:cNvSpPr txBox="1"/>
          <p:nvPr/>
        </p:nvSpPr>
        <p:spPr>
          <a:xfrm>
            <a:off x="268225" y="2976825"/>
            <a:ext cx="2796000" cy="1815000"/>
          </a:xfrm>
          <a:prstGeom prst="rect">
            <a:avLst/>
          </a:prstGeom>
          <a:noFill/>
          <a:ln>
            <a:noFill/>
          </a:ln>
        </p:spPr>
        <p:txBody>
          <a:bodyPr anchorCtr="0" anchor="t" bIns="91425" lIns="91425" rIns="91425" tIns="91425">
            <a:noAutofit/>
          </a:bodyPr>
          <a:lstStyle/>
          <a:p>
            <a:pPr lvl="0" rtl="0">
              <a:spcBef>
                <a:spcPts val="600"/>
              </a:spcBef>
              <a:buNone/>
            </a:pPr>
            <a:r>
              <a:rPr b="1" lang="en" sz="3000">
                <a:solidFill>
                  <a:srgbClr val="F20253"/>
                </a:solidFill>
                <a:latin typeface="Lato"/>
                <a:ea typeface="Lato"/>
                <a:cs typeface="Lato"/>
                <a:sym typeface="Lato"/>
              </a:rPr>
              <a:t>Assimilation</a:t>
            </a:r>
          </a:p>
          <a:p>
            <a:pPr indent="-381000" lvl="0" marL="457200" rtl="0">
              <a:spcBef>
                <a:spcPts val="600"/>
              </a:spcBef>
              <a:buClr>
                <a:srgbClr val="607896"/>
              </a:buClr>
              <a:buSzPct val="100000"/>
              <a:buFont typeface="Lato"/>
              <a:buChar char="➔"/>
            </a:pPr>
            <a:r>
              <a:rPr lang="en" sz="2400">
                <a:solidFill>
                  <a:srgbClr val="607896"/>
                </a:solidFill>
                <a:latin typeface="Lato"/>
                <a:ea typeface="Lato"/>
                <a:cs typeface="Lato"/>
                <a:sym typeface="Lato"/>
              </a:rPr>
              <a:t>Adding to prior knowledge</a:t>
            </a:r>
          </a:p>
        </p:txBody>
      </p:sp>
      <p:sp>
        <p:nvSpPr>
          <p:cNvPr id="300" name="Shape 300"/>
          <p:cNvSpPr txBox="1"/>
          <p:nvPr/>
        </p:nvSpPr>
        <p:spPr>
          <a:xfrm>
            <a:off x="1050925" y="661550"/>
            <a:ext cx="7788000" cy="1482300"/>
          </a:xfrm>
          <a:prstGeom prst="rect">
            <a:avLst/>
          </a:prstGeom>
          <a:noFill/>
          <a:ln>
            <a:noFill/>
          </a:ln>
        </p:spPr>
        <p:txBody>
          <a:bodyPr anchorCtr="0" anchor="b" bIns="91425" lIns="91425" rIns="91425" tIns="91425">
            <a:noAutofit/>
          </a:bodyPr>
          <a:lstStyle/>
          <a:p>
            <a:pPr lvl="0" rtl="0">
              <a:spcBef>
                <a:spcPts val="0"/>
              </a:spcBef>
              <a:buNone/>
            </a:pPr>
            <a:r>
              <a:rPr b="1" lang="en" sz="4200">
                <a:solidFill>
                  <a:srgbClr val="677480"/>
                </a:solidFill>
                <a:latin typeface="Raleway"/>
                <a:ea typeface="Raleway"/>
                <a:cs typeface="Raleway"/>
                <a:sym typeface="Raleway"/>
              </a:rPr>
              <a:t>What struggling readers do with new knowledge</a:t>
            </a:r>
            <a:r>
              <a:rPr b="1" lang="en" sz="3000">
                <a:solidFill>
                  <a:srgbClr val="677480"/>
                </a:solidFill>
                <a:latin typeface="Raleway"/>
                <a:ea typeface="Raleway"/>
                <a:cs typeface="Raleway"/>
                <a:sym typeface="Raleway"/>
              </a:rPr>
              <a:t>:</a:t>
            </a:r>
          </a:p>
        </p:txBody>
      </p:sp>
      <p:sp>
        <p:nvSpPr>
          <p:cNvPr id="301" name="Shape 301"/>
          <p:cNvSpPr txBox="1"/>
          <p:nvPr/>
        </p:nvSpPr>
        <p:spPr>
          <a:xfrm>
            <a:off x="5239550" y="2976825"/>
            <a:ext cx="3184200" cy="2047500"/>
          </a:xfrm>
          <a:prstGeom prst="rect">
            <a:avLst/>
          </a:prstGeom>
          <a:noFill/>
          <a:ln>
            <a:noFill/>
          </a:ln>
        </p:spPr>
        <p:txBody>
          <a:bodyPr anchorCtr="0" anchor="t" bIns="91425" lIns="91425" rIns="91425" tIns="91425">
            <a:noAutofit/>
          </a:bodyPr>
          <a:lstStyle/>
          <a:p>
            <a:pPr lvl="0" rtl="0">
              <a:spcBef>
                <a:spcPts val="600"/>
              </a:spcBef>
              <a:buNone/>
            </a:pPr>
            <a:r>
              <a:rPr b="1" lang="en" sz="3000">
                <a:solidFill>
                  <a:schemeClr val="accent3"/>
                </a:solidFill>
                <a:latin typeface="Lato"/>
                <a:ea typeface="Lato"/>
                <a:cs typeface="Lato"/>
                <a:sym typeface="Lato"/>
              </a:rPr>
              <a:t>Accommodation</a:t>
            </a:r>
          </a:p>
          <a:p>
            <a:pPr indent="-381000" lvl="0" marL="457200" rtl="0">
              <a:spcBef>
                <a:spcPts val="600"/>
              </a:spcBef>
              <a:buClr>
                <a:srgbClr val="607896"/>
              </a:buClr>
              <a:buSzPct val="100000"/>
              <a:buFont typeface="Lato"/>
              <a:buChar char="➔"/>
            </a:pPr>
            <a:r>
              <a:rPr lang="en" sz="2400">
                <a:solidFill>
                  <a:srgbClr val="607896"/>
                </a:solidFill>
                <a:latin typeface="Lato"/>
                <a:ea typeface="Lato"/>
                <a:cs typeface="Lato"/>
                <a:sym typeface="Lato"/>
              </a:rPr>
              <a:t>Replacing prior knowledge with new knowledge</a:t>
            </a:r>
          </a:p>
        </p:txBody>
      </p:sp>
      <p:cxnSp>
        <p:nvCxnSpPr>
          <p:cNvPr id="302" name="Shape 302"/>
          <p:cNvCxnSpPr/>
          <p:nvPr/>
        </p:nvCxnSpPr>
        <p:spPr>
          <a:xfrm flipH="1">
            <a:off x="1291525" y="2072825"/>
            <a:ext cx="1376700" cy="934800"/>
          </a:xfrm>
          <a:prstGeom prst="straightConnector1">
            <a:avLst/>
          </a:prstGeom>
          <a:noFill/>
          <a:ln cap="flat" cmpd="sng" w="38100">
            <a:solidFill>
              <a:srgbClr val="666666"/>
            </a:solidFill>
            <a:prstDash val="solid"/>
            <a:round/>
            <a:headEnd len="lg" w="lg" type="none"/>
            <a:tailEnd len="lg" w="lg" type="triangle"/>
          </a:ln>
        </p:spPr>
      </p:cxnSp>
      <p:cxnSp>
        <p:nvCxnSpPr>
          <p:cNvPr id="303" name="Shape 303"/>
          <p:cNvCxnSpPr/>
          <p:nvPr/>
        </p:nvCxnSpPr>
        <p:spPr>
          <a:xfrm>
            <a:off x="4111950" y="2065025"/>
            <a:ext cx="1246500" cy="956100"/>
          </a:xfrm>
          <a:prstGeom prst="straightConnector1">
            <a:avLst/>
          </a:prstGeom>
          <a:noFill/>
          <a:ln cap="flat" cmpd="sng" w="38100">
            <a:solidFill>
              <a:srgbClr val="666666"/>
            </a:solidFill>
            <a:prstDash val="solid"/>
            <a:round/>
            <a:headEnd len="lg" w="lg" type="none"/>
            <a:tailEnd len="lg" w="lg" type="triangle"/>
          </a:ln>
        </p:spPr>
      </p:cxnSp>
      <p:pic>
        <p:nvPicPr>
          <p:cNvPr descr="Other resolutions: 240 × 240 ..." id="304" name="Shape 304"/>
          <p:cNvPicPr preferRelativeResize="0"/>
          <p:nvPr/>
        </p:nvPicPr>
        <p:blipFill rotWithShape="1">
          <a:blip r:embed="rId3">
            <a:alphaModFix/>
          </a:blip>
          <a:srcRect b="0" l="0" r="0" t="0"/>
          <a:stretch/>
        </p:blipFill>
        <p:spPr>
          <a:xfrm>
            <a:off x="5450109" y="3148187"/>
            <a:ext cx="2047428" cy="20474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1000"/>
                                        <p:tgtEl>
                                          <p:spTgt spid="3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idx="1" type="body"/>
          </p:nvPr>
        </p:nvSpPr>
        <p:spPr>
          <a:xfrm>
            <a:off x="378825" y="6199950"/>
            <a:ext cx="8523300" cy="467700"/>
          </a:xfrm>
          <a:prstGeom prst="rect">
            <a:avLst/>
          </a:prstGeom>
        </p:spPr>
        <p:txBody>
          <a:bodyPr anchorCtr="0" anchor="b" bIns="91425" lIns="91425" rIns="91425" tIns="91425">
            <a:noAutofit/>
          </a:bodyPr>
          <a:lstStyle/>
          <a:p>
            <a:pPr lvl="0" rtl="0">
              <a:lnSpc>
                <a:spcPct val="115000"/>
              </a:lnSpc>
              <a:spcBef>
                <a:spcPts val="0"/>
              </a:spcBef>
              <a:buNone/>
            </a:pPr>
            <a:r>
              <a:rPr lang="en" sz="1200">
                <a:solidFill>
                  <a:srgbClr val="222222"/>
                </a:solidFill>
                <a:highlight>
                  <a:srgbClr val="FFFFFF"/>
                </a:highlight>
                <a:latin typeface="Arial"/>
                <a:ea typeface="Arial"/>
                <a:cs typeface="Arial"/>
                <a:sym typeface="Arial"/>
              </a:rPr>
              <a:t>McNamara, D. S., &amp; Kintsch, W. (1996). Learning from texts: Effects of prior knowledge and text coherence. </a:t>
            </a:r>
            <a:r>
              <a:rPr i="1" lang="en" sz="1200">
                <a:solidFill>
                  <a:srgbClr val="222222"/>
                </a:solidFill>
                <a:highlight>
                  <a:srgbClr val="FFFFFF"/>
                </a:highlight>
                <a:latin typeface="Arial"/>
                <a:ea typeface="Arial"/>
                <a:cs typeface="Arial"/>
                <a:sym typeface="Arial"/>
              </a:rPr>
              <a:t>Discourse </a:t>
            </a:r>
          </a:p>
          <a:p>
            <a:pPr indent="387350" lvl="0" rtl="0">
              <a:lnSpc>
                <a:spcPct val="115000"/>
              </a:lnSpc>
              <a:spcBef>
                <a:spcPts val="0"/>
              </a:spcBef>
              <a:buClr>
                <a:schemeClr val="dk1"/>
              </a:buClr>
              <a:buSzPct val="91666"/>
              <a:buFont typeface="Arial"/>
              <a:buNone/>
            </a:pPr>
            <a:r>
              <a:rPr i="1" lang="en" sz="1200">
                <a:solidFill>
                  <a:srgbClr val="222222"/>
                </a:solidFill>
                <a:highlight>
                  <a:srgbClr val="FFFFFF"/>
                </a:highlight>
                <a:latin typeface="Arial"/>
                <a:ea typeface="Arial"/>
                <a:cs typeface="Arial"/>
                <a:sym typeface="Arial"/>
              </a:rPr>
              <a:t>Processes</a:t>
            </a:r>
            <a:r>
              <a:rPr lang="en" sz="1200">
                <a:solidFill>
                  <a:srgbClr val="222222"/>
                </a:solidFill>
                <a:highlight>
                  <a:srgbClr val="FFFFFF"/>
                </a:highlight>
                <a:latin typeface="Arial"/>
                <a:ea typeface="Arial"/>
                <a:cs typeface="Arial"/>
                <a:sym typeface="Arial"/>
              </a:rPr>
              <a:t>, </a:t>
            </a:r>
            <a:r>
              <a:rPr i="1" lang="en" sz="1200">
                <a:solidFill>
                  <a:srgbClr val="222222"/>
                </a:solidFill>
                <a:highlight>
                  <a:srgbClr val="FFFFFF"/>
                </a:highlight>
                <a:latin typeface="Arial"/>
                <a:ea typeface="Arial"/>
                <a:cs typeface="Arial"/>
                <a:sym typeface="Arial"/>
              </a:rPr>
              <a:t>22</a:t>
            </a:r>
            <a:r>
              <a:rPr lang="en" sz="1200">
                <a:solidFill>
                  <a:srgbClr val="222222"/>
                </a:solidFill>
                <a:highlight>
                  <a:srgbClr val="FFFFFF"/>
                </a:highlight>
                <a:latin typeface="Arial"/>
                <a:ea typeface="Arial"/>
                <a:cs typeface="Arial"/>
                <a:sym typeface="Arial"/>
              </a:rPr>
              <a:t>, 247-288.</a:t>
            </a:r>
          </a:p>
        </p:txBody>
      </p:sp>
      <p:pic>
        <p:nvPicPr>
          <p:cNvPr descr="prior knowledge and critical thinking.PNG" id="310" name="Shape 310"/>
          <p:cNvPicPr preferRelativeResize="0"/>
          <p:nvPr/>
        </p:nvPicPr>
        <p:blipFill rotWithShape="1">
          <a:blip r:embed="rId3">
            <a:alphaModFix/>
          </a:blip>
          <a:srcRect b="0" l="0" r="0" t="20848"/>
          <a:stretch/>
        </p:blipFill>
        <p:spPr>
          <a:xfrm>
            <a:off x="2377350" y="109449"/>
            <a:ext cx="4389299" cy="6034199"/>
          </a:xfrm>
          <a:prstGeom prst="rect">
            <a:avLst/>
          </a:prstGeom>
          <a:noFill/>
          <a:ln>
            <a:noFill/>
          </a:ln>
        </p:spPr>
      </p:pic>
      <p:sp>
        <p:nvSpPr>
          <p:cNvPr id="311" name="Shape 311"/>
          <p:cNvSpPr/>
          <p:nvPr/>
        </p:nvSpPr>
        <p:spPr>
          <a:xfrm>
            <a:off x="4142200" y="3164750"/>
            <a:ext cx="2858598" cy="2622564"/>
          </a:xfrm>
          <a:prstGeom prst="irregularSeal1">
            <a:avLst/>
          </a:prstGeom>
          <a:noFill/>
          <a:ln cap="flat" cmpd="sng" w="38100">
            <a:solidFill>
              <a:srgbClr val="F2025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2" name="Shape 312"/>
          <p:cNvSpPr/>
          <p:nvPr/>
        </p:nvSpPr>
        <p:spPr>
          <a:xfrm rot="-2175158">
            <a:off x="-99699" y="2118216"/>
            <a:ext cx="2915901" cy="394817"/>
          </a:xfrm>
          <a:prstGeom prst="rect">
            <a:avLst/>
          </a:prstGeom>
        </p:spPr>
        <p:txBody>
          <a:bodyPr>
            <a:prstTxWarp prst="textPlain"/>
          </a:bodyPr>
          <a:lstStyle/>
          <a:p>
            <a:pPr lvl="0" algn="ctr"/>
            <a:r>
              <a:rPr b="0" i="0">
                <a:ln cap="flat" cmpd="sng" w="9525">
                  <a:solidFill>
                    <a:srgbClr val="4BB5D9"/>
                  </a:solidFill>
                  <a:prstDash val="solid"/>
                  <a:round/>
                  <a:headEnd len="med" w="med" type="none"/>
                  <a:tailEnd len="med" w="med" type="none"/>
                </a:ln>
                <a:solidFill>
                  <a:srgbClr val="F20253">
                    <a:alpha val="85100"/>
                  </a:srgbClr>
                </a:solidFill>
                <a:latin typeface="Raleway"/>
              </a:rPr>
              <a:t>Critical</a:t>
            </a:r>
          </a:p>
        </p:txBody>
      </p:sp>
      <p:sp>
        <p:nvSpPr>
          <p:cNvPr id="313" name="Shape 313"/>
          <p:cNvSpPr/>
          <p:nvPr/>
        </p:nvSpPr>
        <p:spPr>
          <a:xfrm rot="2041021">
            <a:off x="5713445" y="2202373"/>
            <a:ext cx="3366756" cy="393230"/>
          </a:xfrm>
          <a:prstGeom prst="rect">
            <a:avLst/>
          </a:prstGeom>
        </p:spPr>
        <p:txBody>
          <a:bodyPr>
            <a:prstTxWarp prst="textPlain"/>
          </a:bodyPr>
          <a:lstStyle/>
          <a:p>
            <a:pPr lvl="0" algn="ctr"/>
            <a:r>
              <a:rPr b="0" i="0">
                <a:ln cap="flat" cmpd="sng" w="9525">
                  <a:solidFill>
                    <a:srgbClr val="4BB5D9"/>
                  </a:solidFill>
                  <a:prstDash val="solid"/>
                  <a:round/>
                  <a:headEnd len="med" w="med" type="none"/>
                  <a:tailEnd len="med" w="med" type="none"/>
                </a:ln>
                <a:solidFill>
                  <a:srgbClr val="F20253">
                    <a:alpha val="85100"/>
                  </a:srgbClr>
                </a:solidFill>
                <a:latin typeface="Raleway"/>
              </a:rPr>
              <a:t>Thinking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p:nvPr/>
        </p:nvSpPr>
        <p:spPr>
          <a:xfrm>
            <a:off x="2955750" y="559500"/>
            <a:ext cx="3232500" cy="3125400"/>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319" name="Shape 319"/>
          <p:cNvSpPr txBox="1"/>
          <p:nvPr>
            <p:ph idx="4294967295" type="ctrTitle"/>
          </p:nvPr>
        </p:nvSpPr>
        <p:spPr>
          <a:xfrm>
            <a:off x="504600" y="3949500"/>
            <a:ext cx="8134800" cy="1546500"/>
          </a:xfrm>
          <a:prstGeom prst="rect">
            <a:avLst/>
          </a:prstGeom>
        </p:spPr>
        <p:txBody>
          <a:bodyPr anchorCtr="0" anchor="b" bIns="91425" lIns="91425" rIns="91425" tIns="91425">
            <a:noAutofit/>
          </a:bodyPr>
          <a:lstStyle/>
          <a:p>
            <a:pPr lvl="0" rtl="0">
              <a:spcBef>
                <a:spcPts val="0"/>
              </a:spcBef>
              <a:buNone/>
            </a:pPr>
            <a:r>
              <a:rPr lang="en" sz="7200">
                <a:solidFill>
                  <a:srgbClr val="FFFFFF"/>
                </a:solidFill>
              </a:rPr>
              <a:t>How can we help?</a:t>
            </a:r>
          </a:p>
        </p:txBody>
      </p:sp>
      <p:grpSp>
        <p:nvGrpSpPr>
          <p:cNvPr id="320" name="Shape 320"/>
          <p:cNvGrpSpPr/>
          <p:nvPr/>
        </p:nvGrpSpPr>
        <p:grpSpPr>
          <a:xfrm>
            <a:off x="3469550" y="904044"/>
            <a:ext cx="2204906" cy="2436327"/>
            <a:chOff x="6730350" y="2315900"/>
            <a:chExt cx="257700" cy="420100"/>
          </a:xfrm>
        </p:grpSpPr>
        <p:sp>
          <p:nvSpPr>
            <p:cNvPr id="321" name="Shape 321"/>
            <p:cNvSpPr/>
            <p:nvPr/>
          </p:nvSpPr>
          <p:spPr>
            <a:xfrm>
              <a:off x="6807900" y="2671250"/>
              <a:ext cx="102600" cy="22625"/>
            </a:xfrm>
            <a:custGeom>
              <a:pathLst>
                <a:path extrusionOk="0" h="905" w="4104">
                  <a:moveTo>
                    <a:pt x="1" y="1"/>
                  </a:moveTo>
                  <a:lnTo>
                    <a:pt x="1" y="905"/>
                  </a:lnTo>
                  <a:lnTo>
                    <a:pt x="4104" y="905"/>
                  </a:lnTo>
                  <a:lnTo>
                    <a:pt x="4104"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22" name="Shape 322"/>
            <p:cNvSpPr/>
            <p:nvPr/>
          </p:nvSpPr>
          <p:spPr>
            <a:xfrm>
              <a:off x="6807900" y="2636450"/>
              <a:ext cx="102600" cy="22625"/>
            </a:xfrm>
            <a:custGeom>
              <a:pathLst>
                <a:path extrusionOk="0" h="905" w="4104">
                  <a:moveTo>
                    <a:pt x="1" y="1"/>
                  </a:moveTo>
                  <a:lnTo>
                    <a:pt x="1" y="905"/>
                  </a:lnTo>
                  <a:lnTo>
                    <a:pt x="4104" y="905"/>
                  </a:lnTo>
                  <a:lnTo>
                    <a:pt x="4104"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23" name="Shape 323"/>
            <p:cNvSpPr/>
            <p:nvPr/>
          </p:nvSpPr>
          <p:spPr>
            <a:xfrm>
              <a:off x="6807900" y="2706075"/>
              <a:ext cx="102600" cy="29925"/>
            </a:xfrm>
            <a:custGeom>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24" name="Shape 324"/>
            <p:cNvSpPr/>
            <p:nvPr/>
          </p:nvSpPr>
          <p:spPr>
            <a:xfrm>
              <a:off x="6811575" y="2463675"/>
              <a:ext cx="95275" cy="160600"/>
            </a:xfrm>
            <a:custGeom>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25" name="Shape 325"/>
            <p:cNvSpPr/>
            <p:nvPr/>
          </p:nvSpPr>
          <p:spPr>
            <a:xfrm>
              <a:off x="6730350" y="2315900"/>
              <a:ext cx="257700" cy="308375"/>
            </a:xfrm>
            <a:custGeom>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Shape 330"/>
          <p:cNvSpPr txBox="1"/>
          <p:nvPr>
            <p:ph idx="4294967295" type="title"/>
          </p:nvPr>
        </p:nvSpPr>
        <p:spPr>
          <a:xfrm>
            <a:off x="5802925" y="4584433"/>
            <a:ext cx="1772700" cy="831900"/>
          </a:xfrm>
          <a:prstGeom prst="rect">
            <a:avLst/>
          </a:prstGeom>
        </p:spPr>
        <p:txBody>
          <a:bodyPr anchorCtr="0" anchor="b" bIns="91425" lIns="91425" rIns="91425" tIns="91425">
            <a:noAutofit/>
          </a:bodyPr>
          <a:lstStyle/>
          <a:p>
            <a:pPr lvl="0" rtl="0">
              <a:spcBef>
                <a:spcPts val="0"/>
              </a:spcBef>
              <a:buNone/>
            </a:pPr>
            <a:r>
              <a:rPr lang="en" sz="2700">
                <a:solidFill>
                  <a:srgbClr val="FFFFFF"/>
                </a:solidFill>
              </a:rPr>
              <a:t>SUCCESS</a:t>
            </a:r>
          </a:p>
        </p:txBody>
      </p:sp>
      <p:sp>
        <p:nvSpPr>
          <p:cNvPr id="331" name="Shape 331"/>
          <p:cNvSpPr txBox="1"/>
          <p:nvPr>
            <p:ph idx="4294967295" type="title"/>
          </p:nvPr>
        </p:nvSpPr>
        <p:spPr>
          <a:xfrm>
            <a:off x="433175" y="4733500"/>
            <a:ext cx="1772700" cy="1147200"/>
          </a:xfrm>
          <a:prstGeom prst="rect">
            <a:avLst/>
          </a:prstGeom>
        </p:spPr>
        <p:txBody>
          <a:bodyPr anchorCtr="0" anchor="b" bIns="91425" lIns="91425" rIns="91425" tIns="91425">
            <a:noAutofit/>
          </a:bodyPr>
          <a:lstStyle/>
          <a:p>
            <a:pPr lvl="0" rtl="0">
              <a:spcBef>
                <a:spcPts val="0"/>
              </a:spcBef>
              <a:buNone/>
            </a:pPr>
            <a:r>
              <a:rPr b="0" lang="en" sz="2400">
                <a:solidFill>
                  <a:srgbClr val="FFFFFF"/>
                </a:solidFill>
              </a:rPr>
              <a:t>Struggling readers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801900" y="623275"/>
            <a:ext cx="3094800" cy="874500"/>
          </a:xfrm>
          <a:prstGeom prst="rect">
            <a:avLst/>
          </a:prstGeom>
        </p:spPr>
        <p:txBody>
          <a:bodyPr anchorCtr="0" anchor="b" bIns="91425" lIns="91425" rIns="91425" tIns="91425">
            <a:noAutofit/>
          </a:bodyPr>
          <a:lstStyle/>
          <a:p>
            <a:pPr lvl="0" rtl="0">
              <a:spcBef>
                <a:spcPts val="0"/>
              </a:spcBef>
              <a:buNone/>
            </a:pPr>
            <a:r>
              <a:rPr b="1" lang="en"/>
              <a:t>Scaffolding</a:t>
            </a:r>
          </a:p>
        </p:txBody>
      </p:sp>
      <p:sp>
        <p:nvSpPr>
          <p:cNvPr id="337" name="Shape 337"/>
          <p:cNvSpPr txBox="1"/>
          <p:nvPr>
            <p:ph idx="1" type="body"/>
          </p:nvPr>
        </p:nvSpPr>
        <p:spPr>
          <a:xfrm>
            <a:off x="260800" y="1643650"/>
            <a:ext cx="3727800" cy="4943400"/>
          </a:xfrm>
          <a:prstGeom prst="rect">
            <a:avLst/>
          </a:prstGeom>
        </p:spPr>
        <p:txBody>
          <a:bodyPr anchorCtr="0" anchor="t" bIns="91425" lIns="91425" rIns="91425" tIns="91425">
            <a:noAutofit/>
          </a:bodyPr>
          <a:lstStyle/>
          <a:p>
            <a:pPr lvl="0">
              <a:spcBef>
                <a:spcPts val="0"/>
              </a:spcBef>
              <a:buNone/>
            </a:pPr>
            <a:r>
              <a:rPr i="1" lang="en" sz="1800"/>
              <a:t>Give students just enough support to enable them to fully unpack the text.</a:t>
            </a:r>
          </a:p>
          <a:p>
            <a:pPr lvl="0">
              <a:spcBef>
                <a:spcPts val="0"/>
              </a:spcBef>
              <a:buNone/>
            </a:pPr>
            <a:r>
              <a:t/>
            </a:r>
            <a:endParaRPr i="1" sz="2400">
              <a:solidFill>
                <a:schemeClr val="accent3"/>
              </a:solidFill>
            </a:endParaRPr>
          </a:p>
          <a:p>
            <a:pPr indent="-381000" lvl="0" marL="457200" rtl="0">
              <a:spcBef>
                <a:spcPts val="0"/>
              </a:spcBef>
              <a:buClr>
                <a:schemeClr val="accent3"/>
              </a:buClr>
              <a:buSzPct val="100000"/>
              <a:buFont typeface="Lato"/>
            </a:pPr>
            <a:r>
              <a:rPr lang="en" sz="2400">
                <a:solidFill>
                  <a:schemeClr val="accent3"/>
                </a:solidFill>
              </a:rPr>
              <a:t>Build &amp; assess prior knowledge</a:t>
            </a:r>
          </a:p>
          <a:p>
            <a:pPr indent="-381000" lvl="0" marL="457200" rtl="0">
              <a:spcBef>
                <a:spcPts val="0"/>
              </a:spcBef>
              <a:buClr>
                <a:schemeClr val="accent3"/>
              </a:buClr>
              <a:buSzPct val="100000"/>
              <a:buFont typeface="Lato"/>
            </a:pPr>
            <a:r>
              <a:rPr lang="en" sz="2400">
                <a:solidFill>
                  <a:schemeClr val="accent3"/>
                </a:solidFill>
              </a:rPr>
              <a:t>Pre-teach potential troubling vocabulary</a:t>
            </a:r>
          </a:p>
          <a:p>
            <a:pPr indent="-381000" lvl="0" marL="457200" rtl="0">
              <a:spcBef>
                <a:spcPts val="0"/>
              </a:spcBef>
              <a:buClr>
                <a:schemeClr val="accent3"/>
              </a:buClr>
              <a:buSzPct val="100000"/>
              <a:buFont typeface="Lato"/>
            </a:pPr>
            <a:r>
              <a:rPr lang="en" sz="2400">
                <a:solidFill>
                  <a:schemeClr val="accent3"/>
                </a:solidFill>
              </a:rPr>
              <a:t>Model comprehension strategies through read &amp; think alouds</a:t>
            </a:r>
          </a:p>
          <a:p>
            <a:pPr indent="-381000" lvl="0" marL="457200" rtl="0">
              <a:spcBef>
                <a:spcPts val="0"/>
              </a:spcBef>
              <a:buClr>
                <a:schemeClr val="accent3"/>
              </a:buClr>
              <a:buSzPct val="100000"/>
              <a:buFont typeface="Arial"/>
            </a:pPr>
            <a:r>
              <a:rPr lang="en" sz="2400">
                <a:solidFill>
                  <a:schemeClr val="accent3"/>
                </a:solidFill>
              </a:rPr>
              <a:t>Incorporate writing and discussion to reflect on learning.</a:t>
            </a:r>
          </a:p>
        </p:txBody>
      </p:sp>
      <p:pic>
        <p:nvPicPr>
          <p:cNvPr descr="Ladder to heaven | fdecomite | Flickr" id="338" name="Shape 338"/>
          <p:cNvPicPr preferRelativeResize="0"/>
          <p:nvPr/>
        </p:nvPicPr>
        <p:blipFill rotWithShape="1">
          <a:blip r:embed="rId3">
            <a:alphaModFix/>
          </a:blip>
          <a:srcRect b="0" l="24832" r="24837" t="0"/>
          <a:stretch/>
        </p:blipFill>
        <p:spPr>
          <a:xfrm>
            <a:off x="4612500" y="0"/>
            <a:ext cx="4531499" cy="6752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ctrTitle"/>
          </p:nvPr>
        </p:nvSpPr>
        <p:spPr>
          <a:xfrm>
            <a:off x="721425" y="3785250"/>
            <a:ext cx="6273000" cy="1546500"/>
          </a:xfrm>
          <a:prstGeom prst="rect">
            <a:avLst/>
          </a:prstGeom>
        </p:spPr>
        <p:txBody>
          <a:bodyPr anchorCtr="0" anchor="t" bIns="91425" lIns="91425" rIns="91425" tIns="91425">
            <a:noAutofit/>
          </a:bodyPr>
          <a:lstStyle/>
          <a:p>
            <a:pPr lvl="0">
              <a:spcBef>
                <a:spcPts val="0"/>
              </a:spcBef>
              <a:buNone/>
            </a:pPr>
            <a:r>
              <a:rPr lang="en"/>
              <a:t>Effective Strategies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idx="4294967295" type="ctrTitle"/>
          </p:nvPr>
        </p:nvSpPr>
        <p:spPr>
          <a:xfrm>
            <a:off x="940500" y="1282800"/>
            <a:ext cx="8040300" cy="702600"/>
          </a:xfrm>
          <a:prstGeom prst="rect">
            <a:avLst/>
          </a:prstGeom>
        </p:spPr>
        <p:txBody>
          <a:bodyPr anchorCtr="0" anchor="b" bIns="91425" lIns="91425" rIns="91425" tIns="91425">
            <a:noAutofit/>
          </a:bodyPr>
          <a:lstStyle/>
          <a:p>
            <a:pPr lvl="0" rtl="0" algn="l">
              <a:spcBef>
                <a:spcPts val="0"/>
              </a:spcBef>
              <a:buNone/>
            </a:pPr>
            <a:r>
              <a:rPr lang="en" sz="2400">
                <a:solidFill>
                  <a:srgbClr val="FF9715"/>
                </a:solidFill>
                <a:latin typeface="Lato"/>
                <a:ea typeface="Lato"/>
                <a:cs typeface="Lato"/>
                <a:sym typeface="Lato"/>
              </a:rPr>
              <a:t>What I think I already know...</a:t>
            </a:r>
          </a:p>
        </p:txBody>
      </p:sp>
      <p:sp>
        <p:nvSpPr>
          <p:cNvPr id="349" name="Shape 349"/>
          <p:cNvSpPr txBox="1"/>
          <p:nvPr>
            <p:ph idx="4294967295" type="ctrTitle"/>
          </p:nvPr>
        </p:nvSpPr>
        <p:spPr>
          <a:xfrm>
            <a:off x="940500" y="3978225"/>
            <a:ext cx="7896000" cy="627900"/>
          </a:xfrm>
          <a:prstGeom prst="rect">
            <a:avLst/>
          </a:prstGeom>
        </p:spPr>
        <p:txBody>
          <a:bodyPr anchorCtr="0" anchor="b" bIns="91425" lIns="91425" rIns="91425" tIns="91425">
            <a:noAutofit/>
          </a:bodyPr>
          <a:lstStyle/>
          <a:p>
            <a:pPr lvl="0" rtl="0" algn="l">
              <a:spcBef>
                <a:spcPts val="0"/>
              </a:spcBef>
              <a:buNone/>
            </a:pPr>
            <a:r>
              <a:rPr lang="en" sz="2400">
                <a:solidFill>
                  <a:srgbClr val="7ECEFD"/>
                </a:solidFill>
                <a:latin typeface="Lato"/>
                <a:ea typeface="Lato"/>
                <a:cs typeface="Lato"/>
                <a:sym typeface="Lato"/>
              </a:rPr>
              <a:t>Things I’ve changed my mind about...</a:t>
            </a:r>
          </a:p>
        </p:txBody>
      </p:sp>
      <p:sp>
        <p:nvSpPr>
          <p:cNvPr id="350" name="Shape 350"/>
          <p:cNvSpPr txBox="1"/>
          <p:nvPr>
            <p:ph idx="4294967295" type="ctrTitle"/>
          </p:nvPr>
        </p:nvSpPr>
        <p:spPr>
          <a:xfrm>
            <a:off x="940500" y="2649175"/>
            <a:ext cx="7517700" cy="627900"/>
          </a:xfrm>
          <a:prstGeom prst="rect">
            <a:avLst/>
          </a:prstGeom>
        </p:spPr>
        <p:txBody>
          <a:bodyPr anchorCtr="0" anchor="b" bIns="91425" lIns="91425" rIns="91425" tIns="91425">
            <a:noAutofit/>
          </a:bodyPr>
          <a:lstStyle/>
          <a:p>
            <a:pPr lvl="0" rtl="0" algn="l">
              <a:spcBef>
                <a:spcPts val="0"/>
              </a:spcBef>
              <a:buNone/>
            </a:pPr>
            <a:r>
              <a:rPr lang="en" sz="2400">
                <a:solidFill>
                  <a:srgbClr val="F20253"/>
                </a:solidFill>
                <a:latin typeface="Lato"/>
                <a:ea typeface="Lato"/>
                <a:cs typeface="Lato"/>
                <a:sym typeface="Lato"/>
              </a:rPr>
              <a:t>Confirmed understandings...</a:t>
            </a:r>
          </a:p>
        </p:txBody>
      </p:sp>
      <p:sp>
        <p:nvSpPr>
          <p:cNvPr id="351" name="Shape 351"/>
          <p:cNvSpPr/>
          <p:nvPr/>
        </p:nvSpPr>
        <p:spPr>
          <a:xfrm>
            <a:off x="0" y="1188300"/>
            <a:ext cx="940500" cy="891600"/>
          </a:xfrm>
          <a:prstGeom prst="rightArrow">
            <a:avLst>
              <a:gd fmla="val 61815" name="adj1"/>
              <a:gd fmla="val 50000" name="adj2"/>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352" name="Shape 352"/>
          <p:cNvSpPr/>
          <p:nvPr/>
        </p:nvSpPr>
        <p:spPr>
          <a:xfrm>
            <a:off x="0" y="2517337"/>
            <a:ext cx="940500" cy="891600"/>
          </a:xfrm>
          <a:prstGeom prst="rightArrow">
            <a:avLst>
              <a:gd fmla="val 61815" name="adj1"/>
              <a:gd fmla="val 50000" name="adj2"/>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353" name="Shape 353"/>
          <p:cNvSpPr/>
          <p:nvPr/>
        </p:nvSpPr>
        <p:spPr>
          <a:xfrm>
            <a:off x="0" y="3846375"/>
            <a:ext cx="940500" cy="891600"/>
          </a:xfrm>
          <a:prstGeom prst="rightArrow">
            <a:avLst>
              <a:gd fmla="val 61815" name="adj1"/>
              <a:gd fmla="val 50000" name="adj2"/>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354" name="Shape 354"/>
          <p:cNvSpPr txBox="1"/>
          <p:nvPr>
            <p:ph idx="4294967295" type="title"/>
          </p:nvPr>
        </p:nvSpPr>
        <p:spPr>
          <a:xfrm>
            <a:off x="107100" y="176575"/>
            <a:ext cx="8929800" cy="756000"/>
          </a:xfrm>
          <a:prstGeom prst="rect">
            <a:avLst/>
          </a:prstGeom>
        </p:spPr>
        <p:txBody>
          <a:bodyPr anchorCtr="0" anchor="b" bIns="91425" lIns="91425" rIns="91425" tIns="91425">
            <a:noAutofit/>
          </a:bodyPr>
          <a:lstStyle/>
          <a:p>
            <a:pPr lvl="0" rtl="0">
              <a:spcBef>
                <a:spcPts val="0"/>
              </a:spcBef>
              <a:buNone/>
            </a:pPr>
            <a:r>
              <a:rPr b="1" lang="en" sz="2900"/>
              <a:t>Reading &amp; Analyzing Nonfiction (R.A.N.) Strategy</a:t>
            </a:r>
          </a:p>
        </p:txBody>
      </p:sp>
      <p:sp>
        <p:nvSpPr>
          <p:cNvPr id="355" name="Shape 355"/>
          <p:cNvSpPr/>
          <p:nvPr/>
        </p:nvSpPr>
        <p:spPr>
          <a:xfrm>
            <a:off x="0" y="5076150"/>
            <a:ext cx="940500" cy="891600"/>
          </a:xfrm>
          <a:prstGeom prst="rightArrow">
            <a:avLst>
              <a:gd fmla="val 61815" name="adj1"/>
              <a:gd fmla="val 50000" name="adj2"/>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
        <p:nvSpPr>
          <p:cNvPr id="356" name="Shape 356"/>
          <p:cNvSpPr txBox="1"/>
          <p:nvPr>
            <p:ph idx="4294967295" type="ctrTitle"/>
          </p:nvPr>
        </p:nvSpPr>
        <p:spPr>
          <a:xfrm>
            <a:off x="940500" y="5204387"/>
            <a:ext cx="7517700" cy="627900"/>
          </a:xfrm>
          <a:prstGeom prst="rect">
            <a:avLst/>
          </a:prstGeom>
        </p:spPr>
        <p:txBody>
          <a:bodyPr anchorCtr="0" anchor="b" bIns="91425" lIns="91425" rIns="91425" tIns="91425">
            <a:noAutofit/>
          </a:bodyPr>
          <a:lstStyle/>
          <a:p>
            <a:pPr lvl="0" rtl="0" algn="l">
              <a:spcBef>
                <a:spcPts val="0"/>
              </a:spcBef>
              <a:buNone/>
            </a:pPr>
            <a:r>
              <a:rPr lang="en" sz="2400">
                <a:solidFill>
                  <a:srgbClr val="2185C5"/>
                </a:solidFill>
                <a:latin typeface="Lato"/>
                <a:ea typeface="Lato"/>
                <a:cs typeface="Lato"/>
                <a:sym typeface="Lato"/>
              </a:rPr>
              <a:t>Wonderings...</a:t>
            </a:r>
          </a:p>
        </p:txBody>
      </p:sp>
      <p:sp>
        <p:nvSpPr>
          <p:cNvPr id="357" name="Shape 357"/>
          <p:cNvSpPr txBox="1"/>
          <p:nvPr/>
        </p:nvSpPr>
        <p:spPr>
          <a:xfrm>
            <a:off x="155900" y="6298700"/>
            <a:ext cx="8929800" cy="3672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rPr>
              <a:t>Stead, T. (2014) </a:t>
            </a:r>
            <a:r>
              <a:rPr lang="en" sz="1200">
                <a:solidFill>
                  <a:schemeClr val="dk1"/>
                </a:solidFill>
                <a:highlight>
                  <a:srgbClr val="FFFFFF"/>
                </a:highlight>
              </a:rPr>
              <a:t>Nurturing the Inquiring Mind Through the Nonfiction Read-Aloud. </a:t>
            </a:r>
            <a:r>
              <a:rPr i="1" lang="en" sz="1200">
                <a:solidFill>
                  <a:schemeClr val="dk1"/>
                </a:solidFill>
                <a:highlight>
                  <a:srgbClr val="FFFFFF"/>
                </a:highlight>
              </a:rPr>
              <a:t>The Reading Teacher,</a:t>
            </a:r>
            <a:r>
              <a:rPr lang="en" sz="1200">
                <a:solidFill>
                  <a:schemeClr val="dk1"/>
                </a:solidFill>
                <a:highlight>
                  <a:srgbClr val="FFFFFF"/>
                </a:highlight>
              </a:rPr>
              <a:t> 67(7), 488-495.</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893700" y="201250"/>
            <a:ext cx="7497000" cy="783600"/>
          </a:xfrm>
          <a:prstGeom prst="rect">
            <a:avLst/>
          </a:prstGeom>
        </p:spPr>
        <p:txBody>
          <a:bodyPr anchorCtr="0" anchor="b" bIns="91425" lIns="91425" rIns="91425" tIns="91425">
            <a:noAutofit/>
          </a:bodyPr>
          <a:lstStyle/>
          <a:p>
            <a:pPr lvl="0">
              <a:spcBef>
                <a:spcPts val="0"/>
              </a:spcBef>
              <a:buNone/>
            </a:pPr>
            <a:r>
              <a:rPr b="1" lang="en"/>
              <a:t>Question Answer Relationships</a:t>
            </a:r>
          </a:p>
        </p:txBody>
      </p:sp>
      <p:pic>
        <p:nvPicPr>
          <p:cNvPr descr="QAR Chart.PNG" id="363" name="Shape 363"/>
          <p:cNvPicPr preferRelativeResize="0"/>
          <p:nvPr/>
        </p:nvPicPr>
        <p:blipFill>
          <a:blip r:embed="rId3">
            <a:alphaModFix/>
          </a:blip>
          <a:stretch>
            <a:fillRect/>
          </a:stretch>
        </p:blipFill>
        <p:spPr>
          <a:xfrm>
            <a:off x="739350" y="984850"/>
            <a:ext cx="7441575" cy="5308599"/>
          </a:xfrm>
          <a:prstGeom prst="rect">
            <a:avLst/>
          </a:prstGeom>
          <a:noFill/>
          <a:ln>
            <a:noFill/>
          </a:ln>
        </p:spPr>
      </p:pic>
      <p:sp>
        <p:nvSpPr>
          <p:cNvPr id="364" name="Shape 364"/>
          <p:cNvSpPr txBox="1"/>
          <p:nvPr/>
        </p:nvSpPr>
        <p:spPr>
          <a:xfrm>
            <a:off x="196950" y="6227900"/>
            <a:ext cx="8890500" cy="445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rPr>
              <a:t>Fenty, S., McDuffie-Landrum, K., &amp; Fisher, G. (2012). Using collaboration, co-teaching, and question answer relationships to </a:t>
            </a:r>
          </a:p>
          <a:p>
            <a:pPr indent="387350" lvl="0" rtl="0">
              <a:lnSpc>
                <a:spcPct val="115000"/>
              </a:lnSpc>
              <a:spcBef>
                <a:spcPts val="0"/>
              </a:spcBef>
              <a:buClr>
                <a:schemeClr val="dk1"/>
              </a:buClr>
              <a:buSzPct val="91666"/>
              <a:buFont typeface="Arial"/>
              <a:buNone/>
            </a:pPr>
            <a:r>
              <a:rPr lang="en" sz="1200">
                <a:solidFill>
                  <a:schemeClr val="dk1"/>
                </a:solidFill>
              </a:rPr>
              <a:t>enhance content area literacy. </a:t>
            </a:r>
            <a:r>
              <a:rPr i="1" lang="en" sz="1200">
                <a:solidFill>
                  <a:schemeClr val="dk1"/>
                </a:solidFill>
              </a:rPr>
              <a:t>Teaching Exceptional Children</a:t>
            </a:r>
            <a:r>
              <a:rPr lang="en" sz="1200">
                <a:solidFill>
                  <a:schemeClr val="dk1"/>
                </a:solidFill>
              </a:rPr>
              <a:t>, </a:t>
            </a:r>
            <a:r>
              <a:rPr i="1" lang="en" sz="1200">
                <a:solidFill>
                  <a:schemeClr val="dk1"/>
                </a:solidFill>
              </a:rPr>
              <a:t>44</a:t>
            </a:r>
            <a:r>
              <a:rPr lang="en" sz="1200">
                <a:solidFill>
                  <a:schemeClr val="dk1"/>
                </a:solidFill>
              </a:rPr>
              <a:t>(6), 28-37.</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3358525" y="543175"/>
            <a:ext cx="5498700" cy="5576400"/>
          </a:xfrm>
          <a:prstGeom prst="rect">
            <a:avLst/>
          </a:prstGeom>
        </p:spPr>
        <p:txBody>
          <a:bodyPr anchorCtr="0" anchor="b" bIns="91425" lIns="91425" rIns="91425" tIns="91425">
            <a:noAutofit/>
          </a:bodyPr>
          <a:lstStyle/>
          <a:p>
            <a:pPr lvl="0">
              <a:spcBef>
                <a:spcPts val="0"/>
              </a:spcBef>
              <a:buNone/>
            </a:pPr>
            <a:r>
              <a:rPr b="1" lang="en" sz="3400"/>
              <a:t>Engaging with a</a:t>
            </a:r>
            <a:r>
              <a:rPr b="1" lang="en" sz="3400"/>
              <a:t>uthentic, rich texts</a:t>
            </a:r>
          </a:p>
          <a:p>
            <a:pPr indent="-419100" lvl="0" marL="457200" rtl="0">
              <a:spcBef>
                <a:spcPts val="0"/>
              </a:spcBef>
              <a:buSzPct val="100000"/>
              <a:buFont typeface="Lato"/>
              <a:buChar char="●"/>
            </a:pPr>
            <a:r>
              <a:rPr lang="en" sz="3000">
                <a:latin typeface="Lato"/>
                <a:ea typeface="Lato"/>
                <a:cs typeface="Lato"/>
                <a:sym typeface="Lato"/>
              </a:rPr>
              <a:t>B</a:t>
            </a:r>
            <a:r>
              <a:rPr lang="en" sz="3000">
                <a:latin typeface="Lato"/>
                <a:ea typeface="Lato"/>
                <a:cs typeface="Lato"/>
                <a:sym typeface="Lato"/>
              </a:rPr>
              <a:t>ooks</a:t>
            </a:r>
          </a:p>
          <a:p>
            <a:pPr indent="-419100" lvl="0" marL="457200" rtl="0">
              <a:spcBef>
                <a:spcPts val="0"/>
              </a:spcBef>
              <a:buSzPct val="100000"/>
              <a:buFont typeface="Lato"/>
              <a:buChar char="●"/>
            </a:pPr>
            <a:r>
              <a:rPr lang="en" sz="3000">
                <a:latin typeface="Lato"/>
                <a:ea typeface="Lato"/>
                <a:cs typeface="Lato"/>
                <a:sym typeface="Lato"/>
              </a:rPr>
              <a:t>Articles</a:t>
            </a:r>
          </a:p>
          <a:p>
            <a:pPr indent="-419100" lvl="0" marL="457200" rtl="0">
              <a:spcBef>
                <a:spcPts val="0"/>
              </a:spcBef>
              <a:buSzPct val="100000"/>
              <a:buFont typeface="Lato"/>
              <a:buChar char="●"/>
            </a:pPr>
            <a:r>
              <a:rPr lang="en" sz="3000">
                <a:latin typeface="Lato"/>
                <a:ea typeface="Lato"/>
                <a:cs typeface="Lato"/>
                <a:sym typeface="Lato"/>
              </a:rPr>
              <a:t>Websites</a:t>
            </a:r>
          </a:p>
          <a:p>
            <a:pPr indent="-419100" lvl="0" marL="457200" rtl="0">
              <a:spcBef>
                <a:spcPts val="0"/>
              </a:spcBef>
              <a:buSzPct val="100000"/>
              <a:buFont typeface="Lato"/>
              <a:buChar char="●"/>
            </a:pPr>
            <a:r>
              <a:rPr lang="en" sz="3000">
                <a:latin typeface="Lato"/>
                <a:ea typeface="Lato"/>
                <a:cs typeface="Lato"/>
                <a:sym typeface="Lato"/>
              </a:rPr>
              <a:t>Journals</a:t>
            </a:r>
          </a:p>
          <a:p>
            <a:pPr indent="-419100" lvl="0" marL="457200" rtl="0">
              <a:spcBef>
                <a:spcPts val="0"/>
              </a:spcBef>
              <a:buSzPct val="100000"/>
              <a:buFont typeface="Lato"/>
              <a:buChar char="●"/>
            </a:pPr>
            <a:r>
              <a:rPr lang="en" sz="3000">
                <a:latin typeface="Lato"/>
                <a:ea typeface="Lato"/>
                <a:cs typeface="Lato"/>
                <a:sym typeface="Lato"/>
              </a:rPr>
              <a:t>Interviews</a:t>
            </a:r>
          </a:p>
          <a:p>
            <a:pPr indent="-419100" lvl="0" marL="457200" rtl="0">
              <a:spcBef>
                <a:spcPts val="0"/>
              </a:spcBef>
              <a:buSzPct val="100000"/>
              <a:buFont typeface="Lato"/>
              <a:buChar char="●"/>
            </a:pPr>
            <a:r>
              <a:rPr lang="en" sz="3000">
                <a:latin typeface="Lato"/>
                <a:ea typeface="Lato"/>
                <a:cs typeface="Lato"/>
                <a:sym typeface="Lato"/>
              </a:rPr>
              <a:t>Magazines</a:t>
            </a:r>
          </a:p>
          <a:p>
            <a:pPr lvl="0" rtl="0">
              <a:spcBef>
                <a:spcPts val="0"/>
              </a:spcBef>
              <a:buNone/>
            </a:pPr>
            <a:r>
              <a:t/>
            </a:r>
            <a:endParaRPr sz="3000">
              <a:latin typeface="Lato"/>
              <a:ea typeface="Lato"/>
              <a:cs typeface="Lato"/>
              <a:sym typeface="Lato"/>
            </a:endParaRPr>
          </a:p>
          <a:p>
            <a:pPr lvl="0" rtl="0">
              <a:spcBef>
                <a:spcPts val="0"/>
              </a:spcBef>
              <a:buNone/>
            </a:pPr>
            <a:r>
              <a:rPr lang="en" sz="2400">
                <a:solidFill>
                  <a:srgbClr val="F20253"/>
                </a:solidFill>
                <a:latin typeface="Lato"/>
                <a:ea typeface="Lato"/>
                <a:cs typeface="Lato"/>
                <a:sym typeface="Lato"/>
              </a:rPr>
              <a:t>“Simply providing strategy instruction is not sufficient… students need to engage in wide reading through which they can apply reading strategies and learn subject content.”</a:t>
            </a:r>
          </a:p>
        </p:txBody>
      </p:sp>
      <p:pic>
        <p:nvPicPr>
          <p:cNvPr descr="File:Text.JPG - Wikimedia Commons" id="370" name="Shape 370"/>
          <p:cNvPicPr preferRelativeResize="0"/>
          <p:nvPr/>
        </p:nvPicPr>
        <p:blipFill rotWithShape="1">
          <a:blip r:embed="rId3">
            <a:alphaModFix/>
          </a:blip>
          <a:srcRect b="0" l="36654" r="36656" t="0"/>
          <a:stretch/>
        </p:blipFill>
        <p:spPr>
          <a:xfrm>
            <a:off x="0" y="-52700"/>
            <a:ext cx="2752225" cy="6858000"/>
          </a:xfrm>
          <a:prstGeom prst="rect">
            <a:avLst/>
          </a:prstGeom>
          <a:noFill/>
          <a:ln>
            <a:noFill/>
          </a:ln>
        </p:spPr>
      </p:pic>
      <p:sp>
        <p:nvSpPr>
          <p:cNvPr id="371" name="Shape 371"/>
          <p:cNvSpPr txBox="1"/>
          <p:nvPr/>
        </p:nvSpPr>
        <p:spPr>
          <a:xfrm>
            <a:off x="2883350" y="6119575"/>
            <a:ext cx="6123600" cy="511500"/>
          </a:xfrm>
          <a:prstGeom prst="rect">
            <a:avLst/>
          </a:prstGeom>
          <a:noFill/>
          <a:ln>
            <a:noFill/>
          </a:ln>
        </p:spPr>
        <p:txBody>
          <a:bodyPr anchorCtr="0" anchor="t" bIns="91425" lIns="91425" rIns="91425" tIns="91425">
            <a:noAutofit/>
          </a:bodyPr>
          <a:lstStyle/>
          <a:p>
            <a:pPr lvl="0" rtl="0">
              <a:lnSpc>
                <a:spcPct val="115000"/>
              </a:lnSpc>
              <a:spcBef>
                <a:spcPts val="0"/>
              </a:spcBef>
              <a:buClr>
                <a:srgbClr val="000000"/>
              </a:buClr>
              <a:buSzPct val="91666"/>
              <a:buFont typeface="Arial"/>
              <a:buNone/>
            </a:pPr>
            <a:r>
              <a:rPr lang="en" sz="1200">
                <a:latin typeface="Lato"/>
                <a:ea typeface="Lato"/>
                <a:cs typeface="Lato"/>
                <a:sym typeface="Lato"/>
              </a:rPr>
              <a:t>Fang, Z. (2010). Improving middle school students’ science literacy through reading </a:t>
            </a:r>
          </a:p>
          <a:p>
            <a:pPr indent="387350" lvl="0" rtl="0">
              <a:lnSpc>
                <a:spcPct val="115000"/>
              </a:lnSpc>
              <a:spcBef>
                <a:spcPts val="0"/>
              </a:spcBef>
              <a:buClr>
                <a:srgbClr val="000000"/>
              </a:buClr>
              <a:buSzPct val="91666"/>
              <a:buFont typeface="Arial"/>
              <a:buNone/>
            </a:pPr>
            <a:r>
              <a:rPr lang="en" sz="1200">
                <a:latin typeface="Lato"/>
                <a:ea typeface="Lato"/>
                <a:cs typeface="Lato"/>
                <a:sym typeface="Lato"/>
              </a:rPr>
              <a:t>infusion. </a:t>
            </a:r>
            <a:r>
              <a:rPr i="1" lang="en" sz="1200">
                <a:latin typeface="Lato"/>
                <a:ea typeface="Lato"/>
                <a:cs typeface="Lato"/>
                <a:sym typeface="Lato"/>
              </a:rPr>
              <a:t>The Journal of Educational Research,</a:t>
            </a:r>
            <a:r>
              <a:rPr lang="en" sz="1200">
                <a:latin typeface="Lato"/>
                <a:ea typeface="Lato"/>
                <a:cs typeface="Lato"/>
                <a:sym typeface="Lato"/>
              </a:rPr>
              <a:t> </a:t>
            </a:r>
            <a:r>
              <a:rPr i="1" lang="en" sz="1200">
                <a:latin typeface="Lato"/>
                <a:ea typeface="Lato"/>
                <a:cs typeface="Lato"/>
                <a:sym typeface="Lato"/>
              </a:rPr>
              <a:t>103</a:t>
            </a:r>
            <a:r>
              <a:rPr lang="en" sz="1200">
                <a:latin typeface="Lato"/>
                <a:ea typeface="Lato"/>
                <a:cs typeface="Lato"/>
                <a:sym typeface="Lato"/>
              </a:rPr>
              <a:t>(4), 262-273.</a:t>
            </a:r>
          </a:p>
          <a:p>
            <a:pPr lvl="0" rtl="0">
              <a:lnSpc>
                <a:spcPct val="115000"/>
              </a:lnSpc>
              <a:spcBef>
                <a:spcPts val="0"/>
              </a:spcBef>
              <a:buClr>
                <a:schemeClr val="dk1"/>
              </a:buClr>
              <a:buFont typeface="Arial"/>
              <a:buNone/>
            </a:pPr>
            <a:r>
              <a:t/>
            </a:r>
            <a:endParaRPr sz="1100">
              <a:highlight>
                <a:srgbClr val="FFFFFF"/>
              </a:highlight>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ctrTitle"/>
          </p:nvPr>
        </p:nvSpPr>
        <p:spPr>
          <a:xfrm>
            <a:off x="721425" y="3785246"/>
            <a:ext cx="5216700" cy="1546500"/>
          </a:xfrm>
          <a:prstGeom prst="rect">
            <a:avLst/>
          </a:prstGeom>
        </p:spPr>
        <p:txBody>
          <a:bodyPr anchorCtr="0" anchor="t" bIns="91425" lIns="91425" rIns="91425" tIns="91425">
            <a:noAutofit/>
          </a:bodyPr>
          <a:lstStyle/>
          <a:p>
            <a:pPr lvl="0">
              <a:spcBef>
                <a:spcPts val="0"/>
              </a:spcBef>
              <a:buNone/>
            </a:pPr>
            <a:r>
              <a:rPr lang="en"/>
              <a:t>What is literacy?</a:t>
            </a:r>
          </a:p>
        </p:txBody>
      </p:sp>
      <p:pic>
        <p:nvPicPr>
          <p:cNvPr descr="let&amp;#39;s talk | conversation | Ron Mader | Flickr" id="236" name="Shape 236"/>
          <p:cNvPicPr preferRelativeResize="0"/>
          <p:nvPr/>
        </p:nvPicPr>
        <p:blipFill>
          <a:blip r:embed="rId3">
            <a:alphaModFix/>
          </a:blip>
          <a:stretch>
            <a:fillRect/>
          </a:stretch>
        </p:blipFill>
        <p:spPr>
          <a:xfrm>
            <a:off x="2855587" y="415550"/>
            <a:ext cx="3432825" cy="2574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pic>
        <p:nvPicPr>
          <p:cNvPr descr="15 Fun Collaboration Activities for World Language Teachers ..." id="376" name="Shape 376"/>
          <p:cNvPicPr preferRelativeResize="0"/>
          <p:nvPr/>
        </p:nvPicPr>
        <p:blipFill rotWithShape="1">
          <a:blip r:embed="rId3">
            <a:alphaModFix/>
          </a:blip>
          <a:srcRect b="0" l="0" r="0" t="0"/>
          <a:stretch/>
        </p:blipFill>
        <p:spPr>
          <a:xfrm>
            <a:off x="22850" y="848225"/>
            <a:ext cx="9144000" cy="5910574"/>
          </a:xfrm>
          <a:prstGeom prst="rect">
            <a:avLst/>
          </a:prstGeom>
          <a:noFill/>
          <a:ln>
            <a:noFill/>
          </a:ln>
        </p:spPr>
      </p:pic>
      <p:sp>
        <p:nvSpPr>
          <p:cNvPr id="377" name="Shape 377"/>
          <p:cNvSpPr/>
          <p:nvPr/>
        </p:nvSpPr>
        <p:spPr>
          <a:xfrm>
            <a:off x="125" y="230050"/>
            <a:ext cx="9144000" cy="16401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78" name="Shape 378"/>
          <p:cNvSpPr txBox="1"/>
          <p:nvPr>
            <p:ph type="title"/>
          </p:nvPr>
        </p:nvSpPr>
        <p:spPr>
          <a:xfrm>
            <a:off x="197150" y="289725"/>
            <a:ext cx="5796000" cy="736500"/>
          </a:xfrm>
          <a:prstGeom prst="rect">
            <a:avLst/>
          </a:prstGeom>
        </p:spPr>
        <p:txBody>
          <a:bodyPr anchorCtr="0" anchor="b" bIns="91425" lIns="91425" rIns="91425" tIns="91425">
            <a:noAutofit/>
          </a:bodyPr>
          <a:lstStyle/>
          <a:p>
            <a:pPr lvl="0" rtl="0">
              <a:spcBef>
                <a:spcPts val="0"/>
              </a:spcBef>
              <a:buNone/>
            </a:pPr>
            <a:r>
              <a:rPr b="1" lang="en"/>
              <a:t>Collaboration</a:t>
            </a:r>
          </a:p>
        </p:txBody>
      </p:sp>
      <p:sp>
        <p:nvSpPr>
          <p:cNvPr id="379" name="Shape 379"/>
          <p:cNvSpPr/>
          <p:nvPr/>
        </p:nvSpPr>
        <p:spPr>
          <a:xfrm>
            <a:off x="3675952" y="5925825"/>
            <a:ext cx="1837800" cy="102899"/>
          </a:xfrm>
          <a:prstGeom prst="rect">
            <a:avLst/>
          </a:prstGeom>
          <a:solidFill>
            <a:srgbClr val="FF9715"/>
          </a:solidFill>
          <a:ln>
            <a:noFill/>
          </a:ln>
        </p:spPr>
        <p:txBody>
          <a:bodyPr anchorCtr="0" anchor="ctr" bIns="91425" lIns="91425" rIns="91425" tIns="91425">
            <a:noAutofit/>
          </a:bodyPr>
          <a:lstStyle/>
          <a:p>
            <a:pPr lvl="0">
              <a:spcBef>
                <a:spcPts val="0"/>
              </a:spcBef>
              <a:buNone/>
            </a:pPr>
            <a:r>
              <a:t/>
            </a:r>
            <a:endParaRPr/>
          </a:p>
        </p:txBody>
      </p:sp>
      <p:sp>
        <p:nvSpPr>
          <p:cNvPr id="380" name="Shape 380"/>
          <p:cNvSpPr/>
          <p:nvPr/>
        </p:nvSpPr>
        <p:spPr>
          <a:xfrm>
            <a:off x="5514494" y="5925825"/>
            <a:ext cx="1837800" cy="102899"/>
          </a:xfrm>
          <a:prstGeom prst="rect">
            <a:avLst/>
          </a:prstGeom>
          <a:solidFill>
            <a:srgbClr val="F20253"/>
          </a:solidFill>
          <a:ln>
            <a:noFill/>
          </a:ln>
        </p:spPr>
        <p:txBody>
          <a:bodyPr anchorCtr="0" anchor="ctr" bIns="91425" lIns="91425" rIns="91425" tIns="91425">
            <a:noAutofit/>
          </a:bodyPr>
          <a:lstStyle/>
          <a:p>
            <a:pPr lvl="0">
              <a:spcBef>
                <a:spcPts val="0"/>
              </a:spcBef>
              <a:buNone/>
            </a:pPr>
            <a:r>
              <a:t/>
            </a:r>
            <a:endParaRPr/>
          </a:p>
        </p:txBody>
      </p:sp>
      <p:sp>
        <p:nvSpPr>
          <p:cNvPr id="381" name="Shape 381"/>
          <p:cNvSpPr/>
          <p:nvPr/>
        </p:nvSpPr>
        <p:spPr>
          <a:xfrm>
            <a:off x="0" y="5925825"/>
            <a:ext cx="1837800" cy="102899"/>
          </a:xfrm>
          <a:prstGeom prst="rect">
            <a:avLst/>
          </a:prstGeom>
          <a:solidFill>
            <a:srgbClr val="7ECEFD"/>
          </a:solidFill>
          <a:ln>
            <a:noFill/>
          </a:ln>
        </p:spPr>
        <p:txBody>
          <a:bodyPr anchorCtr="0" anchor="ctr" bIns="91425" lIns="91425" rIns="91425" tIns="91425">
            <a:noAutofit/>
          </a:bodyPr>
          <a:lstStyle/>
          <a:p>
            <a:pPr lvl="0">
              <a:spcBef>
                <a:spcPts val="0"/>
              </a:spcBef>
              <a:buNone/>
            </a:pPr>
            <a:r>
              <a:t/>
            </a:r>
            <a:endParaRPr/>
          </a:p>
        </p:txBody>
      </p:sp>
      <p:sp>
        <p:nvSpPr>
          <p:cNvPr id="382" name="Shape 382"/>
          <p:cNvSpPr/>
          <p:nvPr/>
        </p:nvSpPr>
        <p:spPr>
          <a:xfrm>
            <a:off x="1838038" y="5925825"/>
            <a:ext cx="1837800" cy="102899"/>
          </a:xfrm>
          <a:prstGeom prst="rect">
            <a:avLst/>
          </a:prstGeom>
          <a:solidFill>
            <a:srgbClr val="2185C5"/>
          </a:solidFill>
          <a:ln>
            <a:noFill/>
          </a:ln>
        </p:spPr>
        <p:txBody>
          <a:bodyPr anchorCtr="0" anchor="ctr" bIns="91425" lIns="91425" rIns="91425" tIns="91425">
            <a:noAutofit/>
          </a:bodyPr>
          <a:lstStyle/>
          <a:p>
            <a:pPr lvl="0">
              <a:spcBef>
                <a:spcPts val="0"/>
              </a:spcBef>
              <a:buNone/>
            </a:pPr>
            <a:r>
              <a:t/>
            </a:r>
            <a:endParaRPr/>
          </a:p>
        </p:txBody>
      </p:sp>
      <p:sp>
        <p:nvSpPr>
          <p:cNvPr id="383" name="Shape 383"/>
          <p:cNvSpPr txBox="1"/>
          <p:nvPr/>
        </p:nvSpPr>
        <p:spPr>
          <a:xfrm>
            <a:off x="78050" y="6028725"/>
            <a:ext cx="9033600" cy="3969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highlight>
                  <a:srgbClr val="FFFFFF"/>
                </a:highlight>
                <a:latin typeface="Lato"/>
                <a:ea typeface="Lato"/>
                <a:cs typeface="Lato"/>
                <a:sym typeface="Lato"/>
              </a:rPr>
              <a:t>Barber, A. (2014). Reading engagement in social studies: Exploring the role of a social studies literacy intervention on reading </a:t>
            </a:r>
          </a:p>
          <a:p>
            <a:pPr indent="-69850" lvl="0" marL="457200" rtl="0">
              <a:lnSpc>
                <a:spcPct val="115000"/>
              </a:lnSpc>
              <a:spcBef>
                <a:spcPts val="0"/>
              </a:spcBef>
              <a:buClr>
                <a:schemeClr val="dk1"/>
              </a:buClr>
              <a:buSzPct val="91666"/>
              <a:buFont typeface="Arial"/>
              <a:buNone/>
            </a:pPr>
            <a:r>
              <a:rPr lang="en" sz="1200">
                <a:solidFill>
                  <a:schemeClr val="dk1"/>
                </a:solidFill>
                <a:highlight>
                  <a:srgbClr val="FFFFFF"/>
                </a:highlight>
                <a:latin typeface="Lato"/>
                <a:ea typeface="Lato"/>
                <a:cs typeface="Lato"/>
                <a:sym typeface="Lato"/>
              </a:rPr>
              <a:t>comprehension, reading self-efficacy, and engagement in middle school students with different language backgrounds. </a:t>
            </a:r>
            <a:r>
              <a:rPr i="1" lang="en" sz="1200">
                <a:solidFill>
                  <a:schemeClr val="dk1"/>
                </a:solidFill>
                <a:highlight>
                  <a:srgbClr val="FFFFFF"/>
                </a:highlight>
                <a:latin typeface="Lato"/>
                <a:ea typeface="Lato"/>
                <a:cs typeface="Lato"/>
                <a:sym typeface="Lato"/>
              </a:rPr>
              <a:t>Reading Psychology,</a:t>
            </a:r>
            <a:r>
              <a:rPr lang="en" sz="1200">
                <a:solidFill>
                  <a:schemeClr val="dk1"/>
                </a:solidFill>
                <a:highlight>
                  <a:srgbClr val="FFFFFF"/>
                </a:highlight>
                <a:latin typeface="Lato"/>
                <a:ea typeface="Lato"/>
                <a:cs typeface="Lato"/>
                <a:sym typeface="Lato"/>
              </a:rPr>
              <a:t> </a:t>
            </a:r>
            <a:r>
              <a:rPr i="1" lang="en" sz="1200">
                <a:solidFill>
                  <a:schemeClr val="dk1"/>
                </a:solidFill>
                <a:highlight>
                  <a:srgbClr val="FFFFFF"/>
                </a:highlight>
                <a:latin typeface="Lato"/>
                <a:ea typeface="Lato"/>
                <a:cs typeface="Lato"/>
                <a:sym typeface="Lato"/>
              </a:rPr>
              <a:t>36</a:t>
            </a:r>
            <a:r>
              <a:rPr lang="en" sz="1200">
                <a:solidFill>
                  <a:schemeClr val="dk1"/>
                </a:solidFill>
                <a:highlight>
                  <a:srgbClr val="FFFFFF"/>
                </a:highlight>
                <a:latin typeface="Lato"/>
                <a:ea typeface="Lato"/>
                <a:cs typeface="Lato"/>
                <a:sym typeface="Lato"/>
              </a:rPr>
              <a:t>(1), 31-85.</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893700" y="274650"/>
            <a:ext cx="6462600" cy="1143000"/>
          </a:xfrm>
          <a:prstGeom prst="rect">
            <a:avLst/>
          </a:prstGeom>
        </p:spPr>
        <p:txBody>
          <a:bodyPr anchorCtr="0" anchor="b" bIns="91425" lIns="91425" rIns="91425" tIns="91425">
            <a:noAutofit/>
          </a:bodyPr>
          <a:lstStyle/>
          <a:p>
            <a:pPr lvl="0">
              <a:spcBef>
                <a:spcPts val="0"/>
              </a:spcBef>
              <a:buNone/>
            </a:pPr>
            <a:r>
              <a:rPr b="1" lang="en"/>
              <a:t>Nonfiction Literature Circles</a:t>
            </a:r>
          </a:p>
        </p:txBody>
      </p:sp>
      <p:sp>
        <p:nvSpPr>
          <p:cNvPr id="389" name="Shape 389"/>
          <p:cNvSpPr txBox="1"/>
          <p:nvPr/>
        </p:nvSpPr>
        <p:spPr>
          <a:xfrm>
            <a:off x="146400" y="6088925"/>
            <a:ext cx="8851200" cy="5523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rgbClr val="222222"/>
                </a:solidFill>
              </a:rPr>
              <a:t>Wilfong, L. (2009). Textmasters: Bringing Literature Circles to Textbook Reading across the Curriculum. </a:t>
            </a:r>
            <a:r>
              <a:rPr i="1" lang="en" sz="1200">
                <a:solidFill>
                  <a:srgbClr val="222222"/>
                </a:solidFill>
              </a:rPr>
              <a:t>Journal of Adolescent &amp; </a:t>
            </a:r>
          </a:p>
          <a:p>
            <a:pPr indent="387350" lvl="0" rtl="0">
              <a:lnSpc>
                <a:spcPct val="115000"/>
              </a:lnSpc>
              <a:spcBef>
                <a:spcPts val="0"/>
              </a:spcBef>
              <a:buClr>
                <a:schemeClr val="dk1"/>
              </a:buClr>
              <a:buSzPct val="91666"/>
              <a:buFont typeface="Arial"/>
              <a:buNone/>
            </a:pPr>
            <a:r>
              <a:rPr i="1" lang="en" sz="1200">
                <a:solidFill>
                  <a:srgbClr val="222222"/>
                </a:solidFill>
              </a:rPr>
              <a:t>Adult Literacy,</a:t>
            </a:r>
            <a:r>
              <a:rPr lang="en" sz="1200">
                <a:solidFill>
                  <a:srgbClr val="222222"/>
                </a:solidFill>
              </a:rPr>
              <a:t> </a:t>
            </a:r>
            <a:r>
              <a:rPr i="1" lang="en" sz="1200">
                <a:solidFill>
                  <a:srgbClr val="222222"/>
                </a:solidFill>
              </a:rPr>
              <a:t>53</a:t>
            </a:r>
            <a:r>
              <a:rPr lang="en" sz="1200">
                <a:solidFill>
                  <a:srgbClr val="222222"/>
                </a:solidFill>
              </a:rPr>
              <a:t>(2), 164-171. </a:t>
            </a:r>
          </a:p>
          <a:p>
            <a:pPr lvl="0">
              <a:spcBef>
                <a:spcPts val="0"/>
              </a:spcBef>
              <a:buNone/>
            </a:pPr>
            <a:r>
              <a:t/>
            </a:r>
            <a:endParaRPr/>
          </a:p>
        </p:txBody>
      </p:sp>
      <p:sp>
        <p:nvSpPr>
          <p:cNvPr id="390" name="Shape 390"/>
          <p:cNvSpPr txBox="1"/>
          <p:nvPr/>
        </p:nvSpPr>
        <p:spPr>
          <a:xfrm>
            <a:off x="146400" y="1551875"/>
            <a:ext cx="2409000" cy="3262200"/>
          </a:xfrm>
          <a:prstGeom prst="rect">
            <a:avLst/>
          </a:prstGeom>
          <a:noFill/>
          <a:ln>
            <a:noFill/>
          </a:ln>
        </p:spPr>
        <p:txBody>
          <a:bodyPr anchorCtr="0" anchor="t" bIns="91425" lIns="91425" rIns="91425" tIns="91425">
            <a:noAutofit/>
          </a:bodyPr>
          <a:lstStyle/>
          <a:p>
            <a:pPr lvl="0" rtl="0">
              <a:spcBef>
                <a:spcPts val="600"/>
              </a:spcBef>
              <a:buNone/>
            </a:pPr>
            <a:r>
              <a:rPr b="1" lang="en" sz="1600">
                <a:solidFill>
                  <a:srgbClr val="607896"/>
                </a:solidFill>
                <a:latin typeface="Lato"/>
                <a:ea typeface="Lato"/>
                <a:cs typeface="Lato"/>
                <a:sym typeface="Lato"/>
              </a:rPr>
              <a:t>Discussion Director</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Develops a list of questions for the group to discuss</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Focuses on big ideas in the reading and reactions, thoughts, feelings, and concerns</a:t>
            </a:r>
          </a:p>
        </p:txBody>
      </p:sp>
      <p:sp>
        <p:nvSpPr>
          <p:cNvPr id="391" name="Shape 391"/>
          <p:cNvSpPr txBox="1"/>
          <p:nvPr/>
        </p:nvSpPr>
        <p:spPr>
          <a:xfrm>
            <a:off x="2357975" y="1551875"/>
            <a:ext cx="2203500" cy="3657300"/>
          </a:xfrm>
          <a:prstGeom prst="rect">
            <a:avLst/>
          </a:prstGeom>
          <a:noFill/>
          <a:ln>
            <a:noFill/>
          </a:ln>
        </p:spPr>
        <p:txBody>
          <a:bodyPr anchorCtr="0" anchor="t" bIns="91425" lIns="91425" rIns="91425" tIns="91425">
            <a:noAutofit/>
          </a:bodyPr>
          <a:lstStyle/>
          <a:p>
            <a:pPr lvl="0" rtl="0">
              <a:spcBef>
                <a:spcPts val="600"/>
              </a:spcBef>
              <a:buNone/>
            </a:pPr>
            <a:r>
              <a:rPr b="1" lang="en" sz="1600">
                <a:solidFill>
                  <a:srgbClr val="607896"/>
                </a:solidFill>
                <a:latin typeface="Lato"/>
                <a:ea typeface="Lato"/>
                <a:cs typeface="Lato"/>
                <a:sym typeface="Lato"/>
              </a:rPr>
              <a:t>Summarizer</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Prepares a brief summary of the reading.</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Writes a 3-5 sentence statement that covers the key points, main ideas, or general overview</a:t>
            </a:r>
          </a:p>
        </p:txBody>
      </p:sp>
      <p:sp>
        <p:nvSpPr>
          <p:cNvPr id="392" name="Shape 392"/>
          <p:cNvSpPr txBox="1"/>
          <p:nvPr/>
        </p:nvSpPr>
        <p:spPr>
          <a:xfrm>
            <a:off x="4447675" y="1551875"/>
            <a:ext cx="2409000" cy="4485900"/>
          </a:xfrm>
          <a:prstGeom prst="rect">
            <a:avLst/>
          </a:prstGeom>
          <a:noFill/>
          <a:ln>
            <a:noFill/>
          </a:ln>
        </p:spPr>
        <p:txBody>
          <a:bodyPr anchorCtr="0" anchor="t" bIns="91425" lIns="91425" rIns="91425" tIns="91425">
            <a:noAutofit/>
          </a:bodyPr>
          <a:lstStyle/>
          <a:p>
            <a:pPr lvl="0" rtl="0">
              <a:spcBef>
                <a:spcPts val="600"/>
              </a:spcBef>
              <a:buNone/>
            </a:pPr>
            <a:r>
              <a:rPr b="1" lang="en" sz="1600">
                <a:solidFill>
                  <a:srgbClr val="607896"/>
                </a:solidFill>
                <a:latin typeface="Lato"/>
                <a:ea typeface="Lato"/>
                <a:cs typeface="Lato"/>
                <a:sym typeface="Lato"/>
              </a:rPr>
              <a:t>Webmaster</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Takes the information and adds it to a graphic organizer </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Uses keywords, phrases, and examples from the reading</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Draws a graphic organizer which can be student made or teacher provided</a:t>
            </a:r>
          </a:p>
          <a:p>
            <a:pPr lvl="0" rtl="0">
              <a:spcBef>
                <a:spcPts val="600"/>
              </a:spcBef>
              <a:buNone/>
            </a:pPr>
            <a:r>
              <a:t/>
            </a:r>
            <a:endParaRPr sz="1600">
              <a:solidFill>
                <a:srgbClr val="607896"/>
              </a:solidFill>
              <a:latin typeface="Lato"/>
              <a:ea typeface="Lato"/>
              <a:cs typeface="Lato"/>
              <a:sym typeface="Lato"/>
            </a:endParaRPr>
          </a:p>
          <a:p>
            <a:pPr lvl="0" rtl="0">
              <a:spcBef>
                <a:spcPts val="600"/>
              </a:spcBef>
              <a:buNone/>
            </a:pPr>
            <a:r>
              <a:t/>
            </a:r>
            <a:endParaRPr sz="1600">
              <a:solidFill>
                <a:srgbClr val="607896"/>
              </a:solidFill>
              <a:latin typeface="Lato"/>
              <a:ea typeface="Lato"/>
              <a:cs typeface="Lato"/>
              <a:sym typeface="Lato"/>
            </a:endParaRPr>
          </a:p>
        </p:txBody>
      </p:sp>
      <p:sp>
        <p:nvSpPr>
          <p:cNvPr id="393" name="Shape 393"/>
          <p:cNvSpPr txBox="1"/>
          <p:nvPr/>
        </p:nvSpPr>
        <p:spPr>
          <a:xfrm>
            <a:off x="6856675" y="1551875"/>
            <a:ext cx="2203500" cy="3086100"/>
          </a:xfrm>
          <a:prstGeom prst="rect">
            <a:avLst/>
          </a:prstGeom>
          <a:noFill/>
          <a:ln>
            <a:noFill/>
          </a:ln>
        </p:spPr>
        <p:txBody>
          <a:bodyPr anchorCtr="0" anchor="t" bIns="91425" lIns="91425" rIns="91425" tIns="91425">
            <a:noAutofit/>
          </a:bodyPr>
          <a:lstStyle/>
          <a:p>
            <a:pPr lvl="0" rtl="0">
              <a:spcBef>
                <a:spcPts val="600"/>
              </a:spcBef>
              <a:buNone/>
            </a:pPr>
            <a:r>
              <a:rPr b="1" lang="en" sz="1600">
                <a:solidFill>
                  <a:srgbClr val="607896"/>
                </a:solidFill>
                <a:latin typeface="Lato"/>
                <a:ea typeface="Lato"/>
                <a:cs typeface="Lato"/>
                <a:sym typeface="Lato"/>
              </a:rPr>
              <a:t>Vocabulary Enricher</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Finds important, puzzling, unfamiliar words in the reading</a:t>
            </a:r>
          </a:p>
          <a:p>
            <a:pPr indent="-330200" lvl="0" marL="457200" rtl="0">
              <a:spcBef>
                <a:spcPts val="600"/>
              </a:spcBef>
              <a:buClr>
                <a:srgbClr val="4BB5D9"/>
              </a:buClr>
              <a:buSzPct val="100000"/>
              <a:buFont typeface="Lato"/>
              <a:buChar char="»"/>
            </a:pPr>
            <a:r>
              <a:rPr lang="en" sz="1600">
                <a:solidFill>
                  <a:srgbClr val="607896"/>
                </a:solidFill>
                <a:latin typeface="Lato"/>
                <a:ea typeface="Lato"/>
                <a:cs typeface="Lato"/>
                <a:sym typeface="Lato"/>
              </a:rPr>
              <a:t>Defines words using the text,  dictionary, or other source</a:t>
            </a:r>
          </a:p>
          <a:p>
            <a:pPr lvl="0" rtl="0">
              <a:spcBef>
                <a:spcPts val="600"/>
              </a:spcBef>
              <a:buNone/>
            </a:pPr>
            <a:r>
              <a:t/>
            </a:r>
            <a:endParaRPr sz="1600">
              <a:solidFill>
                <a:srgbClr val="607896"/>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descr="Busy Clerk Free Stock Photo - Public Domain Pictures" id="398" name="Shape 398"/>
          <p:cNvPicPr preferRelativeResize="0"/>
          <p:nvPr/>
        </p:nvPicPr>
        <p:blipFill>
          <a:blip r:embed="rId3">
            <a:alphaModFix/>
          </a:blip>
          <a:stretch>
            <a:fillRect/>
          </a:stretch>
        </p:blipFill>
        <p:spPr>
          <a:xfrm>
            <a:off x="3593146" y="3767925"/>
            <a:ext cx="1957698" cy="2937673"/>
          </a:xfrm>
          <a:prstGeom prst="rect">
            <a:avLst/>
          </a:prstGeom>
          <a:noFill/>
          <a:ln>
            <a:noFill/>
          </a:ln>
        </p:spPr>
      </p:pic>
      <p:sp>
        <p:nvSpPr>
          <p:cNvPr id="399" name="Shape 399"/>
          <p:cNvSpPr/>
          <p:nvPr/>
        </p:nvSpPr>
        <p:spPr>
          <a:xfrm>
            <a:off x="654175" y="2745125"/>
            <a:ext cx="2373300" cy="1573500"/>
          </a:xfrm>
          <a:prstGeom prst="cloudCallout">
            <a:avLst>
              <a:gd fmla="val 74868" name="adj1"/>
              <a:gd fmla="val 46670" name="adj2"/>
            </a:avLst>
          </a:prstGeom>
          <a:noFill/>
          <a:ln cap="flat" cmpd="sng" w="28575">
            <a:solidFill>
              <a:srgbClr val="FF971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0" name="Shape 400"/>
          <p:cNvSpPr/>
          <p:nvPr/>
        </p:nvSpPr>
        <p:spPr>
          <a:xfrm>
            <a:off x="1219850" y="830600"/>
            <a:ext cx="2373300" cy="1573500"/>
          </a:xfrm>
          <a:prstGeom prst="cloudCallout">
            <a:avLst>
              <a:gd fmla="val 55187" name="adj1"/>
              <a:gd fmla="val 109169" name="adj2"/>
            </a:avLst>
          </a:prstGeom>
          <a:noFill/>
          <a:ln cap="flat" cmpd="sng" w="28575">
            <a:solidFill>
              <a:srgbClr val="2185C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1" name="Shape 401"/>
          <p:cNvSpPr/>
          <p:nvPr/>
        </p:nvSpPr>
        <p:spPr>
          <a:xfrm>
            <a:off x="3593150" y="1645650"/>
            <a:ext cx="2373300" cy="1573500"/>
          </a:xfrm>
          <a:prstGeom prst="cloudCallout">
            <a:avLst>
              <a:gd fmla="val -21957" name="adj1"/>
              <a:gd fmla="val 68967" name="adj2"/>
            </a:avLst>
          </a:prstGeom>
          <a:noFill/>
          <a:ln cap="flat" cmpd="sng" w="28575">
            <a:solidFill>
              <a:schemeClr val="accent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2" name="Shape 402"/>
          <p:cNvSpPr/>
          <p:nvPr/>
        </p:nvSpPr>
        <p:spPr>
          <a:xfrm>
            <a:off x="5721325" y="2642250"/>
            <a:ext cx="2373300" cy="1573500"/>
          </a:xfrm>
          <a:prstGeom prst="cloudCallout">
            <a:avLst>
              <a:gd fmla="val -87254" name="adj1"/>
              <a:gd fmla="val 36540" name="adj2"/>
            </a:avLst>
          </a:prstGeom>
          <a:noFill/>
          <a:ln cap="flat" cmpd="sng" w="28575">
            <a:solidFill>
              <a:srgbClr val="F2025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3" name="Shape 403"/>
          <p:cNvSpPr/>
          <p:nvPr/>
        </p:nvSpPr>
        <p:spPr>
          <a:xfrm>
            <a:off x="5617225" y="325675"/>
            <a:ext cx="2373300" cy="1573500"/>
          </a:xfrm>
          <a:prstGeom prst="cloudCallout">
            <a:avLst>
              <a:gd fmla="val -21539" name="adj1"/>
              <a:gd fmla="val 86262" name="adj2"/>
            </a:avLst>
          </a:prstGeom>
          <a:noFill/>
          <a:ln cap="flat" cmpd="sng" w="2857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4" name="Shape 404"/>
          <p:cNvSpPr txBox="1"/>
          <p:nvPr/>
        </p:nvSpPr>
        <p:spPr>
          <a:xfrm>
            <a:off x="1126225" y="3219150"/>
            <a:ext cx="1429200" cy="419700"/>
          </a:xfrm>
          <a:prstGeom prst="rect">
            <a:avLst/>
          </a:prstGeom>
          <a:noFill/>
          <a:ln>
            <a:noFill/>
          </a:ln>
        </p:spPr>
        <p:txBody>
          <a:bodyPr anchorCtr="0" anchor="t" bIns="91425" lIns="91425" rIns="91425" tIns="91425">
            <a:noAutofit/>
          </a:bodyPr>
          <a:lstStyle/>
          <a:p>
            <a:pPr lvl="0">
              <a:spcBef>
                <a:spcPts val="0"/>
              </a:spcBef>
              <a:buNone/>
            </a:pPr>
            <a:r>
              <a:rPr b="1" lang="en" sz="1800">
                <a:latin typeface="Raleway"/>
                <a:ea typeface="Raleway"/>
                <a:cs typeface="Raleway"/>
                <a:sym typeface="Raleway"/>
              </a:rPr>
              <a:t>V</a:t>
            </a:r>
            <a:r>
              <a:rPr b="1" lang="en" sz="1800">
                <a:latin typeface="Raleway"/>
                <a:ea typeface="Raleway"/>
                <a:cs typeface="Raleway"/>
                <a:sym typeface="Raleway"/>
              </a:rPr>
              <a:t>ocabulary</a:t>
            </a:r>
          </a:p>
        </p:txBody>
      </p:sp>
      <p:sp>
        <p:nvSpPr>
          <p:cNvPr id="405" name="Shape 405"/>
          <p:cNvSpPr txBox="1"/>
          <p:nvPr/>
        </p:nvSpPr>
        <p:spPr>
          <a:xfrm>
            <a:off x="1598275" y="1250300"/>
            <a:ext cx="1429200" cy="419700"/>
          </a:xfrm>
          <a:prstGeom prst="rect">
            <a:avLst/>
          </a:prstGeom>
          <a:noFill/>
          <a:ln>
            <a:noFill/>
          </a:ln>
        </p:spPr>
        <p:txBody>
          <a:bodyPr anchorCtr="0" anchor="t" bIns="91425" lIns="91425" rIns="91425" tIns="91425">
            <a:noAutofit/>
          </a:bodyPr>
          <a:lstStyle/>
          <a:p>
            <a:pPr lvl="0" rtl="0" algn="ctr">
              <a:spcBef>
                <a:spcPts val="0"/>
              </a:spcBef>
              <a:buNone/>
            </a:pPr>
            <a:r>
              <a:rPr b="1" lang="en" sz="1800">
                <a:latin typeface="Raleway"/>
                <a:ea typeface="Raleway"/>
                <a:cs typeface="Raleway"/>
                <a:sym typeface="Raleway"/>
              </a:rPr>
              <a:t>Prior knowledge</a:t>
            </a:r>
          </a:p>
        </p:txBody>
      </p:sp>
      <p:sp>
        <p:nvSpPr>
          <p:cNvPr id="406" name="Shape 406"/>
          <p:cNvSpPr txBox="1"/>
          <p:nvPr/>
        </p:nvSpPr>
        <p:spPr>
          <a:xfrm>
            <a:off x="4065200" y="1899175"/>
            <a:ext cx="1429200" cy="419700"/>
          </a:xfrm>
          <a:prstGeom prst="rect">
            <a:avLst/>
          </a:prstGeom>
          <a:noFill/>
          <a:ln>
            <a:noFill/>
          </a:ln>
        </p:spPr>
        <p:txBody>
          <a:bodyPr anchorCtr="0" anchor="t" bIns="91425" lIns="91425" rIns="91425" tIns="91425">
            <a:noAutofit/>
          </a:bodyPr>
          <a:lstStyle/>
          <a:p>
            <a:pPr lvl="0" rtl="0" algn="ctr">
              <a:spcBef>
                <a:spcPts val="0"/>
              </a:spcBef>
              <a:buNone/>
            </a:pPr>
            <a:r>
              <a:rPr b="1" lang="en" sz="1800">
                <a:latin typeface="Raleway"/>
                <a:ea typeface="Raleway"/>
                <a:cs typeface="Raleway"/>
                <a:sym typeface="Raleway"/>
              </a:rPr>
              <a:t>Rich, engaging texts</a:t>
            </a:r>
          </a:p>
        </p:txBody>
      </p:sp>
      <p:sp>
        <p:nvSpPr>
          <p:cNvPr id="407" name="Shape 407"/>
          <p:cNvSpPr txBox="1"/>
          <p:nvPr/>
        </p:nvSpPr>
        <p:spPr>
          <a:xfrm>
            <a:off x="5974375" y="830600"/>
            <a:ext cx="1852500" cy="419700"/>
          </a:xfrm>
          <a:prstGeom prst="rect">
            <a:avLst/>
          </a:prstGeom>
          <a:noFill/>
          <a:ln>
            <a:noFill/>
          </a:ln>
        </p:spPr>
        <p:txBody>
          <a:bodyPr anchorCtr="0" anchor="t" bIns="91425" lIns="91425" rIns="91425" tIns="91425">
            <a:noAutofit/>
          </a:bodyPr>
          <a:lstStyle/>
          <a:p>
            <a:pPr lvl="0" rtl="0">
              <a:spcBef>
                <a:spcPts val="0"/>
              </a:spcBef>
              <a:buNone/>
            </a:pPr>
            <a:r>
              <a:rPr b="1" lang="en" sz="1800">
                <a:latin typeface="Raleway"/>
                <a:ea typeface="Raleway"/>
                <a:cs typeface="Raleway"/>
                <a:sym typeface="Raleway"/>
              </a:rPr>
              <a:t>Collaboration</a:t>
            </a:r>
          </a:p>
        </p:txBody>
      </p:sp>
      <p:sp>
        <p:nvSpPr>
          <p:cNvPr id="408" name="Shape 408"/>
          <p:cNvSpPr txBox="1"/>
          <p:nvPr/>
        </p:nvSpPr>
        <p:spPr>
          <a:xfrm>
            <a:off x="6193375" y="3219150"/>
            <a:ext cx="1429200" cy="419700"/>
          </a:xfrm>
          <a:prstGeom prst="rect">
            <a:avLst/>
          </a:prstGeom>
          <a:noFill/>
          <a:ln>
            <a:noFill/>
          </a:ln>
        </p:spPr>
        <p:txBody>
          <a:bodyPr anchorCtr="0" anchor="t" bIns="91425" lIns="91425" rIns="91425" tIns="91425">
            <a:noAutofit/>
          </a:bodyPr>
          <a:lstStyle/>
          <a:p>
            <a:pPr lvl="0" rtl="0">
              <a:spcBef>
                <a:spcPts val="0"/>
              </a:spcBef>
              <a:buNone/>
            </a:pPr>
            <a:r>
              <a:rPr b="1" lang="en" sz="1800">
                <a:latin typeface="Raleway"/>
                <a:ea typeface="Raleway"/>
                <a:cs typeface="Raleway"/>
                <a:sym typeface="Raleway"/>
              </a:rPr>
              <a:t>Modeling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12" name="Shape 412"/>
        <p:cNvGrpSpPr/>
        <p:nvPr/>
      </p:nvGrpSpPr>
      <p:grpSpPr>
        <a:xfrm>
          <a:off x="0" y="0"/>
          <a:ext cx="0" cy="0"/>
          <a:chOff x="0" y="0"/>
          <a:chExt cx="0" cy="0"/>
        </a:xfrm>
      </p:grpSpPr>
      <p:sp>
        <p:nvSpPr>
          <p:cNvPr id="413" name="Shape 413"/>
          <p:cNvSpPr txBox="1"/>
          <p:nvPr>
            <p:ph type="title"/>
          </p:nvPr>
        </p:nvSpPr>
        <p:spPr>
          <a:xfrm>
            <a:off x="123450" y="-98675"/>
            <a:ext cx="8897100" cy="1759800"/>
          </a:xfrm>
          <a:prstGeom prst="rect">
            <a:avLst/>
          </a:prstGeom>
        </p:spPr>
        <p:txBody>
          <a:bodyPr anchorCtr="0" anchor="b" bIns="91425" lIns="91425" rIns="91425" tIns="91425">
            <a:noAutofit/>
          </a:bodyPr>
          <a:lstStyle/>
          <a:p>
            <a:pPr lvl="0" algn="ctr">
              <a:spcBef>
                <a:spcPts val="0"/>
              </a:spcBef>
              <a:buNone/>
            </a:pPr>
            <a:r>
              <a:rPr lang="en">
                <a:solidFill>
                  <a:srgbClr val="225E78"/>
                </a:solidFill>
              </a:rPr>
              <a:t>It only takes a drop to infuse your class with reading instruction </a:t>
            </a:r>
          </a:p>
        </p:txBody>
      </p:sp>
      <p:sp>
        <p:nvSpPr>
          <p:cNvPr id="414" name="Shape 414"/>
          <p:cNvSpPr txBox="1"/>
          <p:nvPr/>
        </p:nvSpPr>
        <p:spPr>
          <a:xfrm>
            <a:off x="378300" y="6150800"/>
            <a:ext cx="8387400" cy="3945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rgbClr val="81D1EC"/>
                </a:solidFill>
                <a:latin typeface="Lato"/>
                <a:ea typeface="Lato"/>
                <a:cs typeface="Lato"/>
                <a:sym typeface="Lato"/>
              </a:rPr>
              <a:t>Fang, Z. (2010). Improving middle school students’ science literacy through reading infusion. </a:t>
            </a:r>
            <a:r>
              <a:rPr i="1" lang="en" sz="1200">
                <a:solidFill>
                  <a:srgbClr val="81D1EC"/>
                </a:solidFill>
                <a:latin typeface="Lato"/>
                <a:ea typeface="Lato"/>
                <a:cs typeface="Lato"/>
                <a:sym typeface="Lato"/>
              </a:rPr>
              <a:t>The Journal of Educational</a:t>
            </a:r>
          </a:p>
          <a:p>
            <a:pPr indent="387350" lvl="0" rtl="0">
              <a:lnSpc>
                <a:spcPct val="115000"/>
              </a:lnSpc>
              <a:spcBef>
                <a:spcPts val="0"/>
              </a:spcBef>
              <a:buClr>
                <a:schemeClr val="dk1"/>
              </a:buClr>
              <a:buSzPct val="91666"/>
              <a:buFont typeface="Arial"/>
              <a:buNone/>
            </a:pPr>
            <a:r>
              <a:rPr i="1" lang="en" sz="1200">
                <a:solidFill>
                  <a:srgbClr val="81D1EC"/>
                </a:solidFill>
                <a:latin typeface="Lato"/>
                <a:ea typeface="Lato"/>
                <a:cs typeface="Lato"/>
                <a:sym typeface="Lato"/>
              </a:rPr>
              <a:t>Research,</a:t>
            </a:r>
            <a:r>
              <a:rPr lang="en" sz="1200">
                <a:solidFill>
                  <a:srgbClr val="81D1EC"/>
                </a:solidFill>
                <a:latin typeface="Lato"/>
                <a:ea typeface="Lato"/>
                <a:cs typeface="Lato"/>
                <a:sym typeface="Lato"/>
              </a:rPr>
              <a:t> </a:t>
            </a:r>
            <a:r>
              <a:rPr i="1" lang="en" sz="1200">
                <a:solidFill>
                  <a:srgbClr val="81D1EC"/>
                </a:solidFill>
                <a:latin typeface="Lato"/>
                <a:ea typeface="Lato"/>
                <a:cs typeface="Lato"/>
                <a:sym typeface="Lato"/>
              </a:rPr>
              <a:t>103</a:t>
            </a:r>
            <a:r>
              <a:rPr lang="en" sz="1200">
                <a:solidFill>
                  <a:srgbClr val="81D1EC"/>
                </a:solidFill>
                <a:latin typeface="Lato"/>
                <a:ea typeface="Lato"/>
                <a:cs typeface="Lato"/>
                <a:sym typeface="Lato"/>
              </a:rPr>
              <a:t>(4), 262-273.</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18" name="Shape 418"/>
        <p:cNvGrpSpPr/>
        <p:nvPr/>
      </p:nvGrpSpPr>
      <p:grpSpPr>
        <a:xfrm>
          <a:off x="0" y="0"/>
          <a:ext cx="0" cy="0"/>
          <a:chOff x="0" y="0"/>
          <a:chExt cx="0" cy="0"/>
        </a:xfrm>
      </p:grpSpPr>
      <p:sp>
        <p:nvSpPr>
          <p:cNvPr id="419" name="Shape 419"/>
          <p:cNvSpPr txBox="1"/>
          <p:nvPr>
            <p:ph idx="1" type="body"/>
          </p:nvPr>
        </p:nvSpPr>
        <p:spPr>
          <a:xfrm>
            <a:off x="279575" y="0"/>
            <a:ext cx="7219800" cy="3591000"/>
          </a:xfrm>
          <a:prstGeom prst="rect">
            <a:avLst/>
          </a:prstGeom>
        </p:spPr>
        <p:txBody>
          <a:bodyPr anchorCtr="0" anchor="t" bIns="91425" lIns="91425" rIns="91425" tIns="91425">
            <a:noAutofit/>
          </a:bodyPr>
          <a:lstStyle/>
          <a:p>
            <a:pPr lvl="0" rtl="0" algn="ctr">
              <a:spcBef>
                <a:spcPts val="0"/>
              </a:spcBef>
              <a:buNone/>
            </a:pPr>
            <a:r>
              <a:rPr lang="en" sz="3600">
                <a:solidFill>
                  <a:srgbClr val="000000"/>
                </a:solidFill>
              </a:rPr>
              <a:t>In one week</a:t>
            </a:r>
          </a:p>
          <a:p>
            <a:pPr indent="457200" lvl="0" rtl="0">
              <a:spcBef>
                <a:spcPts val="0"/>
              </a:spcBef>
              <a:buNone/>
            </a:pPr>
            <a:r>
              <a:rPr lang="en" sz="2300">
                <a:solidFill>
                  <a:srgbClr val="000000"/>
                </a:solidFill>
              </a:rPr>
              <a:t>270 instruction minutes total</a:t>
            </a:r>
          </a:p>
          <a:p>
            <a:pPr indent="-381000" lvl="0" marL="457200" rtl="0">
              <a:spcBef>
                <a:spcPts val="0"/>
              </a:spcBef>
              <a:buClr>
                <a:srgbClr val="000000"/>
              </a:buClr>
              <a:buSzPct val="100000"/>
            </a:pPr>
            <a:r>
              <a:rPr b="1" lang="en" sz="2400" u="sng">
                <a:solidFill>
                  <a:srgbClr val="000000"/>
                </a:solidFill>
              </a:rPr>
              <a:t>   20</a:t>
            </a:r>
            <a:r>
              <a:rPr b="1" lang="en" sz="2400">
                <a:solidFill>
                  <a:srgbClr val="000000"/>
                </a:solidFill>
              </a:rPr>
              <a:t> min. for reading strategy instruction</a:t>
            </a:r>
          </a:p>
          <a:p>
            <a:pPr lvl="0" rtl="0">
              <a:spcBef>
                <a:spcPts val="0"/>
              </a:spcBef>
              <a:buNone/>
            </a:pPr>
            <a:r>
              <a:rPr lang="en" sz="2400">
                <a:solidFill>
                  <a:srgbClr val="000000"/>
                </a:solidFill>
              </a:rPr>
              <a:t>	</a:t>
            </a:r>
            <a:r>
              <a:rPr lang="en" sz="2300">
                <a:solidFill>
                  <a:srgbClr val="000000"/>
                </a:solidFill>
              </a:rPr>
              <a:t>250 min. content instruction</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420" name="Shape 420"/>
          <p:cNvSpPr txBox="1"/>
          <p:nvPr/>
        </p:nvSpPr>
        <p:spPr>
          <a:xfrm>
            <a:off x="378300" y="5032500"/>
            <a:ext cx="8387400" cy="1233300"/>
          </a:xfrm>
          <a:prstGeom prst="rect">
            <a:avLst/>
          </a:prstGeom>
          <a:noFill/>
          <a:ln>
            <a:noFill/>
          </a:ln>
        </p:spPr>
        <p:txBody>
          <a:bodyPr anchorCtr="0" anchor="t" bIns="91425" lIns="91425" rIns="91425" tIns="91425">
            <a:noAutofit/>
          </a:bodyPr>
          <a:lstStyle/>
          <a:p>
            <a:pPr lvl="0">
              <a:spcBef>
                <a:spcPts val="0"/>
              </a:spcBef>
              <a:buNone/>
            </a:pPr>
            <a:r>
              <a:t/>
            </a:r>
            <a:endParaRPr b="1" sz="1800">
              <a:solidFill>
                <a:srgbClr val="FFB717"/>
              </a:solidFill>
            </a:endParaRPr>
          </a:p>
          <a:p>
            <a:pPr lvl="0" rtl="0">
              <a:spcBef>
                <a:spcPts val="0"/>
              </a:spcBef>
              <a:buNone/>
            </a:pPr>
            <a:r>
              <a:rPr b="1" lang="en" sz="1800">
                <a:solidFill>
                  <a:srgbClr val="FFB717"/>
                </a:solidFill>
              </a:rPr>
              <a:t>“A modest amount of reading instruction made a significant difference,” in content literacy.</a:t>
            </a:r>
          </a:p>
          <a:p>
            <a:pPr lvl="0" rtl="0">
              <a:spcBef>
                <a:spcPts val="0"/>
              </a:spcBef>
              <a:buNone/>
            </a:pPr>
            <a:r>
              <a:t/>
            </a:r>
            <a:endParaRPr b="1" sz="1800">
              <a:solidFill>
                <a:srgbClr val="FF9715"/>
              </a:solidFill>
            </a:endParaRPr>
          </a:p>
          <a:p>
            <a:pPr lvl="0" rtl="0">
              <a:spcBef>
                <a:spcPts val="0"/>
              </a:spcBef>
              <a:buNone/>
            </a:pPr>
            <a:r>
              <a:t/>
            </a:r>
            <a:endParaRPr b="1" sz="1800">
              <a:solidFill>
                <a:srgbClr val="FF9715"/>
              </a:solidFill>
            </a:endParaRPr>
          </a:p>
        </p:txBody>
      </p:sp>
      <p:sp>
        <p:nvSpPr>
          <p:cNvPr id="421" name="Shape 421"/>
          <p:cNvSpPr txBox="1"/>
          <p:nvPr/>
        </p:nvSpPr>
        <p:spPr>
          <a:xfrm>
            <a:off x="378300" y="6265800"/>
            <a:ext cx="8387400" cy="3945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rgbClr val="81D1EC"/>
                </a:solidFill>
                <a:latin typeface="Lato"/>
                <a:ea typeface="Lato"/>
                <a:cs typeface="Lato"/>
                <a:sym typeface="Lato"/>
              </a:rPr>
              <a:t>F</a:t>
            </a:r>
            <a:r>
              <a:rPr lang="en" sz="1000">
                <a:solidFill>
                  <a:srgbClr val="81D1EC"/>
                </a:solidFill>
                <a:latin typeface="Lato"/>
                <a:ea typeface="Lato"/>
                <a:cs typeface="Lato"/>
                <a:sym typeface="Lato"/>
              </a:rPr>
              <a:t>ang, Z. (2010). Improving middle school students’ science literacy through reading infusion. </a:t>
            </a:r>
            <a:r>
              <a:rPr i="1" lang="en" sz="1000">
                <a:solidFill>
                  <a:srgbClr val="81D1EC"/>
                </a:solidFill>
                <a:latin typeface="Lato"/>
                <a:ea typeface="Lato"/>
                <a:cs typeface="Lato"/>
                <a:sym typeface="Lato"/>
              </a:rPr>
              <a:t>The Journal of Educational</a:t>
            </a:r>
          </a:p>
          <a:p>
            <a:pPr indent="457200" lvl="0" rtl="0">
              <a:lnSpc>
                <a:spcPct val="115000"/>
              </a:lnSpc>
              <a:spcBef>
                <a:spcPts val="0"/>
              </a:spcBef>
              <a:buNone/>
            </a:pPr>
            <a:r>
              <a:rPr i="1" lang="en" sz="1000">
                <a:solidFill>
                  <a:srgbClr val="81D1EC"/>
                </a:solidFill>
                <a:latin typeface="Lato"/>
                <a:ea typeface="Lato"/>
                <a:cs typeface="Lato"/>
                <a:sym typeface="Lato"/>
              </a:rPr>
              <a:t>Research,</a:t>
            </a:r>
            <a:r>
              <a:rPr lang="en" sz="1000">
                <a:solidFill>
                  <a:srgbClr val="81D1EC"/>
                </a:solidFill>
                <a:latin typeface="Lato"/>
                <a:ea typeface="Lato"/>
                <a:cs typeface="Lato"/>
                <a:sym typeface="Lato"/>
              </a:rPr>
              <a:t> </a:t>
            </a:r>
            <a:r>
              <a:rPr i="1" lang="en" sz="1000">
                <a:solidFill>
                  <a:srgbClr val="81D1EC"/>
                </a:solidFill>
                <a:latin typeface="Lato"/>
                <a:ea typeface="Lato"/>
                <a:cs typeface="Lato"/>
                <a:sym typeface="Lato"/>
              </a:rPr>
              <a:t>103</a:t>
            </a:r>
            <a:r>
              <a:rPr lang="en" sz="1000">
                <a:solidFill>
                  <a:srgbClr val="81D1EC"/>
                </a:solidFill>
                <a:latin typeface="Lato"/>
                <a:ea typeface="Lato"/>
                <a:cs typeface="Lato"/>
                <a:sym typeface="Lato"/>
              </a:rPr>
              <a:t>(4), 262-273.</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pic>
        <p:nvPicPr>
          <p:cNvPr descr="Struggle - Free images on Pixabay" id="426" name="Shape 426"/>
          <p:cNvPicPr preferRelativeResize="0"/>
          <p:nvPr/>
        </p:nvPicPr>
        <p:blipFill>
          <a:blip r:embed="rId3">
            <a:alphaModFix/>
          </a:blip>
          <a:stretch>
            <a:fillRect/>
          </a:stretch>
        </p:blipFill>
        <p:spPr>
          <a:xfrm>
            <a:off x="967737" y="-465050"/>
            <a:ext cx="7208520" cy="6553200"/>
          </a:xfrm>
          <a:prstGeom prst="rect">
            <a:avLst/>
          </a:prstGeom>
          <a:noFill/>
          <a:ln>
            <a:noFill/>
          </a:ln>
        </p:spPr>
      </p:pic>
      <p:sp>
        <p:nvSpPr>
          <p:cNvPr id="427" name="Shape 427"/>
          <p:cNvSpPr txBox="1"/>
          <p:nvPr/>
        </p:nvSpPr>
        <p:spPr>
          <a:xfrm>
            <a:off x="3638500" y="1323075"/>
            <a:ext cx="2491800" cy="1411200"/>
          </a:xfrm>
          <a:prstGeom prst="rect">
            <a:avLst/>
          </a:prstGeom>
          <a:noFill/>
          <a:ln>
            <a:noFill/>
          </a:ln>
        </p:spPr>
        <p:txBody>
          <a:bodyPr anchorCtr="0" anchor="t" bIns="91425" lIns="91425" rIns="91425" tIns="91425">
            <a:noAutofit/>
          </a:bodyPr>
          <a:lstStyle/>
          <a:p>
            <a:pPr lvl="0" algn="ctr">
              <a:spcBef>
                <a:spcPts val="0"/>
              </a:spcBef>
              <a:buNone/>
            </a:pPr>
            <a:r>
              <a:rPr b="1" lang="en" sz="2400">
                <a:solidFill>
                  <a:srgbClr val="FFFFFF"/>
                </a:solidFill>
                <a:latin typeface="Lato"/>
                <a:ea typeface="Lato"/>
                <a:cs typeface="Lato"/>
                <a:sym typeface="Lato"/>
              </a:rPr>
              <a:t>Generic strategies and techniques</a:t>
            </a:r>
          </a:p>
        </p:txBody>
      </p:sp>
      <p:sp>
        <p:nvSpPr>
          <p:cNvPr id="428" name="Shape 428"/>
          <p:cNvSpPr txBox="1"/>
          <p:nvPr/>
        </p:nvSpPr>
        <p:spPr>
          <a:xfrm>
            <a:off x="242575" y="5953900"/>
            <a:ext cx="8622000" cy="6174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highlight>
                  <a:srgbClr val="FFFFFF"/>
                </a:highlight>
              </a:rPr>
              <a:t>Brozo, W., Moorman, G., Meyer, C., &amp; Stewart, T. (2013). Content Area Reading and Disciplinary Literacy: A CASE FOR</a:t>
            </a:r>
          </a:p>
          <a:p>
            <a:pPr indent="387350" lvl="0" rtl="0">
              <a:lnSpc>
                <a:spcPct val="115000"/>
              </a:lnSpc>
              <a:spcBef>
                <a:spcPts val="0"/>
              </a:spcBef>
              <a:buClr>
                <a:schemeClr val="dk1"/>
              </a:buClr>
              <a:buSzPct val="91666"/>
              <a:buFont typeface="Arial"/>
              <a:buNone/>
            </a:pPr>
            <a:r>
              <a:rPr lang="en" sz="1200">
                <a:solidFill>
                  <a:schemeClr val="dk1"/>
                </a:solidFill>
                <a:highlight>
                  <a:srgbClr val="FFFFFF"/>
                </a:highlight>
              </a:rPr>
              <a:t> THE RADICAL CENTER. </a:t>
            </a:r>
            <a:r>
              <a:rPr i="1" lang="en" sz="1200">
                <a:solidFill>
                  <a:schemeClr val="dk1"/>
                </a:solidFill>
                <a:highlight>
                  <a:srgbClr val="FFFFFF"/>
                </a:highlight>
              </a:rPr>
              <a:t>Journal of Adolescent &amp; Adult Literacy,</a:t>
            </a:r>
            <a:r>
              <a:rPr lang="en" sz="1200">
                <a:solidFill>
                  <a:schemeClr val="dk1"/>
                </a:solidFill>
                <a:highlight>
                  <a:srgbClr val="FFFFFF"/>
                </a:highlight>
              </a:rPr>
              <a:t> </a:t>
            </a:r>
            <a:r>
              <a:rPr i="1" lang="en" sz="1200">
                <a:solidFill>
                  <a:schemeClr val="dk1"/>
                </a:solidFill>
                <a:highlight>
                  <a:srgbClr val="FFFFFF"/>
                </a:highlight>
              </a:rPr>
              <a:t>56</a:t>
            </a:r>
            <a:r>
              <a:rPr lang="en" sz="1200">
                <a:solidFill>
                  <a:schemeClr val="dk1"/>
                </a:solidFill>
                <a:highlight>
                  <a:srgbClr val="FFFFFF"/>
                </a:highlight>
              </a:rPr>
              <a:t>(5), 353-357.</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idx="1" type="body"/>
          </p:nvPr>
        </p:nvSpPr>
        <p:spPr>
          <a:xfrm>
            <a:off x="588625" y="6199950"/>
            <a:ext cx="8077500" cy="467700"/>
          </a:xfrm>
          <a:prstGeom prst="rect">
            <a:avLst/>
          </a:prstGeom>
        </p:spPr>
        <p:txBody>
          <a:bodyPr anchorCtr="0" anchor="b" bIns="91425" lIns="91425" rIns="91425" tIns="91425">
            <a:noAutofit/>
          </a:bodyPr>
          <a:lstStyle/>
          <a:p>
            <a:pPr lvl="0" rtl="0">
              <a:lnSpc>
                <a:spcPct val="115000"/>
              </a:lnSpc>
              <a:spcBef>
                <a:spcPts val="0"/>
              </a:spcBef>
              <a:buNone/>
            </a:pPr>
            <a:r>
              <a:rPr lang="en" sz="1200">
                <a:solidFill>
                  <a:schemeClr val="dk1"/>
                </a:solidFill>
              </a:rPr>
              <a:t>Combs, D. (2004) A framework for scaffolding content area reading strategies. </a:t>
            </a:r>
            <a:r>
              <a:rPr i="1" lang="en" sz="1200">
                <a:solidFill>
                  <a:schemeClr val="dk1"/>
                </a:solidFill>
              </a:rPr>
              <a:t>Middle School Journal</a:t>
            </a:r>
            <a:r>
              <a:rPr lang="en" sz="1200">
                <a:solidFill>
                  <a:schemeClr val="dk1"/>
                </a:solidFill>
              </a:rPr>
              <a:t>, 36(2), 13-20.</a:t>
            </a:r>
          </a:p>
        </p:txBody>
      </p:sp>
      <p:pic>
        <p:nvPicPr>
          <p:cNvPr descr="framework for choosing texts.PNG" id="434" name="Shape 434"/>
          <p:cNvPicPr preferRelativeResize="0"/>
          <p:nvPr/>
        </p:nvPicPr>
        <p:blipFill>
          <a:blip r:embed="rId3">
            <a:alphaModFix/>
          </a:blip>
          <a:stretch>
            <a:fillRect/>
          </a:stretch>
        </p:blipFill>
        <p:spPr>
          <a:xfrm>
            <a:off x="1736850" y="376425"/>
            <a:ext cx="5670275" cy="5823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idx="4294967295" type="ctrTitle"/>
          </p:nvPr>
        </p:nvSpPr>
        <p:spPr>
          <a:xfrm>
            <a:off x="940500" y="1720025"/>
            <a:ext cx="7690500" cy="2991000"/>
          </a:xfrm>
          <a:prstGeom prst="rect">
            <a:avLst/>
          </a:prstGeom>
        </p:spPr>
        <p:txBody>
          <a:bodyPr anchorCtr="0" anchor="b" bIns="91425" lIns="91425" rIns="91425" tIns="91425">
            <a:noAutofit/>
          </a:bodyPr>
          <a:lstStyle/>
          <a:p>
            <a:pPr lvl="0" rtl="0">
              <a:spcBef>
                <a:spcPts val="0"/>
              </a:spcBef>
              <a:buNone/>
            </a:pPr>
            <a:r>
              <a:rPr b="1" lang="en" sz="3000">
                <a:solidFill>
                  <a:schemeClr val="lt1"/>
                </a:solidFill>
                <a:latin typeface="Lato"/>
                <a:ea typeface="Lato"/>
                <a:cs typeface="Lato"/>
                <a:sym typeface="Lato"/>
              </a:rPr>
              <a:t>If we want our students be more comfortable with rigorous activities that require higher-level critical thinking, how do we </a:t>
            </a:r>
            <a:r>
              <a:rPr b="1" i="1" lang="en" sz="3000" u="sng">
                <a:solidFill>
                  <a:srgbClr val="FFFFFF"/>
                </a:solidFill>
                <a:latin typeface="Lato"/>
                <a:ea typeface="Lato"/>
                <a:cs typeface="Lato"/>
                <a:sym typeface="Lato"/>
              </a:rPr>
              <a:t>effectively</a:t>
            </a:r>
            <a:r>
              <a:rPr b="1" lang="en" sz="3000">
                <a:solidFill>
                  <a:srgbClr val="FFFFFF"/>
                </a:solidFill>
                <a:latin typeface="Lato"/>
                <a:ea typeface="Lato"/>
                <a:cs typeface="Lato"/>
                <a:sym typeface="Lato"/>
              </a:rPr>
              <a:t> support our content-area teachers to successfully integrate literacy practices?</a:t>
            </a:r>
          </a:p>
        </p:txBody>
      </p:sp>
      <p:sp>
        <p:nvSpPr>
          <p:cNvPr id="440" name="Shape 440"/>
          <p:cNvSpPr/>
          <p:nvPr/>
        </p:nvSpPr>
        <p:spPr>
          <a:xfrm>
            <a:off x="0" y="2881050"/>
            <a:ext cx="940499" cy="891599"/>
          </a:xfrm>
          <a:prstGeom prst="rightArrow">
            <a:avLst>
              <a:gd fmla="val 61815" name="adj1"/>
              <a:gd fmla="val 50000" name="adj2"/>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1259850" y="89375"/>
            <a:ext cx="6462600" cy="807299"/>
          </a:xfrm>
          <a:prstGeom prst="rect">
            <a:avLst/>
          </a:prstGeom>
        </p:spPr>
        <p:txBody>
          <a:bodyPr anchorCtr="0" anchor="b" bIns="91425" lIns="91425" rIns="91425" tIns="91425">
            <a:noAutofit/>
          </a:bodyPr>
          <a:lstStyle/>
          <a:p>
            <a:pPr lvl="0" rtl="0" algn="ctr">
              <a:spcBef>
                <a:spcPts val="0"/>
              </a:spcBef>
              <a:buNone/>
            </a:pPr>
            <a:r>
              <a:rPr lang="en"/>
              <a:t>References</a:t>
            </a:r>
          </a:p>
        </p:txBody>
      </p:sp>
      <p:sp>
        <p:nvSpPr>
          <p:cNvPr id="446" name="Shape 446"/>
          <p:cNvSpPr txBox="1"/>
          <p:nvPr>
            <p:ph idx="1" type="body"/>
          </p:nvPr>
        </p:nvSpPr>
        <p:spPr>
          <a:xfrm>
            <a:off x="322425" y="896675"/>
            <a:ext cx="8435100" cy="56712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rgbClr val="000000"/>
                </a:solidFill>
                <a:highlight>
                  <a:srgbClr val="FFFFFF"/>
                </a:highlight>
              </a:rPr>
              <a:t>Alvermann, D., Smith, L., &amp; Readence, J. (1985). Prior Knowledge Activation and the Comprehension of Compatible and </a:t>
            </a:r>
          </a:p>
          <a:p>
            <a:pPr indent="457200" lvl="0" rtl="0">
              <a:lnSpc>
                <a:spcPct val="115000"/>
              </a:lnSpc>
              <a:spcBef>
                <a:spcPts val="0"/>
              </a:spcBef>
              <a:buNone/>
            </a:pPr>
            <a:r>
              <a:rPr lang="en" sz="1200">
                <a:solidFill>
                  <a:srgbClr val="000000"/>
                </a:solidFill>
                <a:highlight>
                  <a:srgbClr val="FFFFFF"/>
                </a:highlight>
              </a:rPr>
              <a:t>Incompatible Text. </a:t>
            </a:r>
            <a:r>
              <a:rPr i="1" lang="en" sz="1200">
                <a:solidFill>
                  <a:srgbClr val="000000"/>
                </a:solidFill>
                <a:highlight>
                  <a:srgbClr val="FFFFFF"/>
                </a:highlight>
              </a:rPr>
              <a:t>Reading Research Quarterly,</a:t>
            </a:r>
            <a:r>
              <a:rPr lang="en" sz="1200">
                <a:solidFill>
                  <a:srgbClr val="000000"/>
                </a:solidFill>
                <a:highlight>
                  <a:srgbClr val="FFFFFF"/>
                </a:highlight>
              </a:rPr>
              <a:t> </a:t>
            </a:r>
            <a:r>
              <a:rPr i="1" lang="en" sz="1200">
                <a:solidFill>
                  <a:srgbClr val="000000"/>
                </a:solidFill>
                <a:highlight>
                  <a:srgbClr val="FFFFFF"/>
                </a:highlight>
              </a:rPr>
              <a:t>20</a:t>
            </a:r>
            <a:r>
              <a:rPr lang="en" sz="1200">
                <a:solidFill>
                  <a:srgbClr val="000000"/>
                </a:solidFill>
                <a:highlight>
                  <a:srgbClr val="FFFFFF"/>
                </a:highlight>
              </a:rPr>
              <a:t>(4), 420-436. </a:t>
            </a:r>
          </a:p>
          <a:p>
            <a:pPr lvl="0" rtl="0">
              <a:lnSpc>
                <a:spcPct val="115000"/>
              </a:lnSpc>
              <a:spcBef>
                <a:spcPts val="0"/>
              </a:spcBef>
              <a:buNone/>
            </a:pPr>
            <a:r>
              <a:rPr lang="en" sz="1200">
                <a:solidFill>
                  <a:srgbClr val="000000"/>
                </a:solidFill>
                <a:highlight>
                  <a:srgbClr val="FFFFFF"/>
                </a:highlight>
              </a:rPr>
              <a:t>Barber, A. (2014). Reading engagement in social studies: Exploring the role of a social studies literacy intervention on reading </a:t>
            </a:r>
          </a:p>
          <a:p>
            <a:pPr indent="0" lvl="0" marL="457200" rtl="0">
              <a:lnSpc>
                <a:spcPct val="115000"/>
              </a:lnSpc>
              <a:spcBef>
                <a:spcPts val="0"/>
              </a:spcBef>
              <a:buNone/>
            </a:pPr>
            <a:r>
              <a:rPr lang="en" sz="1200">
                <a:solidFill>
                  <a:srgbClr val="000000"/>
                </a:solidFill>
                <a:highlight>
                  <a:srgbClr val="FFFFFF"/>
                </a:highlight>
              </a:rPr>
              <a:t>comprehension, reading self-efficacy, and engagement in middle school students with different language backgrounds. </a:t>
            </a:r>
            <a:r>
              <a:rPr i="1" lang="en" sz="1200">
                <a:solidFill>
                  <a:srgbClr val="000000"/>
                </a:solidFill>
                <a:highlight>
                  <a:srgbClr val="FFFFFF"/>
                </a:highlight>
              </a:rPr>
              <a:t>Reading Psychology,</a:t>
            </a:r>
            <a:r>
              <a:rPr lang="en" sz="1200">
                <a:solidFill>
                  <a:srgbClr val="000000"/>
                </a:solidFill>
                <a:highlight>
                  <a:srgbClr val="FFFFFF"/>
                </a:highlight>
              </a:rPr>
              <a:t> </a:t>
            </a:r>
            <a:r>
              <a:rPr i="1" lang="en" sz="1200">
                <a:solidFill>
                  <a:srgbClr val="000000"/>
                </a:solidFill>
                <a:highlight>
                  <a:srgbClr val="FFFFFF"/>
                </a:highlight>
              </a:rPr>
              <a:t>36</a:t>
            </a:r>
            <a:r>
              <a:rPr lang="en" sz="1200">
                <a:solidFill>
                  <a:srgbClr val="000000"/>
                </a:solidFill>
                <a:highlight>
                  <a:srgbClr val="FFFFFF"/>
                </a:highlight>
              </a:rPr>
              <a:t>(1), 31-85.</a:t>
            </a:r>
          </a:p>
          <a:p>
            <a:pPr lvl="0" rtl="0">
              <a:lnSpc>
                <a:spcPct val="115000"/>
              </a:lnSpc>
              <a:spcBef>
                <a:spcPts val="0"/>
              </a:spcBef>
              <a:buNone/>
            </a:pPr>
            <a:r>
              <a:rPr lang="en" sz="1200">
                <a:solidFill>
                  <a:srgbClr val="000000"/>
                </a:solidFill>
                <a:highlight>
                  <a:srgbClr val="FFFFFF"/>
                </a:highlight>
              </a:rPr>
              <a:t>Brozo, W., Moorman, G., Meyer, C., &amp; Stewart, T. (2013). Content Area Reading and Disciplinary Literacy: A CASE FOR THE </a:t>
            </a:r>
          </a:p>
          <a:p>
            <a:pPr indent="457200" lvl="0" rtl="0">
              <a:lnSpc>
                <a:spcPct val="115000"/>
              </a:lnSpc>
              <a:spcBef>
                <a:spcPts val="0"/>
              </a:spcBef>
              <a:buNone/>
            </a:pPr>
            <a:r>
              <a:rPr lang="en" sz="1200">
                <a:solidFill>
                  <a:srgbClr val="000000"/>
                </a:solidFill>
                <a:highlight>
                  <a:srgbClr val="FFFFFF"/>
                </a:highlight>
              </a:rPr>
              <a:t>RADICAL CENTER. </a:t>
            </a:r>
            <a:r>
              <a:rPr i="1" lang="en" sz="1200">
                <a:solidFill>
                  <a:srgbClr val="000000"/>
                </a:solidFill>
                <a:highlight>
                  <a:srgbClr val="FFFFFF"/>
                </a:highlight>
              </a:rPr>
              <a:t>Journal of Adolescent &amp; Adult Literacy,</a:t>
            </a:r>
            <a:r>
              <a:rPr lang="en" sz="1200">
                <a:solidFill>
                  <a:srgbClr val="000000"/>
                </a:solidFill>
                <a:highlight>
                  <a:srgbClr val="FFFFFF"/>
                </a:highlight>
              </a:rPr>
              <a:t> </a:t>
            </a:r>
            <a:r>
              <a:rPr i="1" lang="en" sz="1200">
                <a:solidFill>
                  <a:srgbClr val="000000"/>
                </a:solidFill>
                <a:highlight>
                  <a:srgbClr val="FFFFFF"/>
                </a:highlight>
              </a:rPr>
              <a:t>56</a:t>
            </a:r>
            <a:r>
              <a:rPr lang="en" sz="1200">
                <a:solidFill>
                  <a:srgbClr val="000000"/>
                </a:solidFill>
                <a:highlight>
                  <a:srgbClr val="FFFFFF"/>
                </a:highlight>
              </a:rPr>
              <a:t>(5), 353-357. </a:t>
            </a:r>
          </a:p>
          <a:p>
            <a:pPr lvl="0" rtl="0">
              <a:lnSpc>
                <a:spcPct val="115000"/>
              </a:lnSpc>
              <a:spcBef>
                <a:spcPts val="0"/>
              </a:spcBef>
              <a:buNone/>
            </a:pPr>
            <a:r>
              <a:rPr lang="en" sz="1200">
                <a:solidFill>
                  <a:srgbClr val="000000"/>
                </a:solidFill>
              </a:rPr>
              <a:t>Bryant, D. P., Ugel, N., Thompson, S., &amp; Hamff, A. (1999). Instructional strategies for content-area reading instruction. </a:t>
            </a:r>
          </a:p>
          <a:p>
            <a:pPr indent="457200" lvl="0" rtl="0">
              <a:lnSpc>
                <a:spcPct val="115000"/>
              </a:lnSpc>
              <a:spcBef>
                <a:spcPts val="0"/>
              </a:spcBef>
              <a:buNone/>
            </a:pPr>
            <a:r>
              <a:rPr i="1" lang="en" sz="1200">
                <a:solidFill>
                  <a:srgbClr val="000000"/>
                </a:solidFill>
              </a:rPr>
              <a:t>Intervention In School &amp; Clinic</a:t>
            </a:r>
            <a:r>
              <a:rPr lang="en" sz="1200">
                <a:solidFill>
                  <a:srgbClr val="000000"/>
                </a:solidFill>
              </a:rPr>
              <a:t>, </a:t>
            </a:r>
            <a:r>
              <a:rPr i="1" lang="en" sz="1200">
                <a:solidFill>
                  <a:srgbClr val="000000"/>
                </a:solidFill>
              </a:rPr>
              <a:t>34</a:t>
            </a:r>
            <a:r>
              <a:rPr lang="en" sz="1200">
                <a:solidFill>
                  <a:srgbClr val="000000"/>
                </a:solidFill>
              </a:rPr>
              <a:t>(5), 293.</a:t>
            </a:r>
          </a:p>
          <a:p>
            <a:pPr lvl="0" rtl="0">
              <a:lnSpc>
                <a:spcPct val="115000"/>
              </a:lnSpc>
              <a:spcBef>
                <a:spcPts val="0"/>
              </a:spcBef>
              <a:buNone/>
            </a:pPr>
            <a:r>
              <a:rPr lang="en" sz="1200">
                <a:solidFill>
                  <a:srgbClr val="000000"/>
                </a:solidFill>
              </a:rPr>
              <a:t>Combs, D. (2004) A framework for scaffolding content area reading strategies. </a:t>
            </a:r>
            <a:r>
              <a:rPr i="1" lang="en" sz="1200">
                <a:solidFill>
                  <a:srgbClr val="000000"/>
                </a:solidFill>
              </a:rPr>
              <a:t>Middle School Journal</a:t>
            </a:r>
            <a:r>
              <a:rPr lang="en" sz="1200">
                <a:solidFill>
                  <a:srgbClr val="000000"/>
                </a:solidFill>
              </a:rPr>
              <a:t>, 36(2), 13-20.</a:t>
            </a:r>
          </a:p>
          <a:p>
            <a:pPr lvl="0" rtl="0">
              <a:lnSpc>
                <a:spcPct val="115000"/>
              </a:lnSpc>
              <a:spcBef>
                <a:spcPts val="0"/>
              </a:spcBef>
              <a:buNone/>
            </a:pPr>
            <a:r>
              <a:rPr lang="en" sz="1200">
                <a:solidFill>
                  <a:srgbClr val="000000"/>
                </a:solidFill>
                <a:highlight>
                  <a:srgbClr val="FFFFFF"/>
                </a:highlight>
              </a:rPr>
              <a:t>Fang, Z. (2010). Improving middle school students’ science literacy through reading infusion. </a:t>
            </a:r>
            <a:r>
              <a:rPr i="1" lang="en" sz="1200">
                <a:solidFill>
                  <a:srgbClr val="000000"/>
                </a:solidFill>
                <a:highlight>
                  <a:srgbClr val="FFFFFF"/>
                </a:highlight>
              </a:rPr>
              <a:t>The Journal of Educational</a:t>
            </a:r>
          </a:p>
          <a:p>
            <a:pPr indent="457200" lvl="0" rtl="0">
              <a:lnSpc>
                <a:spcPct val="115000"/>
              </a:lnSpc>
              <a:spcBef>
                <a:spcPts val="0"/>
              </a:spcBef>
              <a:buNone/>
            </a:pPr>
            <a:r>
              <a:rPr i="1" lang="en" sz="1200">
                <a:solidFill>
                  <a:srgbClr val="000000"/>
                </a:solidFill>
                <a:highlight>
                  <a:srgbClr val="FFFFFF"/>
                </a:highlight>
              </a:rPr>
              <a:t>Research,</a:t>
            </a:r>
            <a:r>
              <a:rPr lang="en" sz="1200">
                <a:solidFill>
                  <a:srgbClr val="000000"/>
                </a:solidFill>
                <a:highlight>
                  <a:srgbClr val="FFFFFF"/>
                </a:highlight>
              </a:rPr>
              <a:t> </a:t>
            </a:r>
            <a:r>
              <a:rPr i="1" lang="en" sz="1200">
                <a:solidFill>
                  <a:srgbClr val="000000"/>
                </a:solidFill>
                <a:highlight>
                  <a:srgbClr val="FFFFFF"/>
                </a:highlight>
              </a:rPr>
              <a:t>103</a:t>
            </a:r>
            <a:r>
              <a:rPr lang="en" sz="1200">
                <a:solidFill>
                  <a:srgbClr val="000000"/>
                </a:solidFill>
                <a:highlight>
                  <a:srgbClr val="FFFFFF"/>
                </a:highlight>
              </a:rPr>
              <a:t>(4), 262-273.</a:t>
            </a:r>
          </a:p>
          <a:p>
            <a:pPr lvl="0" rtl="0">
              <a:lnSpc>
                <a:spcPct val="115000"/>
              </a:lnSpc>
              <a:spcBef>
                <a:spcPts val="0"/>
              </a:spcBef>
              <a:buNone/>
            </a:pPr>
            <a:r>
              <a:rPr lang="en" sz="1200">
                <a:solidFill>
                  <a:srgbClr val="000000"/>
                </a:solidFill>
                <a:highlight>
                  <a:srgbClr val="FFFFFF"/>
                </a:highlight>
              </a:rPr>
              <a:t>Fisher, D., &amp; Ivey, G. (2005). Literacy and language as learning in content-area classes: A departure from "every teacher a </a:t>
            </a:r>
          </a:p>
          <a:p>
            <a:pPr indent="457200" lvl="0" rtl="0">
              <a:lnSpc>
                <a:spcPct val="115000"/>
              </a:lnSpc>
              <a:spcBef>
                <a:spcPts val="0"/>
              </a:spcBef>
              <a:buNone/>
            </a:pPr>
            <a:r>
              <a:rPr lang="en" sz="1200">
                <a:solidFill>
                  <a:srgbClr val="000000"/>
                </a:solidFill>
                <a:highlight>
                  <a:srgbClr val="FFFFFF"/>
                </a:highlight>
              </a:rPr>
              <a:t>teacher of reading". </a:t>
            </a:r>
            <a:r>
              <a:rPr i="1" lang="en" sz="1200">
                <a:solidFill>
                  <a:srgbClr val="000000"/>
                </a:solidFill>
                <a:highlight>
                  <a:srgbClr val="FFFFFF"/>
                </a:highlight>
              </a:rPr>
              <a:t>Action In Teacher Education</a:t>
            </a:r>
            <a:r>
              <a:rPr lang="en" sz="1200">
                <a:solidFill>
                  <a:srgbClr val="000000"/>
                </a:solidFill>
                <a:highlight>
                  <a:srgbClr val="FFFFFF"/>
                </a:highlight>
              </a:rPr>
              <a:t>, </a:t>
            </a:r>
            <a:r>
              <a:rPr i="1" lang="en" sz="1200">
                <a:solidFill>
                  <a:srgbClr val="000000"/>
                </a:solidFill>
                <a:highlight>
                  <a:srgbClr val="FFFFFF"/>
                </a:highlight>
              </a:rPr>
              <a:t>27</a:t>
            </a:r>
            <a:r>
              <a:rPr lang="en" sz="1200">
                <a:solidFill>
                  <a:srgbClr val="000000"/>
                </a:solidFill>
                <a:highlight>
                  <a:srgbClr val="FFFFFF"/>
                </a:highlight>
              </a:rPr>
              <a:t>(2), 3-11.</a:t>
            </a:r>
          </a:p>
          <a:p>
            <a:pPr lvl="0" rtl="0">
              <a:lnSpc>
                <a:spcPct val="115000"/>
              </a:lnSpc>
              <a:spcBef>
                <a:spcPts val="0"/>
              </a:spcBef>
              <a:buNone/>
            </a:pPr>
            <a:r>
              <a:rPr lang="en" sz="1200">
                <a:solidFill>
                  <a:srgbClr val="000000"/>
                </a:solidFill>
              </a:rPr>
              <a:t>Greenleaf, C., Litman, C., Hanson, T., Rosen, R., Boscardin, C., Herman, J., Jones, B. (2011). Integrating Literacy and </a:t>
            </a:r>
          </a:p>
          <a:p>
            <a:pPr indent="457200" lvl="0" rtl="0">
              <a:lnSpc>
                <a:spcPct val="115000"/>
              </a:lnSpc>
              <a:spcBef>
                <a:spcPts val="0"/>
              </a:spcBef>
              <a:buNone/>
            </a:pPr>
            <a:r>
              <a:rPr lang="en" sz="1200">
                <a:solidFill>
                  <a:srgbClr val="000000"/>
                </a:solidFill>
              </a:rPr>
              <a:t>Science in Biology: Teaching and Learning Impacts of Reading Apprenticeship Professional Development.</a:t>
            </a:r>
          </a:p>
          <a:p>
            <a:pPr indent="457200" lvl="0" rtl="0">
              <a:lnSpc>
                <a:spcPct val="115000"/>
              </a:lnSpc>
              <a:spcBef>
                <a:spcPts val="0"/>
              </a:spcBef>
              <a:buNone/>
            </a:pPr>
            <a:r>
              <a:rPr i="1" lang="en" sz="1200">
                <a:solidFill>
                  <a:srgbClr val="000000"/>
                </a:solidFill>
              </a:rPr>
              <a:t>American Educational Research Journal,</a:t>
            </a:r>
            <a:r>
              <a:rPr lang="en" sz="1200">
                <a:solidFill>
                  <a:srgbClr val="000000"/>
                </a:solidFill>
              </a:rPr>
              <a:t> </a:t>
            </a:r>
            <a:r>
              <a:rPr i="1" lang="en" sz="1200">
                <a:solidFill>
                  <a:srgbClr val="000000"/>
                </a:solidFill>
              </a:rPr>
              <a:t>48</a:t>
            </a:r>
            <a:r>
              <a:rPr lang="en" sz="1200">
                <a:solidFill>
                  <a:srgbClr val="000000"/>
                </a:solidFill>
              </a:rPr>
              <a:t>(3), 647-717. </a:t>
            </a:r>
          </a:p>
          <a:p>
            <a:pPr lvl="0" rtl="0">
              <a:lnSpc>
                <a:spcPct val="115000"/>
              </a:lnSpc>
              <a:spcBef>
                <a:spcPts val="0"/>
              </a:spcBef>
              <a:buNone/>
            </a:pPr>
            <a:r>
              <a:rPr lang="en" sz="1200">
                <a:solidFill>
                  <a:srgbClr val="000000"/>
                </a:solidFill>
                <a:highlight>
                  <a:srgbClr val="FFFFFF"/>
                </a:highlight>
              </a:rPr>
              <a:t>Ness, M. K. (2016). Reading comprehension strategies in secondary content area classrooms: Teacher use of and attitudes </a:t>
            </a:r>
          </a:p>
          <a:p>
            <a:pPr indent="457200" lvl="0" rtl="0">
              <a:lnSpc>
                <a:spcPct val="115000"/>
              </a:lnSpc>
              <a:spcBef>
                <a:spcPts val="0"/>
              </a:spcBef>
              <a:buNone/>
            </a:pPr>
            <a:r>
              <a:rPr lang="en" sz="1200">
                <a:solidFill>
                  <a:srgbClr val="000000"/>
                </a:solidFill>
                <a:highlight>
                  <a:srgbClr val="FFFFFF"/>
                </a:highlight>
              </a:rPr>
              <a:t>towards reading comprehension instruction.</a:t>
            </a:r>
            <a:r>
              <a:rPr i="1" lang="en" sz="1200">
                <a:solidFill>
                  <a:srgbClr val="000000"/>
                </a:solidFill>
                <a:highlight>
                  <a:srgbClr val="FFFFFF"/>
                </a:highlight>
              </a:rPr>
              <a:t> Reading Horizons (Online), 55</a:t>
            </a:r>
            <a:r>
              <a:rPr lang="en" sz="1200">
                <a:solidFill>
                  <a:srgbClr val="000000"/>
                </a:solidFill>
                <a:highlight>
                  <a:srgbClr val="FFFFFF"/>
                </a:highlight>
              </a:rPr>
              <a:t>(1), 58-84.</a:t>
            </a:r>
          </a:p>
          <a:p>
            <a:pPr lvl="0" rtl="0">
              <a:lnSpc>
                <a:spcPct val="115000"/>
              </a:lnSpc>
              <a:spcBef>
                <a:spcPts val="0"/>
              </a:spcBef>
              <a:buNone/>
            </a:pPr>
            <a:r>
              <a:rPr lang="en" sz="1200">
                <a:solidFill>
                  <a:srgbClr val="000000"/>
                </a:solidFill>
              </a:rPr>
              <a:t>Neuman, S. B., Kaefer, T., &amp; Pinkham, A. (2014). Building Background Knowledge. </a:t>
            </a:r>
            <a:r>
              <a:rPr i="1" lang="en" sz="1200">
                <a:solidFill>
                  <a:srgbClr val="000000"/>
                </a:solidFill>
              </a:rPr>
              <a:t>Reading Teacher</a:t>
            </a:r>
            <a:r>
              <a:rPr lang="en" sz="1200">
                <a:solidFill>
                  <a:srgbClr val="000000"/>
                </a:solidFill>
              </a:rPr>
              <a:t>, </a:t>
            </a:r>
            <a:r>
              <a:rPr i="1" lang="en" sz="1200">
                <a:solidFill>
                  <a:srgbClr val="000000"/>
                </a:solidFill>
              </a:rPr>
              <a:t>68</a:t>
            </a:r>
            <a:r>
              <a:rPr lang="en" sz="1200">
                <a:solidFill>
                  <a:srgbClr val="000000"/>
                </a:solidFill>
              </a:rPr>
              <a:t>(2), 145-148.</a:t>
            </a:r>
          </a:p>
          <a:p>
            <a:pPr lvl="0" rtl="0">
              <a:lnSpc>
                <a:spcPct val="115000"/>
              </a:lnSpc>
              <a:spcBef>
                <a:spcPts val="0"/>
              </a:spcBef>
              <a:buClr>
                <a:schemeClr val="dk1"/>
              </a:buClr>
              <a:buSzPct val="91666"/>
              <a:buFont typeface="Arial"/>
              <a:buNone/>
            </a:pPr>
            <a:r>
              <a:rPr lang="en" sz="1200">
                <a:solidFill>
                  <a:srgbClr val="000000"/>
                </a:solidFill>
              </a:rPr>
              <a:t>Stead, T. (2014) </a:t>
            </a:r>
            <a:r>
              <a:rPr lang="en" sz="1200">
                <a:solidFill>
                  <a:srgbClr val="000000"/>
                </a:solidFill>
                <a:highlight>
                  <a:srgbClr val="FFFFFF"/>
                </a:highlight>
              </a:rPr>
              <a:t>Nurturing the inquiring mind through the nonfiction read-aloud. </a:t>
            </a:r>
            <a:r>
              <a:rPr i="1" lang="en" sz="1200">
                <a:solidFill>
                  <a:srgbClr val="000000"/>
                </a:solidFill>
                <a:highlight>
                  <a:srgbClr val="FFFFFF"/>
                </a:highlight>
              </a:rPr>
              <a:t>The Reading Teacher,</a:t>
            </a:r>
            <a:r>
              <a:rPr lang="en" sz="1200">
                <a:solidFill>
                  <a:srgbClr val="000000"/>
                </a:solidFill>
                <a:highlight>
                  <a:srgbClr val="FFFFFF"/>
                </a:highlight>
              </a:rPr>
              <a:t> 67(7), 488-495.</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idx="4294967295" type="ctrTitle"/>
          </p:nvPr>
        </p:nvSpPr>
        <p:spPr>
          <a:xfrm>
            <a:off x="916025" y="587125"/>
            <a:ext cx="5561100" cy="1546500"/>
          </a:xfrm>
          <a:prstGeom prst="rect">
            <a:avLst/>
          </a:prstGeom>
        </p:spPr>
        <p:txBody>
          <a:bodyPr anchorCtr="0" anchor="b" bIns="91425" lIns="91425" rIns="91425" tIns="91425">
            <a:noAutofit/>
          </a:bodyPr>
          <a:lstStyle/>
          <a:p>
            <a:pPr lvl="0">
              <a:spcBef>
                <a:spcPts val="0"/>
              </a:spcBef>
              <a:buNone/>
            </a:pPr>
            <a:r>
              <a:rPr lang="en" sz="6000">
                <a:solidFill>
                  <a:srgbClr val="7ECEFD"/>
                </a:solidFill>
              </a:rPr>
              <a:t>Thank you!</a:t>
            </a:r>
          </a:p>
        </p:txBody>
      </p:sp>
      <p:sp>
        <p:nvSpPr>
          <p:cNvPr id="452" name="Shape 452"/>
          <p:cNvSpPr txBox="1"/>
          <p:nvPr>
            <p:ph idx="4294967295" type="subTitle"/>
          </p:nvPr>
        </p:nvSpPr>
        <p:spPr>
          <a:xfrm>
            <a:off x="916025" y="1957950"/>
            <a:ext cx="5561100" cy="1046400"/>
          </a:xfrm>
          <a:prstGeom prst="rect">
            <a:avLst/>
          </a:prstGeom>
        </p:spPr>
        <p:txBody>
          <a:bodyPr anchorCtr="0" anchor="t" bIns="91425" lIns="91425" rIns="91425" tIns="91425">
            <a:noAutofit/>
          </a:bodyPr>
          <a:lstStyle/>
          <a:p>
            <a:pPr lvl="0">
              <a:spcBef>
                <a:spcPts val="0"/>
              </a:spcBef>
              <a:buNone/>
            </a:pPr>
            <a:r>
              <a:rPr b="1" lang="en" sz="4800">
                <a:solidFill>
                  <a:srgbClr val="2185C5"/>
                </a:solidFill>
              </a:rPr>
              <a:t>Questions?</a:t>
            </a:r>
          </a:p>
        </p:txBody>
      </p:sp>
      <p:sp>
        <p:nvSpPr>
          <p:cNvPr id="453" name="Shape 453"/>
          <p:cNvSpPr txBox="1"/>
          <p:nvPr>
            <p:ph idx="4294967295" type="body"/>
          </p:nvPr>
        </p:nvSpPr>
        <p:spPr>
          <a:xfrm>
            <a:off x="916025" y="3297675"/>
            <a:ext cx="5561100" cy="2660700"/>
          </a:xfrm>
          <a:prstGeom prst="rect">
            <a:avLst/>
          </a:prstGeom>
        </p:spPr>
        <p:txBody>
          <a:bodyPr anchorCtr="0" anchor="t" bIns="91425" lIns="91425" rIns="91425" tIns="91425">
            <a:noAutofit/>
          </a:bodyPr>
          <a:lstStyle/>
          <a:p>
            <a:pPr lvl="0">
              <a:spcBef>
                <a:spcPts val="0"/>
              </a:spcBef>
              <a:buNone/>
            </a:pPr>
            <a:r>
              <a:rPr lang="en" sz="2400"/>
              <a:t>Contact:</a:t>
            </a:r>
          </a:p>
          <a:p>
            <a:pPr lvl="0">
              <a:spcBef>
                <a:spcPts val="0"/>
              </a:spcBef>
              <a:buNone/>
            </a:pPr>
            <a:r>
              <a:rPr lang="en" sz="2400"/>
              <a:t>Sandy Johnson</a:t>
            </a:r>
          </a:p>
          <a:p>
            <a:pPr lvl="0">
              <a:spcBef>
                <a:spcPts val="0"/>
              </a:spcBef>
              <a:buNone/>
            </a:pPr>
            <a:r>
              <a:rPr lang="en" sz="2400"/>
              <a:t>Longwood University</a:t>
            </a:r>
          </a:p>
          <a:p>
            <a:pPr lvl="0">
              <a:spcBef>
                <a:spcPts val="0"/>
              </a:spcBef>
              <a:buNone/>
            </a:pPr>
            <a:r>
              <a:rPr lang="en" sz="2400"/>
              <a:t>Reading, Literacy, &amp; Learning program</a:t>
            </a:r>
          </a:p>
          <a:p>
            <a:pPr lvl="0">
              <a:spcBef>
                <a:spcPts val="0"/>
              </a:spcBef>
              <a:buNone/>
            </a:pPr>
            <a:r>
              <a:rPr lang="en" sz="2400"/>
              <a:t>sandbergjohnson@gmail.com</a:t>
            </a:r>
          </a:p>
        </p:txBody>
      </p:sp>
      <p:pic>
        <p:nvPicPr>
          <p:cNvPr descr="Stack, Of, Books - Free images on Pixabay" id="454" name="Shape 454"/>
          <p:cNvPicPr preferRelativeResize="0"/>
          <p:nvPr/>
        </p:nvPicPr>
        <p:blipFill rotWithShape="1">
          <a:blip r:embed="rId3">
            <a:alphaModFix/>
          </a:blip>
          <a:srcRect b="0" l="39574" r="39574" t="0"/>
          <a:stretch/>
        </p:blipFill>
        <p:spPr>
          <a:xfrm>
            <a:off x="7352500" y="0"/>
            <a:ext cx="1791499" cy="6760724"/>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50574" y="613825"/>
            <a:ext cx="6661800" cy="1143000"/>
          </a:xfrm>
          <a:prstGeom prst="rect">
            <a:avLst/>
          </a:prstGeom>
        </p:spPr>
        <p:txBody>
          <a:bodyPr anchorCtr="0" anchor="b" bIns="91425" lIns="91425" rIns="91425" tIns="91425">
            <a:noAutofit/>
          </a:bodyPr>
          <a:lstStyle/>
          <a:p>
            <a:pPr lvl="0" rtl="0" algn="ctr">
              <a:spcBef>
                <a:spcPts val="0"/>
              </a:spcBef>
              <a:buNone/>
            </a:pPr>
            <a:r>
              <a:rPr b="1" lang="en"/>
              <a:t>Disciplinary/ Content-Area Literacy </a:t>
            </a:r>
          </a:p>
        </p:txBody>
      </p:sp>
      <p:pic>
        <p:nvPicPr>
          <p:cNvPr descr="Stack, Of, Books - Free images on Pixabay" id="242" name="Shape 242"/>
          <p:cNvPicPr preferRelativeResize="0"/>
          <p:nvPr/>
        </p:nvPicPr>
        <p:blipFill rotWithShape="1">
          <a:blip r:embed="rId3">
            <a:alphaModFix/>
          </a:blip>
          <a:srcRect b="0" l="39574" r="39574" t="0"/>
          <a:stretch/>
        </p:blipFill>
        <p:spPr>
          <a:xfrm>
            <a:off x="7352500" y="0"/>
            <a:ext cx="1791499" cy="6760724"/>
          </a:xfrm>
          <a:prstGeom prst="rect">
            <a:avLst/>
          </a:prstGeom>
          <a:noFill/>
          <a:ln>
            <a:noFill/>
          </a:ln>
        </p:spPr>
      </p:pic>
      <p:sp>
        <p:nvSpPr>
          <p:cNvPr id="243" name="Shape 243"/>
          <p:cNvSpPr/>
          <p:nvPr/>
        </p:nvSpPr>
        <p:spPr>
          <a:xfrm>
            <a:off x="1742075" y="3081325"/>
            <a:ext cx="2778461" cy="2778462"/>
          </a:xfrm>
          <a:prstGeom prst="irregularSeal1">
            <a:avLst/>
          </a:prstGeom>
          <a:noFill/>
          <a:ln cap="flat" cmpd="sng" w="28575">
            <a:solidFill>
              <a:schemeClr val="accent1"/>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sz="1600">
                <a:latin typeface="Lato"/>
                <a:ea typeface="Lato"/>
                <a:cs typeface="Lato"/>
                <a:sym typeface="Lato"/>
              </a:rPr>
              <a:t>READING, WRITING, SPEAKING, LISTENING</a:t>
            </a:r>
          </a:p>
        </p:txBody>
      </p:sp>
      <p:sp>
        <p:nvSpPr>
          <p:cNvPr id="244" name="Shape 244"/>
          <p:cNvSpPr/>
          <p:nvPr/>
        </p:nvSpPr>
        <p:spPr>
          <a:xfrm>
            <a:off x="104850" y="2930100"/>
            <a:ext cx="1791600" cy="1301100"/>
          </a:xfrm>
          <a:prstGeom prst="ellipse">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68750"/>
              <a:buFont typeface="Arial"/>
              <a:buNone/>
            </a:pPr>
            <a:r>
              <a:rPr b="1" lang="en" sz="1600">
                <a:solidFill>
                  <a:schemeClr val="dk1"/>
                </a:solidFill>
                <a:latin typeface="Lato"/>
                <a:ea typeface="Lato"/>
                <a:cs typeface="Lato"/>
                <a:sym typeface="Lato"/>
              </a:rPr>
              <a:t>ELECTIVES</a:t>
            </a:r>
          </a:p>
        </p:txBody>
      </p:sp>
      <p:sp>
        <p:nvSpPr>
          <p:cNvPr id="245" name="Shape 245"/>
          <p:cNvSpPr/>
          <p:nvPr/>
        </p:nvSpPr>
        <p:spPr>
          <a:xfrm>
            <a:off x="650450" y="5047825"/>
            <a:ext cx="1653900" cy="1301100"/>
          </a:xfrm>
          <a:prstGeom prst="ellipse">
            <a:avLst/>
          </a:prstGeom>
          <a:noFill/>
          <a:ln cap="flat" cmpd="sng" w="28575">
            <a:solidFill>
              <a:srgbClr val="7ECEFD"/>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61111"/>
              <a:buFont typeface="Arial"/>
              <a:buNone/>
            </a:pPr>
            <a:r>
              <a:rPr b="1" lang="en" sz="1800">
                <a:solidFill>
                  <a:schemeClr val="dk1"/>
                </a:solidFill>
                <a:latin typeface="Lato"/>
                <a:ea typeface="Lato"/>
                <a:cs typeface="Lato"/>
                <a:sym typeface="Lato"/>
              </a:rPr>
              <a:t>MATH</a:t>
            </a:r>
          </a:p>
        </p:txBody>
      </p:sp>
      <p:sp>
        <p:nvSpPr>
          <p:cNvPr id="246" name="Shape 246"/>
          <p:cNvSpPr/>
          <p:nvPr/>
        </p:nvSpPr>
        <p:spPr>
          <a:xfrm>
            <a:off x="2172050" y="1876800"/>
            <a:ext cx="1653900" cy="1301100"/>
          </a:xfrm>
          <a:prstGeom prst="ellipse">
            <a:avLst/>
          </a:prstGeom>
          <a:noFill/>
          <a:ln cap="flat" cmpd="sng" w="28575">
            <a:solidFill>
              <a:schemeClr val="accent3"/>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en" sz="1800">
                <a:latin typeface="Lato"/>
                <a:ea typeface="Lato"/>
                <a:cs typeface="Lato"/>
                <a:sym typeface="Lato"/>
              </a:rPr>
              <a:t>SCIENCE</a:t>
            </a:r>
          </a:p>
        </p:txBody>
      </p:sp>
      <p:sp>
        <p:nvSpPr>
          <p:cNvPr id="247" name="Shape 247"/>
          <p:cNvSpPr/>
          <p:nvPr/>
        </p:nvSpPr>
        <p:spPr>
          <a:xfrm>
            <a:off x="4255925" y="2930100"/>
            <a:ext cx="1653900" cy="1301100"/>
          </a:xfrm>
          <a:prstGeom prst="ellipse">
            <a:avLst/>
          </a:prstGeom>
          <a:noFill/>
          <a:ln cap="flat" cmpd="sng" w="28575">
            <a:solidFill>
              <a:schemeClr val="accent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61111"/>
              <a:buFont typeface="Arial"/>
              <a:buNone/>
            </a:pPr>
            <a:r>
              <a:rPr b="1" lang="en" sz="1800">
                <a:solidFill>
                  <a:schemeClr val="dk1"/>
                </a:solidFill>
                <a:latin typeface="Lato"/>
                <a:ea typeface="Lato"/>
                <a:cs typeface="Lato"/>
                <a:sym typeface="Lato"/>
              </a:rPr>
              <a:t>HISTORY</a:t>
            </a:r>
          </a:p>
        </p:txBody>
      </p:sp>
      <p:sp>
        <p:nvSpPr>
          <p:cNvPr id="248" name="Shape 248"/>
          <p:cNvSpPr/>
          <p:nvPr/>
        </p:nvSpPr>
        <p:spPr>
          <a:xfrm>
            <a:off x="4117625" y="4885825"/>
            <a:ext cx="1930500" cy="1463100"/>
          </a:xfrm>
          <a:prstGeom prst="ellipse">
            <a:avLst/>
          </a:prstGeom>
          <a:noFill/>
          <a:ln cap="flat" cmpd="sng" w="28575">
            <a:solidFill>
              <a:srgbClr val="F20253"/>
            </a:solidFill>
            <a:prstDash val="solid"/>
            <a:round/>
            <a:headEnd len="med" w="med" type="none"/>
            <a:tailEnd len="med" w="med" type="none"/>
          </a:ln>
        </p:spPr>
        <p:txBody>
          <a:bodyPr anchorCtr="0" anchor="ctr" bIns="91425" lIns="91425" rIns="91425" tIns="91425">
            <a:noAutofit/>
          </a:bodyPr>
          <a:lstStyle/>
          <a:p>
            <a:pPr lvl="0" algn="ctr">
              <a:spcBef>
                <a:spcPts val="0"/>
              </a:spcBef>
              <a:buClr>
                <a:schemeClr val="dk1"/>
              </a:buClr>
              <a:buSzPct val="68750"/>
              <a:buFont typeface="Arial"/>
              <a:buNone/>
            </a:pPr>
            <a:r>
              <a:rPr b="1" lang="en" sz="1600">
                <a:solidFill>
                  <a:schemeClr val="dk1"/>
                </a:solidFill>
                <a:latin typeface="Lato"/>
                <a:ea typeface="Lato"/>
                <a:cs typeface="Lato"/>
                <a:sym typeface="Lato"/>
              </a:rPr>
              <a:t>LANGUAGE ARTS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893700" y="274650"/>
            <a:ext cx="7523700" cy="1143000"/>
          </a:xfrm>
          <a:prstGeom prst="rect">
            <a:avLst/>
          </a:prstGeom>
        </p:spPr>
        <p:txBody>
          <a:bodyPr anchorCtr="0" anchor="b" bIns="91425" lIns="91425" rIns="91425" tIns="91425">
            <a:noAutofit/>
          </a:bodyPr>
          <a:lstStyle/>
          <a:p>
            <a:pPr lvl="0" algn="ctr">
              <a:spcBef>
                <a:spcPts val="0"/>
              </a:spcBef>
              <a:buNone/>
            </a:pPr>
            <a:r>
              <a:rPr lang="en"/>
              <a:t>5 I</a:t>
            </a:r>
            <a:r>
              <a:rPr lang="en"/>
              <a:t>nterrelated</a:t>
            </a:r>
            <a:r>
              <a:rPr lang="en"/>
              <a:t> Principles for Effective </a:t>
            </a:r>
            <a:r>
              <a:rPr lang="en"/>
              <a:t>Disciplinary</a:t>
            </a:r>
            <a:r>
              <a:rPr lang="en"/>
              <a:t> Literacy</a:t>
            </a:r>
          </a:p>
        </p:txBody>
      </p:sp>
      <p:sp>
        <p:nvSpPr>
          <p:cNvPr id="254" name="Shape 254"/>
          <p:cNvSpPr txBox="1"/>
          <p:nvPr>
            <p:ph idx="1" type="body"/>
          </p:nvPr>
        </p:nvSpPr>
        <p:spPr>
          <a:xfrm>
            <a:off x="893700" y="1417650"/>
            <a:ext cx="6462600" cy="4736400"/>
          </a:xfrm>
          <a:prstGeom prst="rect">
            <a:avLst/>
          </a:prstGeom>
        </p:spPr>
        <p:txBody>
          <a:bodyPr anchorCtr="0" anchor="t" bIns="91425" lIns="91425" rIns="91425" tIns="91425">
            <a:noAutofit/>
          </a:bodyPr>
          <a:lstStyle/>
          <a:p>
            <a:pPr indent="-228600" lvl="0" marL="457200" rtl="0">
              <a:spcBef>
                <a:spcPts val="0"/>
              </a:spcBef>
              <a:buAutoNum type="arabicPeriod"/>
            </a:pPr>
            <a:r>
              <a:rPr lang="en"/>
              <a:t>Expect students to read and write in every class.</a:t>
            </a:r>
          </a:p>
          <a:p>
            <a:pPr indent="-228600" lvl="0" marL="457200" rtl="0">
              <a:spcBef>
                <a:spcPts val="0"/>
              </a:spcBef>
              <a:buAutoNum type="arabicPeriod"/>
            </a:pPr>
            <a:r>
              <a:rPr lang="en"/>
              <a:t>Teach students strategies for reading and writing complex texts.</a:t>
            </a:r>
          </a:p>
          <a:p>
            <a:pPr indent="-228600" lvl="0" marL="457200" rtl="0">
              <a:spcBef>
                <a:spcPts val="0"/>
              </a:spcBef>
              <a:buAutoNum type="arabicPeriod"/>
            </a:pPr>
            <a:r>
              <a:rPr lang="en"/>
              <a:t>Choose texts that span a range of difficulty, topics, and genres.</a:t>
            </a:r>
          </a:p>
          <a:p>
            <a:pPr indent="-228600" lvl="0" marL="457200" rtl="0">
              <a:spcBef>
                <a:spcPts val="0"/>
              </a:spcBef>
              <a:buAutoNum type="arabicPeriod"/>
            </a:pPr>
            <a:r>
              <a:rPr lang="en"/>
              <a:t>Focus reading and writing on BIG IDEAS.</a:t>
            </a:r>
          </a:p>
          <a:p>
            <a:pPr indent="-228600" lvl="0" marL="457200" rtl="0">
              <a:spcBef>
                <a:spcPts val="0"/>
              </a:spcBef>
              <a:buAutoNum type="arabicPeriod"/>
            </a:pPr>
            <a:r>
              <a:rPr lang="en"/>
              <a:t>Dedicate time to self- selected reading.</a:t>
            </a:r>
          </a:p>
          <a:p>
            <a:pPr lvl="0">
              <a:spcBef>
                <a:spcPts val="0"/>
              </a:spcBef>
              <a:buNone/>
            </a:pPr>
            <a:r>
              <a:t/>
            </a:r>
            <a:endParaRPr/>
          </a:p>
        </p:txBody>
      </p:sp>
      <p:sp>
        <p:nvSpPr>
          <p:cNvPr id="255" name="Shape 255"/>
          <p:cNvSpPr txBox="1"/>
          <p:nvPr/>
        </p:nvSpPr>
        <p:spPr>
          <a:xfrm>
            <a:off x="171750" y="6154050"/>
            <a:ext cx="8967600" cy="5514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highlight>
                  <a:srgbClr val="FFFFFF"/>
                </a:highlight>
              </a:rPr>
              <a:t>Fisher, D., &amp; Ivey, G. (2005). Literacy and Language as Learning in Content-Area Classes: A Departure From "Every Teacher a </a:t>
            </a:r>
          </a:p>
          <a:p>
            <a:pPr indent="387350" lvl="0" rtl="0">
              <a:lnSpc>
                <a:spcPct val="115000"/>
              </a:lnSpc>
              <a:spcBef>
                <a:spcPts val="0"/>
              </a:spcBef>
              <a:buClr>
                <a:schemeClr val="dk1"/>
              </a:buClr>
              <a:buSzPct val="91666"/>
              <a:buFont typeface="Arial"/>
              <a:buNone/>
            </a:pPr>
            <a:r>
              <a:rPr lang="en" sz="1200">
                <a:solidFill>
                  <a:schemeClr val="dk1"/>
                </a:solidFill>
                <a:highlight>
                  <a:srgbClr val="FFFFFF"/>
                </a:highlight>
              </a:rPr>
              <a:t>Teacher of Reading". </a:t>
            </a:r>
            <a:r>
              <a:rPr i="1" lang="en" sz="1200">
                <a:solidFill>
                  <a:schemeClr val="dk1"/>
                </a:solidFill>
                <a:highlight>
                  <a:srgbClr val="FFFFFF"/>
                </a:highlight>
              </a:rPr>
              <a:t>Action In Teacher Education</a:t>
            </a:r>
            <a:r>
              <a:rPr lang="en" sz="1200">
                <a:solidFill>
                  <a:schemeClr val="dk1"/>
                </a:solidFill>
                <a:highlight>
                  <a:srgbClr val="FFFFFF"/>
                </a:highlight>
              </a:rPr>
              <a:t>, </a:t>
            </a:r>
            <a:r>
              <a:rPr i="1" lang="en" sz="1200">
                <a:solidFill>
                  <a:schemeClr val="dk1"/>
                </a:solidFill>
                <a:highlight>
                  <a:srgbClr val="FFFFFF"/>
                </a:highlight>
              </a:rPr>
              <a:t>27</a:t>
            </a:r>
            <a:r>
              <a:rPr lang="en" sz="1200">
                <a:solidFill>
                  <a:schemeClr val="dk1"/>
                </a:solidFill>
                <a:highlight>
                  <a:srgbClr val="FFFFFF"/>
                </a:highlight>
              </a:rPr>
              <a:t>(2), 3-11.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10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10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1000"/>
                                        <p:tgtEl>
                                          <p:spTgt spid="25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ctrTitle"/>
          </p:nvPr>
        </p:nvSpPr>
        <p:spPr>
          <a:xfrm>
            <a:off x="685800" y="1460075"/>
            <a:ext cx="7772400" cy="2197500"/>
          </a:xfrm>
          <a:prstGeom prst="rect">
            <a:avLst/>
          </a:prstGeom>
        </p:spPr>
        <p:txBody>
          <a:bodyPr anchorCtr="0" anchor="b" bIns="91425" lIns="91425" rIns="91425" tIns="91425">
            <a:noAutofit/>
          </a:bodyPr>
          <a:lstStyle/>
          <a:p>
            <a:pPr lvl="0" rtl="0" algn="l">
              <a:spcBef>
                <a:spcPts val="0"/>
              </a:spcBef>
              <a:buNone/>
            </a:pPr>
            <a:r>
              <a:t/>
            </a:r>
            <a:endParaRPr sz="7200">
              <a:solidFill>
                <a:srgbClr val="7ECEFD"/>
              </a:solidFill>
            </a:endParaRPr>
          </a:p>
          <a:p>
            <a:pPr lvl="0" rtl="0">
              <a:spcBef>
                <a:spcPts val="0"/>
              </a:spcBef>
              <a:buNone/>
            </a:pPr>
            <a:r>
              <a:rPr lang="en"/>
              <a:t>Why is content-area literacy important?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idx="1" type="body"/>
          </p:nvPr>
        </p:nvSpPr>
        <p:spPr>
          <a:xfrm>
            <a:off x="995125" y="2384100"/>
            <a:ext cx="7002000" cy="34164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i="0" lang="en">
                <a:solidFill>
                  <a:srgbClr val="000000"/>
                </a:solidFill>
              </a:rPr>
              <a:t>“National Assessment of Educational Progress results indicate that most American youth</a:t>
            </a:r>
            <a:r>
              <a:rPr i="0" lang="en">
                <a:solidFill>
                  <a:srgbClr val="F20253"/>
                </a:solidFill>
              </a:rPr>
              <a:t> lack the skills </a:t>
            </a:r>
            <a:r>
              <a:rPr i="0" lang="en">
                <a:solidFill>
                  <a:srgbClr val="000000"/>
                </a:solidFill>
              </a:rPr>
              <a:t>to successfully engage in the </a:t>
            </a:r>
            <a:r>
              <a:rPr i="0" lang="en">
                <a:solidFill>
                  <a:srgbClr val="F20253"/>
                </a:solidFill>
              </a:rPr>
              <a:t>higher-level literacy, reasoning, and inquiry</a:t>
            </a:r>
            <a:r>
              <a:rPr i="0" lang="en">
                <a:solidFill>
                  <a:srgbClr val="000000"/>
                </a:solidFill>
              </a:rPr>
              <a:t> needed for an information-generating and information-transforming economy.” </a:t>
            </a:r>
          </a:p>
          <a:p>
            <a:pPr lvl="0">
              <a:spcBef>
                <a:spcPts val="0"/>
              </a:spcBef>
              <a:buNone/>
            </a:pPr>
            <a:r>
              <a:t/>
            </a:r>
            <a:endParaRPr/>
          </a:p>
        </p:txBody>
      </p:sp>
      <p:sp>
        <p:nvSpPr>
          <p:cNvPr id="266" name="Shape 266"/>
          <p:cNvSpPr txBox="1"/>
          <p:nvPr/>
        </p:nvSpPr>
        <p:spPr>
          <a:xfrm>
            <a:off x="83725" y="6128250"/>
            <a:ext cx="8824800" cy="729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rPr>
              <a:t>Greenleaf, C., Litman, C., Hanson, T., Rosen, R., Boscardin, C., Herman, J., Jones, B. (2011). Integrating Literacy and Science </a:t>
            </a:r>
          </a:p>
          <a:p>
            <a:pPr indent="457200" lvl="0" rtl="0">
              <a:lnSpc>
                <a:spcPct val="115000"/>
              </a:lnSpc>
              <a:spcBef>
                <a:spcPts val="0"/>
              </a:spcBef>
              <a:buNone/>
            </a:pPr>
            <a:r>
              <a:rPr lang="en" sz="1200">
                <a:solidFill>
                  <a:schemeClr val="dk1"/>
                </a:solidFill>
              </a:rPr>
              <a:t>in Biology: Teaching and Learning Impacts of Reading Apprenticeship Professional Development. </a:t>
            </a:r>
            <a:r>
              <a:rPr i="1" lang="en" sz="1200">
                <a:solidFill>
                  <a:schemeClr val="dk1"/>
                </a:solidFill>
              </a:rPr>
              <a:t>American Educational </a:t>
            </a:r>
          </a:p>
          <a:p>
            <a:pPr indent="-69850" lvl="0" marL="457200" rtl="0">
              <a:lnSpc>
                <a:spcPct val="115000"/>
              </a:lnSpc>
              <a:spcBef>
                <a:spcPts val="0"/>
              </a:spcBef>
              <a:buClr>
                <a:schemeClr val="dk1"/>
              </a:buClr>
              <a:buSzPct val="91666"/>
              <a:buFont typeface="Arial"/>
              <a:buNone/>
            </a:pPr>
            <a:r>
              <a:rPr i="1" lang="en" sz="1200">
                <a:solidFill>
                  <a:schemeClr val="dk1"/>
                </a:solidFill>
              </a:rPr>
              <a:t>Research Journal,</a:t>
            </a:r>
            <a:r>
              <a:rPr lang="en" sz="1200">
                <a:solidFill>
                  <a:schemeClr val="dk1"/>
                </a:solidFill>
              </a:rPr>
              <a:t> </a:t>
            </a:r>
            <a:r>
              <a:rPr i="1" lang="en" sz="1200">
                <a:solidFill>
                  <a:schemeClr val="dk1"/>
                </a:solidFill>
              </a:rPr>
              <a:t>48</a:t>
            </a:r>
            <a:r>
              <a:rPr lang="en" sz="1200">
                <a:solidFill>
                  <a:schemeClr val="dk1"/>
                </a:solidFill>
              </a:rPr>
              <a:t>(3), 647-717.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idx="1" type="body"/>
          </p:nvPr>
        </p:nvSpPr>
        <p:spPr>
          <a:xfrm>
            <a:off x="995125" y="2593925"/>
            <a:ext cx="7002000" cy="2131200"/>
          </a:xfrm>
          <a:prstGeom prst="rect">
            <a:avLst/>
          </a:prstGeom>
        </p:spPr>
        <p:txBody>
          <a:bodyPr anchorCtr="0" anchor="t" bIns="91425" lIns="91425" rIns="91425" tIns="91425">
            <a:noAutofit/>
          </a:bodyPr>
          <a:lstStyle/>
          <a:p>
            <a:pPr lvl="0">
              <a:spcBef>
                <a:spcPts val="0"/>
              </a:spcBef>
              <a:buNone/>
            </a:pPr>
            <a:r>
              <a:rPr i="0" lang="en">
                <a:solidFill>
                  <a:srgbClr val="000000"/>
                </a:solidFill>
              </a:rPr>
              <a:t>Achievement gaps in reading are “</a:t>
            </a:r>
            <a:r>
              <a:rPr i="0" lang="en">
                <a:solidFill>
                  <a:srgbClr val="F20253"/>
                </a:solidFill>
              </a:rPr>
              <a:t>echoed</a:t>
            </a:r>
            <a:r>
              <a:rPr i="0" lang="en">
                <a:solidFill>
                  <a:srgbClr val="000000"/>
                </a:solidFill>
              </a:rPr>
              <a:t>” by gaps in content area classes like science and history.</a:t>
            </a:r>
          </a:p>
          <a:p>
            <a:pPr lvl="0" rtl="0" algn="l">
              <a:spcBef>
                <a:spcPts val="0"/>
              </a:spcBef>
              <a:buNone/>
            </a:pPr>
            <a:r>
              <a:t/>
            </a:r>
            <a:endParaRPr>
              <a:solidFill>
                <a:srgbClr val="F20253"/>
              </a:solidFill>
            </a:endParaRPr>
          </a:p>
        </p:txBody>
      </p:sp>
      <p:sp>
        <p:nvSpPr>
          <p:cNvPr id="272" name="Shape 272"/>
          <p:cNvSpPr txBox="1"/>
          <p:nvPr/>
        </p:nvSpPr>
        <p:spPr>
          <a:xfrm>
            <a:off x="83725" y="6128250"/>
            <a:ext cx="8824800" cy="729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solidFill>
                  <a:schemeClr val="dk1"/>
                </a:solidFill>
              </a:rPr>
              <a:t>Greenleaf, C., Litman, C., Hanson, T., Rosen, R., Boscardin, C., Herman, J., Jones, B. (2011). Integrating Literacy and Science </a:t>
            </a:r>
          </a:p>
          <a:p>
            <a:pPr indent="457200" lvl="0" rtl="0">
              <a:lnSpc>
                <a:spcPct val="115000"/>
              </a:lnSpc>
              <a:spcBef>
                <a:spcPts val="0"/>
              </a:spcBef>
              <a:buNone/>
            </a:pPr>
            <a:r>
              <a:rPr lang="en" sz="1200">
                <a:solidFill>
                  <a:schemeClr val="dk1"/>
                </a:solidFill>
              </a:rPr>
              <a:t>in Biology: Teaching and Learning Impacts of Reading Apprenticeship Professional Development. </a:t>
            </a:r>
            <a:r>
              <a:rPr i="1" lang="en" sz="1200">
                <a:solidFill>
                  <a:schemeClr val="dk1"/>
                </a:solidFill>
              </a:rPr>
              <a:t>American Educational </a:t>
            </a:r>
          </a:p>
          <a:p>
            <a:pPr indent="0" lvl="0" marL="457200" rtl="0">
              <a:lnSpc>
                <a:spcPct val="115000"/>
              </a:lnSpc>
              <a:spcBef>
                <a:spcPts val="0"/>
              </a:spcBef>
              <a:buNone/>
            </a:pPr>
            <a:r>
              <a:rPr i="1" lang="en" sz="1200">
                <a:solidFill>
                  <a:schemeClr val="dk1"/>
                </a:solidFill>
              </a:rPr>
              <a:t>Research Journal,</a:t>
            </a:r>
            <a:r>
              <a:rPr lang="en" sz="1200">
                <a:solidFill>
                  <a:schemeClr val="dk1"/>
                </a:solidFill>
              </a:rPr>
              <a:t> </a:t>
            </a:r>
            <a:r>
              <a:rPr i="1" lang="en" sz="1200">
                <a:solidFill>
                  <a:schemeClr val="dk1"/>
                </a:solidFill>
              </a:rPr>
              <a:t>48</a:t>
            </a:r>
            <a:r>
              <a:rPr lang="en" sz="1200">
                <a:solidFill>
                  <a:schemeClr val="dk1"/>
                </a:solidFill>
              </a:rPr>
              <a:t>(3), 647-717.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idx="1" type="body"/>
          </p:nvPr>
        </p:nvSpPr>
        <p:spPr>
          <a:xfrm>
            <a:off x="995125" y="2593925"/>
            <a:ext cx="7002000" cy="2131200"/>
          </a:xfrm>
          <a:prstGeom prst="rect">
            <a:avLst/>
          </a:prstGeom>
        </p:spPr>
        <p:txBody>
          <a:bodyPr anchorCtr="0" anchor="t" bIns="91425" lIns="91425" rIns="91425" tIns="91425">
            <a:noAutofit/>
          </a:bodyPr>
          <a:lstStyle/>
          <a:p>
            <a:pPr lvl="0" rtl="0">
              <a:spcBef>
                <a:spcPts val="0"/>
              </a:spcBef>
              <a:buNone/>
            </a:pPr>
            <a:r>
              <a:rPr i="0" lang="en">
                <a:solidFill>
                  <a:srgbClr val="000000"/>
                </a:solidFill>
              </a:rPr>
              <a:t>Middle school…</a:t>
            </a:r>
            <a:r>
              <a:rPr i="0" lang="en">
                <a:solidFill>
                  <a:srgbClr val="F20253"/>
                </a:solidFill>
              </a:rPr>
              <a:t> texts are challenging</a:t>
            </a:r>
            <a:r>
              <a:rPr i="0" lang="en">
                <a:solidFill>
                  <a:srgbClr val="000000"/>
                </a:solidFill>
              </a:rPr>
              <a:t> for students because they typically deal with topics that are </a:t>
            </a:r>
            <a:r>
              <a:rPr i="0" lang="en">
                <a:solidFill>
                  <a:srgbClr val="F20253"/>
                </a:solidFill>
              </a:rPr>
              <a:t>removed from student’s everyday life experience.</a:t>
            </a:r>
            <a:r>
              <a:rPr i="0" lang="en">
                <a:solidFill>
                  <a:srgbClr val="000000"/>
                </a:solidFill>
              </a:rPr>
              <a:t>”</a:t>
            </a:r>
          </a:p>
          <a:p>
            <a:pPr lvl="0" rtl="0" algn="l">
              <a:spcBef>
                <a:spcPts val="0"/>
              </a:spcBef>
              <a:buNone/>
            </a:pPr>
            <a:r>
              <a:t/>
            </a:r>
            <a:endParaRPr>
              <a:solidFill>
                <a:srgbClr val="F20253"/>
              </a:solidFill>
            </a:endParaRPr>
          </a:p>
        </p:txBody>
      </p:sp>
      <p:sp>
        <p:nvSpPr>
          <p:cNvPr id="278" name="Shape 278"/>
          <p:cNvSpPr txBox="1"/>
          <p:nvPr/>
        </p:nvSpPr>
        <p:spPr>
          <a:xfrm>
            <a:off x="83725" y="6128250"/>
            <a:ext cx="8824800" cy="729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200">
                <a:latin typeface="Lato"/>
                <a:ea typeface="Lato"/>
                <a:cs typeface="Lato"/>
                <a:sym typeface="Lato"/>
              </a:rPr>
              <a:t>Fang, Z. (2010). Improving middle school students’ science literacy through reading infusion. </a:t>
            </a:r>
            <a:r>
              <a:rPr i="1" lang="en" sz="1200">
                <a:latin typeface="Lato"/>
                <a:ea typeface="Lato"/>
                <a:cs typeface="Lato"/>
                <a:sym typeface="Lato"/>
              </a:rPr>
              <a:t>The Journal of Educational Research,</a:t>
            </a:r>
            <a:r>
              <a:rPr lang="en" sz="1200">
                <a:latin typeface="Lato"/>
                <a:ea typeface="Lato"/>
                <a:cs typeface="Lato"/>
                <a:sym typeface="Lato"/>
              </a:rPr>
              <a:t> </a:t>
            </a:r>
          </a:p>
          <a:p>
            <a:pPr indent="457200" lvl="0" rtl="0">
              <a:lnSpc>
                <a:spcPct val="115000"/>
              </a:lnSpc>
              <a:spcBef>
                <a:spcPts val="0"/>
              </a:spcBef>
              <a:buNone/>
            </a:pPr>
            <a:r>
              <a:rPr i="1" lang="en" sz="1200">
                <a:latin typeface="Lato"/>
                <a:ea typeface="Lato"/>
                <a:cs typeface="Lato"/>
                <a:sym typeface="Lato"/>
              </a:rPr>
              <a:t>103</a:t>
            </a:r>
            <a:r>
              <a:rPr lang="en" sz="1200">
                <a:latin typeface="Lato"/>
                <a:ea typeface="Lato"/>
                <a:cs typeface="Lato"/>
                <a:sym typeface="Lato"/>
              </a:rPr>
              <a:t>(4), 262-273.</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ctrTitle"/>
          </p:nvPr>
        </p:nvSpPr>
        <p:spPr>
          <a:xfrm>
            <a:off x="685800" y="1329025"/>
            <a:ext cx="7772400" cy="2328600"/>
          </a:xfrm>
          <a:prstGeom prst="rect">
            <a:avLst/>
          </a:prstGeom>
        </p:spPr>
        <p:txBody>
          <a:bodyPr anchorCtr="0" anchor="b" bIns="91425" lIns="91425" rIns="91425" tIns="91425">
            <a:noAutofit/>
          </a:bodyPr>
          <a:lstStyle/>
          <a:p>
            <a:pPr lvl="0" rtl="0">
              <a:spcBef>
                <a:spcPts val="0"/>
              </a:spcBef>
              <a:buNone/>
            </a:pPr>
            <a:r>
              <a:rPr lang="en" sz="7200">
                <a:solidFill>
                  <a:srgbClr val="7ECEFD"/>
                </a:solidFill>
              </a:rPr>
              <a:t> </a:t>
            </a:r>
          </a:p>
          <a:p>
            <a:pPr lvl="0">
              <a:spcBef>
                <a:spcPts val="0"/>
              </a:spcBef>
              <a:buNone/>
            </a:pPr>
            <a:r>
              <a:rPr lang="en"/>
              <a:t>Impact of </a:t>
            </a:r>
          </a:p>
          <a:p>
            <a:pPr lvl="0" rtl="0">
              <a:spcBef>
                <a:spcPts val="0"/>
              </a:spcBef>
              <a:buNone/>
            </a:pPr>
            <a:r>
              <a:rPr lang="en"/>
              <a:t>Background Knowledge</a:t>
            </a:r>
          </a:p>
        </p:txBody>
      </p:sp>
    </p:spTree>
  </p:cSld>
  <p:clrMapOvr>
    <a:masterClrMapping/>
  </p:clrMapOvr>
</p:sld>
</file>

<file path=ppt/theme/theme1.xml><?xml version="1.0" encoding="utf-8"?>
<a:theme xmlns:a="http://schemas.openxmlformats.org/drawingml/2006/main" xmlns:r="http://schemas.openxmlformats.org/officeDocument/2006/relationships"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