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1" r:id="rId22"/>
    <p:sldId id="275" r:id="rId23"/>
    <p:sldId id="276" r:id="rId24"/>
    <p:sldId id="277" r:id="rId25"/>
    <p:sldId id="278" r:id="rId26"/>
    <p:sldId id="279" r:id="rId27"/>
    <p:sldId id="280" r:id="rId28"/>
  </p:sldIdLst>
  <p:sldSz cx="9144000" cy="5143500" type="screen16x9"/>
  <p:notesSz cx="6858000" cy="9144000"/>
  <p:embeddedFontLst>
    <p:embeddedFont>
      <p:font typeface="Oswald" panose="020B0604020202020204" charset="0"/>
      <p:regular r:id="rId30"/>
      <p:bold r:id="rId31"/>
    </p:embeddedFont>
    <p:embeddedFont>
      <p:font typeface="Playfair Display"/>
      <p:regular r:id="rId32"/>
      <p:bold r:id="rId33"/>
      <p:italic r:id="rId34"/>
      <p:boldItalic r:id="rId35"/>
    </p:embeddedFont>
    <p:embeddedFont>
      <p:font typeface="Montserrat" panose="020B0604020202020204" charset="0"/>
      <p:regular r:id="rId36"/>
      <p:bold r:id="rId37"/>
    </p:embeddedFont>
    <p:embeddedFont>
      <p:font typeface="Fontdiner Swanky" panose="020B0604020202020204" charset="0"/>
      <p:regular r:id="rId38"/>
    </p:embeddedFont>
    <p:embeddedFont>
      <p:font typeface="Amatic SC" panose="020B0604020202020204" charset="-79"/>
      <p:regular r:id="rId39"/>
      <p:bold r:id="rId40"/>
    </p:embeddedFont>
    <p:embeddedFont>
      <p:font typeface="Source Code Pro" panose="020B0604020202020204"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8887BC-1CB6-431F-B711-A7D9CC20A761}">
  <a:tblStyle styleId="{598887BC-1CB6-431F-B711-A7D9CC20A761}"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22536263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Talk about our class/research; problem we see in our school</a:t>
            </a:r>
          </a:p>
          <a:p>
            <a:pPr lvl="0">
              <a:spcBef>
                <a:spcPts val="0"/>
              </a:spcBef>
              <a:buNone/>
            </a:pPr>
            <a:endParaRPr/>
          </a:p>
          <a:p>
            <a:pPr lvl="0" rtl="0">
              <a:lnSpc>
                <a:spcPct val="115000"/>
              </a:lnSpc>
              <a:spcBef>
                <a:spcPts val="0"/>
              </a:spcBef>
              <a:buClr>
                <a:schemeClr val="dk2"/>
              </a:buClr>
              <a:buSzPct val="100000"/>
              <a:buFont typeface="Arial"/>
              <a:buNone/>
            </a:pPr>
            <a:r>
              <a:rPr lang="en" b="1">
                <a:solidFill>
                  <a:schemeClr val="dk2"/>
                </a:solidFill>
              </a:rPr>
              <a:t>Proposal:</a:t>
            </a:r>
          </a:p>
          <a:p>
            <a:pPr lvl="0" rtl="0">
              <a:lnSpc>
                <a:spcPct val="115000"/>
              </a:lnSpc>
              <a:spcBef>
                <a:spcPts val="0"/>
              </a:spcBef>
              <a:buClr>
                <a:schemeClr val="dk2"/>
              </a:buClr>
              <a:buSzPct val="100000"/>
              <a:buFont typeface="Arial"/>
              <a:buNone/>
            </a:pPr>
            <a:r>
              <a:rPr lang="en">
                <a:solidFill>
                  <a:schemeClr val="dk2"/>
                </a:solidFill>
              </a:rPr>
              <a:t> Middle school teachers often struggle with uncertainty about how to incorporate appropriate instructional approaches to meet the individual needs of their struggling readers. Research shows mixed results when it comes to reaching struggling middle schoolers (Apel &amp; Swank, 1999).Unfortunately most middle school teachers have not had the training to identify specific needs of struggling learners, which makes it challenging to make instructional decisions about how to meet those needs, and incorporating instruction to meet individual needs into the whole class setting is particularly complex (McMaster, Espin, &amp; Broek, 2014)</a:t>
            </a:r>
            <a:r>
              <a:rPr lang="en" sz="1000">
                <a:solidFill>
                  <a:schemeClr val="dk2"/>
                </a:solidFill>
                <a:highlight>
                  <a:srgbClr val="FFFAB5"/>
                </a:highlight>
              </a:rPr>
              <a:t>.</a:t>
            </a:r>
            <a:r>
              <a:rPr lang="en">
                <a:solidFill>
                  <a:schemeClr val="dk2"/>
                </a:solidFill>
              </a:rPr>
              <a:t> McKenna and Stall identify three components as primary sources of reading comprehension difficulties in their 2003 cognitive model. All reading difficulties come from these three main components, with comprehension as the end goal (McKenna &amp; Stahl, 2003).  The identification of specific areas of need for struggling middle schoolers and the appropriate selection of instructional approaches accordingly will be discussed. This knowledge can help middle school teachers make more targeted instructional decisions for their struggling learners.</a:t>
            </a:r>
          </a:p>
          <a:p>
            <a:pPr lvl="0">
              <a:spcBef>
                <a:spcPts val="0"/>
              </a:spcBef>
              <a:buNone/>
            </a:pPr>
            <a:endParaRPr/>
          </a:p>
          <a:p>
            <a:pPr lvl="0">
              <a:spcBef>
                <a:spcPts val="0"/>
              </a:spcBef>
              <a:buNone/>
            </a:pPr>
            <a:endParaRPr/>
          </a:p>
        </p:txBody>
      </p:sp>
    </p:spTree>
    <p:extLst>
      <p:ext uri="{BB962C8B-B14F-4D97-AF65-F5344CB8AC3E}">
        <p14:creationId xmlns:p14="http://schemas.microsoft.com/office/powerpoint/2010/main" val="1921611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McKenna and Stahl’s cognitive model</a:t>
            </a:r>
          </a:p>
          <a:p>
            <a:pPr lvl="0">
              <a:spcBef>
                <a:spcPts val="0"/>
              </a:spcBef>
              <a:buNone/>
            </a:pPr>
            <a:r>
              <a:rPr lang="en"/>
              <a:t>The end goal of reading is always COMPREHENSION!</a:t>
            </a:r>
          </a:p>
          <a:p>
            <a:pPr lvl="0">
              <a:spcBef>
                <a:spcPts val="0"/>
              </a:spcBef>
              <a:buNone/>
            </a:pPr>
            <a:r>
              <a:rPr lang="en"/>
              <a:t>Often teachers or reading specialists are told that a child has a reading problem when, in fact, the child does not</a:t>
            </a:r>
          </a:p>
          <a:p>
            <a:pPr lvl="0">
              <a:spcBef>
                <a:spcPts val="0"/>
              </a:spcBef>
              <a:buNone/>
            </a:pPr>
            <a:r>
              <a:rPr lang="en"/>
              <a:t>Need a compilation of multiple sources of information that show a consistent pattern to figure out where the deficiency lies</a:t>
            </a:r>
          </a:p>
          <a:p>
            <a:pPr lvl="0">
              <a:spcBef>
                <a:spcPts val="0"/>
              </a:spcBef>
              <a:buNone/>
            </a:pPr>
            <a:endParaRPr/>
          </a:p>
        </p:txBody>
      </p:sp>
    </p:spTree>
    <p:extLst>
      <p:ext uri="{BB962C8B-B14F-4D97-AF65-F5344CB8AC3E}">
        <p14:creationId xmlns:p14="http://schemas.microsoft.com/office/powerpoint/2010/main" val="2101479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42835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This is a new program this year that took the place of the Read180 program. This is a 45 minute lesson that is used in addition to the regular curriculum. Kim Harrell uses it in her workshop class and Susie uses it in self-contained LA6 (only because 6th grade has split block so they still get a full block of regular LA instruction). </a:t>
            </a:r>
          </a:p>
        </p:txBody>
      </p:sp>
    </p:spTree>
    <p:extLst>
      <p:ext uri="{BB962C8B-B14F-4D97-AF65-F5344CB8AC3E}">
        <p14:creationId xmlns:p14="http://schemas.microsoft.com/office/powerpoint/2010/main" val="3167492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This is a new program this year that took the place of the Read180 program. This is a 45 minute lesson that is used in addition to the regular curriculum. Kim Harrell uses it in her workshop class and Susie uses it in self-contained LA6 (only because 6th grade has split block so they still get a full block of regular LA instruction). In our building, we have the blue, gold, purple, and teal systems - this covers reading level C to Z :) </a:t>
            </a:r>
          </a:p>
        </p:txBody>
      </p:sp>
    </p:spTree>
    <p:extLst>
      <p:ext uri="{BB962C8B-B14F-4D97-AF65-F5344CB8AC3E}">
        <p14:creationId xmlns:p14="http://schemas.microsoft.com/office/powerpoint/2010/main" val="1430431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77646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2"/>
              </a:buClr>
              <a:buSzPct val="100000"/>
              <a:buFont typeface="Arial"/>
              <a:buNone/>
            </a:pPr>
            <a:r>
              <a:rPr lang="en"/>
              <a:t>Vocabulary and comprehension are “extras” - they are addressed but not the main focus of what Wilson is all about!</a:t>
            </a:r>
          </a:p>
        </p:txBody>
      </p:sp>
    </p:spTree>
    <p:extLst>
      <p:ext uri="{BB962C8B-B14F-4D97-AF65-F5344CB8AC3E}">
        <p14:creationId xmlns:p14="http://schemas.microsoft.com/office/powerpoint/2010/main" val="1746723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07835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00841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92191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9949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2485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43660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6765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46785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09509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59947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9815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16228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646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58488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22102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75936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15564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37100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We know what works...but how do we use what we know to make it work for our students??</a:t>
            </a:r>
          </a:p>
        </p:txBody>
      </p:sp>
    </p:spTree>
    <p:extLst>
      <p:ext uri="{BB962C8B-B14F-4D97-AF65-F5344CB8AC3E}">
        <p14:creationId xmlns:p14="http://schemas.microsoft.com/office/powerpoint/2010/main" val="243571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600" cy="2690400"/>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600"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600"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600"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56"/>
        <p:cNvGrpSpPr/>
        <p:nvPr/>
      </p:nvGrpSpPr>
      <p:grpSpPr>
        <a:xfrm>
          <a:off x="0" y="0"/>
          <a:ext cx="0" cy="0"/>
          <a:chOff x="0" y="0"/>
          <a:chExt cx="0" cy="0"/>
        </a:xfrm>
      </p:grpSpPr>
      <p:sp>
        <p:nvSpPr>
          <p:cNvPr id="57" name="Shape 57"/>
          <p:cNvSpPr/>
          <p:nvPr/>
        </p:nvSpPr>
        <p:spPr>
          <a:xfrm>
            <a:off x="4286250" y="0"/>
            <a:ext cx="723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a:off x="4358475" y="0"/>
            <a:ext cx="3853200" cy="5143500"/>
          </a:xfrm>
          <a:prstGeom prst="rect">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9" name="Shape 59"/>
          <p:cNvSpPr txBox="1">
            <a:spLocks noGrp="1"/>
          </p:cNvSpPr>
          <p:nvPr>
            <p:ph type="ctrTitle"/>
          </p:nvPr>
        </p:nvSpPr>
        <p:spPr>
          <a:xfrm>
            <a:off x="344250" y="1403850"/>
            <a:ext cx="8455500" cy="2146800"/>
          </a:xfrm>
          <a:prstGeom prst="rect">
            <a:avLst/>
          </a:prstGeom>
          <a:solidFill>
            <a:srgbClr val="FFFFFF"/>
          </a:solidFill>
        </p:spPr>
        <p:txBody>
          <a:bodyPr lIns="91425" tIns="91425" rIns="91425" bIns="91425" anchor="ctr" anchorCtr="0"/>
          <a:lstStyle>
            <a:lvl1pPr lvl="0" algn="ctr" rtl="0">
              <a:spcBef>
                <a:spcPts val="0"/>
              </a:spcBef>
              <a:buSzPct val="100000"/>
              <a:buFont typeface="Playfair Display"/>
              <a:defRPr sz="6800" b="1">
                <a:latin typeface="Playfair Display"/>
                <a:ea typeface="Playfair Display"/>
                <a:cs typeface="Playfair Display"/>
                <a:sym typeface="Playfair Display"/>
              </a:defRPr>
            </a:lvl1pPr>
            <a:lvl2pPr lvl="1" algn="ctr" rtl="0">
              <a:spcBef>
                <a:spcPts val="0"/>
              </a:spcBef>
              <a:buSzPct val="100000"/>
              <a:buFont typeface="Playfair Display"/>
              <a:defRPr sz="6800" b="1">
                <a:latin typeface="Playfair Display"/>
                <a:ea typeface="Playfair Display"/>
                <a:cs typeface="Playfair Display"/>
                <a:sym typeface="Playfair Display"/>
              </a:defRPr>
            </a:lvl2pPr>
            <a:lvl3pPr lvl="2" algn="ctr" rtl="0">
              <a:spcBef>
                <a:spcPts val="0"/>
              </a:spcBef>
              <a:buSzPct val="100000"/>
              <a:buFont typeface="Playfair Display"/>
              <a:defRPr sz="6800" b="1">
                <a:latin typeface="Playfair Display"/>
                <a:ea typeface="Playfair Display"/>
                <a:cs typeface="Playfair Display"/>
                <a:sym typeface="Playfair Display"/>
              </a:defRPr>
            </a:lvl3pPr>
            <a:lvl4pPr lvl="3" algn="ctr" rtl="0">
              <a:spcBef>
                <a:spcPts val="0"/>
              </a:spcBef>
              <a:buSzPct val="100000"/>
              <a:buFont typeface="Playfair Display"/>
              <a:defRPr sz="6800" b="1">
                <a:latin typeface="Playfair Display"/>
                <a:ea typeface="Playfair Display"/>
                <a:cs typeface="Playfair Display"/>
                <a:sym typeface="Playfair Display"/>
              </a:defRPr>
            </a:lvl4pPr>
            <a:lvl5pPr lvl="4" algn="ctr" rtl="0">
              <a:spcBef>
                <a:spcPts val="0"/>
              </a:spcBef>
              <a:buSzPct val="100000"/>
              <a:buFont typeface="Playfair Display"/>
              <a:defRPr sz="6800" b="1">
                <a:latin typeface="Playfair Display"/>
                <a:ea typeface="Playfair Display"/>
                <a:cs typeface="Playfair Display"/>
                <a:sym typeface="Playfair Display"/>
              </a:defRPr>
            </a:lvl5pPr>
            <a:lvl6pPr lvl="5" algn="ctr" rtl="0">
              <a:spcBef>
                <a:spcPts val="0"/>
              </a:spcBef>
              <a:buSzPct val="100000"/>
              <a:buFont typeface="Playfair Display"/>
              <a:defRPr sz="6800" b="1">
                <a:latin typeface="Playfair Display"/>
                <a:ea typeface="Playfair Display"/>
                <a:cs typeface="Playfair Display"/>
                <a:sym typeface="Playfair Display"/>
              </a:defRPr>
            </a:lvl6pPr>
            <a:lvl7pPr lvl="6" algn="ctr" rtl="0">
              <a:spcBef>
                <a:spcPts val="0"/>
              </a:spcBef>
              <a:buSzPct val="100000"/>
              <a:buFont typeface="Playfair Display"/>
              <a:defRPr sz="6800" b="1">
                <a:latin typeface="Playfair Display"/>
                <a:ea typeface="Playfair Display"/>
                <a:cs typeface="Playfair Display"/>
                <a:sym typeface="Playfair Display"/>
              </a:defRPr>
            </a:lvl7pPr>
            <a:lvl8pPr lvl="7" algn="ctr" rtl="0">
              <a:spcBef>
                <a:spcPts val="0"/>
              </a:spcBef>
              <a:buSzPct val="100000"/>
              <a:buFont typeface="Playfair Display"/>
              <a:defRPr sz="6800" b="1">
                <a:latin typeface="Playfair Display"/>
                <a:ea typeface="Playfair Display"/>
                <a:cs typeface="Playfair Display"/>
                <a:sym typeface="Playfair Display"/>
              </a:defRPr>
            </a:lvl8pPr>
            <a:lvl9pPr lvl="8" algn="ctr" rtl="0">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60" name="Shape 60"/>
          <p:cNvSpPr txBox="1">
            <a:spLocks noGrp="1"/>
          </p:cNvSpPr>
          <p:nvPr>
            <p:ph type="subTitle" idx="1"/>
          </p:nvPr>
        </p:nvSpPr>
        <p:spPr>
          <a:xfrm>
            <a:off x="344250" y="3550650"/>
            <a:ext cx="4910100" cy="577800"/>
          </a:xfrm>
          <a:prstGeom prst="rect">
            <a:avLst/>
          </a:prstGeom>
          <a:solidFill>
            <a:schemeClr val="dk2"/>
          </a:solidFill>
        </p:spPr>
        <p:txBody>
          <a:bodyPr lIns="91425" tIns="91425" rIns="91425" bIns="91425" anchor="ctr" anchorCtr="0"/>
          <a:lstStyle>
            <a:lvl1pPr lvl="0"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61" name="Shape 6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5"/>
        </a:solidFill>
        <a:effectLst/>
      </p:bgPr>
    </p:bg>
    <p:spTree>
      <p:nvGrpSpPr>
        <p:cNvPr id="1" name="Shape 62"/>
        <p:cNvGrpSpPr/>
        <p:nvPr/>
      </p:nvGrpSpPr>
      <p:grpSpPr>
        <a:xfrm>
          <a:off x="0" y="0"/>
          <a:ext cx="0" cy="0"/>
          <a:chOff x="0" y="0"/>
          <a:chExt cx="0" cy="0"/>
        </a:xfrm>
      </p:grpSpPr>
      <p:sp>
        <p:nvSpPr>
          <p:cNvPr id="63" name="Shape 63"/>
          <p:cNvSpPr/>
          <p:nvPr/>
        </p:nvSpPr>
        <p:spPr>
          <a:xfrm rot="5400000">
            <a:off x="4550700" y="-498600"/>
            <a:ext cx="42600" cy="84558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64" name="Shape 64"/>
          <p:cNvSpPr txBox="1">
            <a:spLocks noGrp="1"/>
          </p:cNvSpPr>
          <p:nvPr>
            <p:ph type="title"/>
          </p:nvPr>
        </p:nvSpPr>
        <p:spPr>
          <a:xfrm>
            <a:off x="344250" y="1403850"/>
            <a:ext cx="8455500" cy="2146800"/>
          </a:xfrm>
          <a:prstGeom prst="rect">
            <a:avLst/>
          </a:prstGeom>
          <a:solidFill>
            <a:srgbClr val="FFFFFF"/>
          </a:solidFill>
        </p:spPr>
        <p:txBody>
          <a:bodyPr lIns="91425" tIns="91425" rIns="91425" bIns="91425" anchor="ctr" anchorCtr="0"/>
          <a:lstStyle>
            <a:lvl1pPr lvl="0" algn="ctr" rtl="0">
              <a:spcBef>
                <a:spcPts val="0"/>
              </a:spcBef>
              <a:buSzPct val="100000"/>
              <a:buFont typeface="Playfair Display"/>
              <a:defRPr sz="4800" b="1">
                <a:latin typeface="Playfair Display"/>
                <a:ea typeface="Playfair Display"/>
                <a:cs typeface="Playfair Display"/>
                <a:sym typeface="Playfair Display"/>
              </a:defRPr>
            </a:lvl1pPr>
            <a:lvl2pPr lvl="1" algn="ctr" rtl="0">
              <a:spcBef>
                <a:spcPts val="0"/>
              </a:spcBef>
              <a:buSzPct val="100000"/>
              <a:buFont typeface="Playfair Display"/>
              <a:defRPr sz="4800" b="1">
                <a:latin typeface="Playfair Display"/>
                <a:ea typeface="Playfair Display"/>
                <a:cs typeface="Playfair Display"/>
                <a:sym typeface="Playfair Display"/>
              </a:defRPr>
            </a:lvl2pPr>
            <a:lvl3pPr lvl="2" algn="ctr" rtl="0">
              <a:spcBef>
                <a:spcPts val="0"/>
              </a:spcBef>
              <a:buSzPct val="100000"/>
              <a:buFont typeface="Playfair Display"/>
              <a:defRPr sz="4800" b="1">
                <a:latin typeface="Playfair Display"/>
                <a:ea typeface="Playfair Display"/>
                <a:cs typeface="Playfair Display"/>
                <a:sym typeface="Playfair Display"/>
              </a:defRPr>
            </a:lvl3pPr>
            <a:lvl4pPr lvl="3" algn="ctr" rtl="0">
              <a:spcBef>
                <a:spcPts val="0"/>
              </a:spcBef>
              <a:buSzPct val="100000"/>
              <a:buFont typeface="Playfair Display"/>
              <a:defRPr sz="4800" b="1">
                <a:latin typeface="Playfair Display"/>
                <a:ea typeface="Playfair Display"/>
                <a:cs typeface="Playfair Display"/>
                <a:sym typeface="Playfair Display"/>
              </a:defRPr>
            </a:lvl4pPr>
            <a:lvl5pPr lvl="4" algn="ctr" rtl="0">
              <a:spcBef>
                <a:spcPts val="0"/>
              </a:spcBef>
              <a:buSzPct val="100000"/>
              <a:buFont typeface="Playfair Display"/>
              <a:defRPr sz="4800" b="1">
                <a:latin typeface="Playfair Display"/>
                <a:ea typeface="Playfair Display"/>
                <a:cs typeface="Playfair Display"/>
                <a:sym typeface="Playfair Display"/>
              </a:defRPr>
            </a:lvl5pPr>
            <a:lvl6pPr lvl="5" algn="ctr" rtl="0">
              <a:spcBef>
                <a:spcPts val="0"/>
              </a:spcBef>
              <a:buSzPct val="100000"/>
              <a:buFont typeface="Playfair Display"/>
              <a:defRPr sz="4800" b="1">
                <a:latin typeface="Playfair Display"/>
                <a:ea typeface="Playfair Display"/>
                <a:cs typeface="Playfair Display"/>
                <a:sym typeface="Playfair Display"/>
              </a:defRPr>
            </a:lvl6pPr>
            <a:lvl7pPr lvl="6" algn="ctr" rtl="0">
              <a:spcBef>
                <a:spcPts val="0"/>
              </a:spcBef>
              <a:buSzPct val="100000"/>
              <a:buFont typeface="Playfair Display"/>
              <a:defRPr sz="4800" b="1">
                <a:latin typeface="Playfair Display"/>
                <a:ea typeface="Playfair Display"/>
                <a:cs typeface="Playfair Display"/>
                <a:sym typeface="Playfair Display"/>
              </a:defRPr>
            </a:lvl7pPr>
            <a:lvl8pPr lvl="7" algn="ctr" rtl="0">
              <a:spcBef>
                <a:spcPts val="0"/>
              </a:spcBef>
              <a:buSzPct val="100000"/>
              <a:buFont typeface="Playfair Display"/>
              <a:defRPr sz="4800" b="1">
                <a:latin typeface="Playfair Display"/>
                <a:ea typeface="Playfair Display"/>
                <a:cs typeface="Playfair Display"/>
                <a:sym typeface="Playfair Display"/>
              </a:defRPr>
            </a:lvl8pPr>
            <a:lvl9pPr lvl="8" algn="ctr" rtl="0">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65" name="Shape 65"/>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8" name="Shape 68"/>
          <p:cNvSpPr txBox="1">
            <a:spLocks noGrp="1"/>
          </p:cNvSpPr>
          <p:nvPr>
            <p:ph type="body" idx="1"/>
          </p:nvPr>
        </p:nvSpPr>
        <p:spPr>
          <a:xfrm>
            <a:off x="311700" y="1234075"/>
            <a:ext cx="8520600" cy="33348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9" name="Shape 69"/>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2" name="Shape 72"/>
          <p:cNvSpPr txBox="1">
            <a:spLocks noGrp="1"/>
          </p:cNvSpPr>
          <p:nvPr>
            <p:ph type="body" idx="1"/>
          </p:nvPr>
        </p:nvSpPr>
        <p:spPr>
          <a:xfrm>
            <a:off x="311700" y="1234050"/>
            <a:ext cx="3999900" cy="33348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3" name="Shape 73"/>
          <p:cNvSpPr txBox="1">
            <a:spLocks noGrp="1"/>
          </p:cNvSpPr>
          <p:nvPr>
            <p:ph type="body" idx="2"/>
          </p:nvPr>
        </p:nvSpPr>
        <p:spPr>
          <a:xfrm>
            <a:off x="4832400" y="1234050"/>
            <a:ext cx="3999900" cy="33348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74" name="Shape 7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7" name="Shape 7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80" name="Shape 8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81" name="Shape 8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rt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84" name="Shape 8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85"/>
        <p:cNvGrpSpPr/>
        <p:nvPr/>
      </p:nvGrpSpPr>
      <p:grpSpPr>
        <a:xfrm>
          <a:off x="0" y="0"/>
          <a:ext cx="0" cy="0"/>
          <a:chOff x="0" y="0"/>
          <a:chExt cx="0" cy="0"/>
        </a:xfrm>
      </p:grpSpPr>
      <p:sp>
        <p:nvSpPr>
          <p:cNvPr id="86" name="Shape 86"/>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87" name="Shape 87"/>
          <p:cNvCxnSpPr/>
          <p:nvPr/>
        </p:nvCxnSpPr>
        <p:spPr>
          <a:xfrm>
            <a:off x="5029675" y="4495500"/>
            <a:ext cx="468300" cy="0"/>
          </a:xfrm>
          <a:prstGeom prst="straightConnector1">
            <a:avLst/>
          </a:prstGeom>
          <a:noFill/>
          <a:ln w="19050" cap="flat" cmpd="sng">
            <a:solidFill>
              <a:schemeClr val="dk2"/>
            </a:solidFill>
            <a:prstDash val="solid"/>
            <a:round/>
            <a:headEnd type="none" w="med" len="med"/>
            <a:tailEnd type="none" w="med" len="med"/>
          </a:ln>
        </p:spPr>
      </p:cxnSp>
      <p:sp>
        <p:nvSpPr>
          <p:cNvPr id="88" name="Shape 88"/>
          <p:cNvSpPr txBox="1">
            <a:spLocks noGrp="1"/>
          </p:cNvSpPr>
          <p:nvPr>
            <p:ph type="title"/>
          </p:nvPr>
        </p:nvSpPr>
        <p:spPr>
          <a:xfrm>
            <a:off x="265500" y="1081675"/>
            <a:ext cx="4045200" cy="17862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89" name="Shape 89"/>
          <p:cNvSpPr txBox="1">
            <a:spLocks noGrp="1"/>
          </p:cNvSpPr>
          <p:nvPr>
            <p:ph type="subTitle" idx="1"/>
          </p:nvPr>
        </p:nvSpPr>
        <p:spPr>
          <a:xfrm>
            <a:off x="265500" y="2921400"/>
            <a:ext cx="4045200" cy="13455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90" name="Shape 9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1" name="Shape 9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500" cy="3538500"/>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94" name="Shape 9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999925"/>
            <a:ext cx="8520600" cy="2146200"/>
          </a:xfrm>
          <a:prstGeom prst="rect">
            <a:avLst/>
          </a:prstGeom>
        </p:spPr>
        <p:txBody>
          <a:bodyPr lIns="91425" tIns="91425" rIns="91425" bIns="91425" anchor="b" anchorCtr="0"/>
          <a:lstStyle>
            <a:lvl1pPr lvl="0" algn="ctr" rtl="0">
              <a:spcBef>
                <a:spcPts val="0"/>
              </a:spcBef>
              <a:buSzPct val="100000"/>
              <a:buFont typeface="Montserrat"/>
              <a:defRPr sz="14000">
                <a:latin typeface="Montserrat"/>
                <a:ea typeface="Montserrat"/>
                <a:cs typeface="Montserrat"/>
                <a:sym typeface="Montserrat"/>
              </a:defRPr>
            </a:lvl1pPr>
            <a:lvl2pPr lvl="1" algn="ctr" rtl="0">
              <a:spcBef>
                <a:spcPts val="0"/>
              </a:spcBef>
              <a:buSzPct val="100000"/>
              <a:buFont typeface="Montserrat"/>
              <a:defRPr sz="14000">
                <a:latin typeface="Montserrat"/>
                <a:ea typeface="Montserrat"/>
                <a:cs typeface="Montserrat"/>
                <a:sym typeface="Montserrat"/>
              </a:defRPr>
            </a:lvl2pPr>
            <a:lvl3pPr lvl="2" algn="ctr" rtl="0">
              <a:spcBef>
                <a:spcPts val="0"/>
              </a:spcBef>
              <a:buSzPct val="100000"/>
              <a:buFont typeface="Montserrat"/>
              <a:defRPr sz="14000">
                <a:latin typeface="Montserrat"/>
                <a:ea typeface="Montserrat"/>
                <a:cs typeface="Montserrat"/>
                <a:sym typeface="Montserrat"/>
              </a:defRPr>
            </a:lvl3pPr>
            <a:lvl4pPr lvl="3" algn="ctr" rtl="0">
              <a:spcBef>
                <a:spcPts val="0"/>
              </a:spcBef>
              <a:buSzPct val="100000"/>
              <a:buFont typeface="Montserrat"/>
              <a:defRPr sz="14000">
                <a:latin typeface="Montserrat"/>
                <a:ea typeface="Montserrat"/>
                <a:cs typeface="Montserrat"/>
                <a:sym typeface="Montserrat"/>
              </a:defRPr>
            </a:lvl4pPr>
            <a:lvl5pPr lvl="4" algn="ctr" rtl="0">
              <a:spcBef>
                <a:spcPts val="0"/>
              </a:spcBef>
              <a:buSzPct val="100000"/>
              <a:buFont typeface="Montserrat"/>
              <a:defRPr sz="14000">
                <a:latin typeface="Montserrat"/>
                <a:ea typeface="Montserrat"/>
                <a:cs typeface="Montserrat"/>
                <a:sym typeface="Montserrat"/>
              </a:defRPr>
            </a:lvl5pPr>
            <a:lvl6pPr lvl="5" algn="ctr" rtl="0">
              <a:spcBef>
                <a:spcPts val="0"/>
              </a:spcBef>
              <a:buSzPct val="100000"/>
              <a:buFont typeface="Montserrat"/>
              <a:defRPr sz="14000">
                <a:latin typeface="Montserrat"/>
                <a:ea typeface="Montserrat"/>
                <a:cs typeface="Montserrat"/>
                <a:sym typeface="Montserrat"/>
              </a:defRPr>
            </a:lvl6pPr>
            <a:lvl7pPr lvl="6" algn="ctr" rtl="0">
              <a:spcBef>
                <a:spcPts val="0"/>
              </a:spcBef>
              <a:buSzPct val="100000"/>
              <a:buFont typeface="Montserrat"/>
              <a:defRPr sz="14000">
                <a:latin typeface="Montserrat"/>
                <a:ea typeface="Montserrat"/>
                <a:cs typeface="Montserrat"/>
                <a:sym typeface="Montserrat"/>
              </a:defRPr>
            </a:lvl7pPr>
            <a:lvl8pPr lvl="7" algn="ctr" rtl="0">
              <a:spcBef>
                <a:spcPts val="0"/>
              </a:spcBef>
              <a:buSzPct val="100000"/>
              <a:buFont typeface="Montserrat"/>
              <a:defRPr sz="14000">
                <a:latin typeface="Montserrat"/>
                <a:ea typeface="Montserrat"/>
                <a:cs typeface="Montserrat"/>
                <a:sym typeface="Montserrat"/>
              </a:defRPr>
            </a:lvl8pPr>
            <a:lvl9pPr lvl="8" algn="ctr" rtl="0">
              <a:spcBef>
                <a:spcPts val="0"/>
              </a:spcBef>
              <a:buSzPct val="100000"/>
              <a:buFont typeface="Montserrat"/>
              <a:defRPr sz="14000">
                <a:latin typeface="Montserrat"/>
                <a:ea typeface="Montserrat"/>
                <a:cs typeface="Montserrat"/>
                <a:sym typeface="Montserrat"/>
              </a:defRPr>
            </a:lvl9pPr>
          </a:lstStyle>
          <a:p>
            <a:endParaRPr/>
          </a:p>
        </p:txBody>
      </p:sp>
      <p:sp>
        <p:nvSpPr>
          <p:cNvPr id="97" name="Shape 97"/>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98" name="Shape 9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9"/>
        <p:cNvGrpSpPr/>
        <p:nvPr/>
      </p:nvGrpSpPr>
      <p:grpSpPr>
        <a:xfrm>
          <a:off x="0" y="0"/>
          <a:ext cx="0" cy="0"/>
          <a:chOff x="0" y="0"/>
          <a:chExt cx="0" cy="0"/>
        </a:xfrm>
      </p:grpSpPr>
      <p:sp>
        <p:nvSpPr>
          <p:cNvPr id="100" name="Shape 10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600" cy="334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600" cy="80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900" cy="334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200"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600" cy="801000"/>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600" cy="334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rt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rtl="0">
              <a:spcBef>
                <a:spcPts val="0"/>
              </a:spcBef>
              <a:buClr>
                <a:schemeClr val="dk2"/>
              </a:buClr>
              <a:buSzPct val="100000"/>
              <a:buFont typeface="Oswald"/>
              <a:buNone/>
              <a:defRPr sz="3000">
                <a:solidFill>
                  <a:schemeClr val="dk2"/>
                </a:solidFill>
                <a:latin typeface="Oswald"/>
                <a:ea typeface="Oswald"/>
                <a:cs typeface="Oswald"/>
                <a:sym typeface="Oswald"/>
              </a:defRPr>
            </a:lvl2pPr>
            <a:lvl3pPr lvl="2" rtl="0">
              <a:spcBef>
                <a:spcPts val="0"/>
              </a:spcBef>
              <a:buClr>
                <a:schemeClr val="dk2"/>
              </a:buClr>
              <a:buSzPct val="100000"/>
              <a:buFont typeface="Oswald"/>
              <a:buNone/>
              <a:defRPr sz="3000">
                <a:solidFill>
                  <a:schemeClr val="dk2"/>
                </a:solidFill>
                <a:latin typeface="Oswald"/>
                <a:ea typeface="Oswald"/>
                <a:cs typeface="Oswald"/>
                <a:sym typeface="Oswald"/>
              </a:defRPr>
            </a:lvl3pPr>
            <a:lvl4pPr lvl="3" rtl="0">
              <a:spcBef>
                <a:spcPts val="0"/>
              </a:spcBef>
              <a:buClr>
                <a:schemeClr val="dk2"/>
              </a:buClr>
              <a:buSzPct val="100000"/>
              <a:buFont typeface="Oswald"/>
              <a:buNone/>
              <a:defRPr sz="3000">
                <a:solidFill>
                  <a:schemeClr val="dk2"/>
                </a:solidFill>
                <a:latin typeface="Oswald"/>
                <a:ea typeface="Oswald"/>
                <a:cs typeface="Oswald"/>
                <a:sym typeface="Oswald"/>
              </a:defRPr>
            </a:lvl4pPr>
            <a:lvl5pPr lvl="4" rtl="0">
              <a:spcBef>
                <a:spcPts val="0"/>
              </a:spcBef>
              <a:buClr>
                <a:schemeClr val="dk2"/>
              </a:buClr>
              <a:buSzPct val="100000"/>
              <a:buFont typeface="Oswald"/>
              <a:buNone/>
              <a:defRPr sz="3000">
                <a:solidFill>
                  <a:schemeClr val="dk2"/>
                </a:solidFill>
                <a:latin typeface="Oswald"/>
                <a:ea typeface="Oswald"/>
                <a:cs typeface="Oswald"/>
                <a:sym typeface="Oswald"/>
              </a:defRPr>
            </a:lvl5pPr>
            <a:lvl6pPr lvl="5" rtl="0">
              <a:spcBef>
                <a:spcPts val="0"/>
              </a:spcBef>
              <a:buClr>
                <a:schemeClr val="dk2"/>
              </a:buClr>
              <a:buSzPct val="100000"/>
              <a:buFont typeface="Oswald"/>
              <a:buNone/>
              <a:defRPr sz="3000">
                <a:solidFill>
                  <a:schemeClr val="dk2"/>
                </a:solidFill>
                <a:latin typeface="Oswald"/>
                <a:ea typeface="Oswald"/>
                <a:cs typeface="Oswald"/>
                <a:sym typeface="Oswald"/>
              </a:defRPr>
            </a:lvl6pPr>
            <a:lvl7pPr lvl="6" rtl="0">
              <a:spcBef>
                <a:spcPts val="0"/>
              </a:spcBef>
              <a:buClr>
                <a:schemeClr val="dk2"/>
              </a:buClr>
              <a:buSzPct val="100000"/>
              <a:buFont typeface="Oswald"/>
              <a:buNone/>
              <a:defRPr sz="3000">
                <a:solidFill>
                  <a:schemeClr val="dk2"/>
                </a:solidFill>
                <a:latin typeface="Oswald"/>
                <a:ea typeface="Oswald"/>
                <a:cs typeface="Oswald"/>
                <a:sym typeface="Oswald"/>
              </a:defRPr>
            </a:lvl7pPr>
            <a:lvl8pPr lvl="7" rtl="0">
              <a:spcBef>
                <a:spcPts val="0"/>
              </a:spcBef>
              <a:buClr>
                <a:schemeClr val="dk2"/>
              </a:buClr>
              <a:buSzPct val="100000"/>
              <a:buFont typeface="Oswald"/>
              <a:buNone/>
              <a:defRPr sz="3000">
                <a:solidFill>
                  <a:schemeClr val="dk2"/>
                </a:solidFill>
                <a:latin typeface="Oswald"/>
                <a:ea typeface="Oswald"/>
                <a:cs typeface="Oswald"/>
                <a:sym typeface="Oswald"/>
              </a:defRPr>
            </a:lvl8pPr>
            <a:lvl9pPr lvl="8" rtl="0">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54" name="Shape 54"/>
          <p:cNvSpPr txBox="1">
            <a:spLocks noGrp="1"/>
          </p:cNvSpPr>
          <p:nvPr>
            <p:ph type="body" idx="1"/>
          </p:nvPr>
        </p:nvSpPr>
        <p:spPr>
          <a:xfrm>
            <a:off x="311700" y="1234075"/>
            <a:ext cx="8520600" cy="33348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rtl="0">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a:endParaRPr/>
          </a:p>
        </p:txBody>
      </p:sp>
      <p:sp>
        <p:nvSpPr>
          <p:cNvPr id="55" name="Shape 55"/>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mailto:shinshaw@hcps.us"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mailto:margaret.rumuly@live.longwood.edu" TargetMode="External"/><Relationship Id="rId4" Type="http://schemas.openxmlformats.org/officeDocument/2006/relationships/hyperlink" Target="mailto:hstreet@hcps.u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ctrTitle"/>
          </p:nvPr>
        </p:nvSpPr>
        <p:spPr>
          <a:xfrm>
            <a:off x="364500" y="392150"/>
            <a:ext cx="8520600" cy="2690400"/>
          </a:xfrm>
          <a:prstGeom prst="rect">
            <a:avLst/>
          </a:prstGeom>
        </p:spPr>
        <p:txBody>
          <a:bodyPr lIns="91425" tIns="91425" rIns="91425" bIns="91425" anchor="ctr" anchorCtr="0">
            <a:noAutofit/>
          </a:bodyPr>
          <a:lstStyle/>
          <a:p>
            <a:pPr lvl="0" rtl="0">
              <a:lnSpc>
                <a:spcPct val="115000"/>
              </a:lnSpc>
              <a:spcBef>
                <a:spcPts val="0"/>
              </a:spcBef>
              <a:buClr>
                <a:schemeClr val="dk1"/>
              </a:buClr>
              <a:buSzPct val="100000"/>
              <a:buFont typeface="Arial"/>
              <a:buNone/>
            </a:pPr>
            <a:r>
              <a:rPr lang="en" sz="1100">
                <a:solidFill>
                  <a:srgbClr val="2D3B45"/>
                </a:solidFill>
                <a:highlight>
                  <a:srgbClr val="FFFFFF"/>
                </a:highlight>
              </a:rPr>
              <a:t> </a:t>
            </a:r>
            <a:r>
              <a:rPr lang="en" sz="4800">
                <a:solidFill>
                  <a:srgbClr val="2D3B45"/>
                </a:solidFill>
                <a:highlight>
                  <a:srgbClr val="FFFFFF"/>
                </a:highlight>
              </a:rPr>
              <a:t>"</a:t>
            </a:r>
            <a:r>
              <a:rPr lang="en" sz="3600">
                <a:solidFill>
                  <a:srgbClr val="2D3B45"/>
                </a:solidFill>
                <a:highlight>
                  <a:srgbClr val="FFFFFF"/>
                </a:highlight>
              </a:rPr>
              <a:t>Gotta catch 'em all": Selecting Instructional Approaches and Programs to Meet the Specific Reading Needs of Struggling Middle Schoolers</a:t>
            </a:r>
          </a:p>
        </p:txBody>
      </p:sp>
      <p:sp>
        <p:nvSpPr>
          <p:cNvPr id="106" name="Shape 106"/>
          <p:cNvSpPr txBox="1"/>
          <p:nvPr/>
        </p:nvSpPr>
        <p:spPr>
          <a:xfrm>
            <a:off x="2132275" y="3632275"/>
            <a:ext cx="5513100" cy="665400"/>
          </a:xfrm>
          <a:prstGeom prst="rect">
            <a:avLst/>
          </a:prstGeom>
          <a:noFill/>
          <a:ln>
            <a:noFill/>
          </a:ln>
        </p:spPr>
        <p:txBody>
          <a:bodyPr lIns="91425" tIns="91425" rIns="91425" bIns="91425" anchor="t" anchorCtr="0">
            <a:noAutofit/>
          </a:bodyPr>
          <a:lstStyle/>
          <a:p>
            <a:pPr lvl="0">
              <a:spcBef>
                <a:spcPts val="0"/>
              </a:spcBef>
              <a:buNone/>
            </a:pPr>
            <a:r>
              <a:rPr lang="en" sz="1800" b="1"/>
              <a:t>Presented by: </a:t>
            </a:r>
          </a:p>
          <a:p>
            <a:pPr lvl="0">
              <a:spcBef>
                <a:spcPts val="0"/>
              </a:spcBef>
              <a:buNone/>
            </a:pPr>
            <a:r>
              <a:rPr lang="en" sz="1800" b="1"/>
              <a:t>Heather Street and Susie Hinshaw</a:t>
            </a:r>
          </a:p>
        </p:txBody>
      </p:sp>
      <p:pic>
        <p:nvPicPr>
          <p:cNvPr id="107" name="Shape 107" descr="Pokemon, Pokeball, Nintendo ..."/>
          <p:cNvPicPr preferRelativeResize="0"/>
          <p:nvPr/>
        </p:nvPicPr>
        <p:blipFill>
          <a:blip r:embed="rId3">
            <a:alphaModFix/>
          </a:blip>
          <a:stretch>
            <a:fillRect/>
          </a:stretch>
        </p:blipFill>
        <p:spPr>
          <a:xfrm>
            <a:off x="501800" y="3329287"/>
            <a:ext cx="1271374" cy="1271374"/>
          </a:xfrm>
          <a:prstGeom prst="rect">
            <a:avLst/>
          </a:prstGeom>
          <a:noFill/>
          <a:ln>
            <a:noFill/>
          </a:ln>
        </p:spPr>
      </p:pic>
      <p:pic>
        <p:nvPicPr>
          <p:cNvPr id="108" name="Shape 108" descr="Book, Education, Books ..."/>
          <p:cNvPicPr preferRelativeResize="0"/>
          <p:nvPr/>
        </p:nvPicPr>
        <p:blipFill>
          <a:blip r:embed="rId4">
            <a:alphaModFix/>
          </a:blip>
          <a:stretch>
            <a:fillRect/>
          </a:stretch>
        </p:blipFill>
        <p:spPr>
          <a:xfrm>
            <a:off x="6617249" y="3206927"/>
            <a:ext cx="1993249" cy="17695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Cognitive Model</a:t>
            </a:r>
          </a:p>
        </p:txBody>
      </p:sp>
      <p:pic>
        <p:nvPicPr>
          <p:cNvPr id="162" name="Shape 162"/>
          <p:cNvPicPr preferRelativeResize="0"/>
          <p:nvPr/>
        </p:nvPicPr>
        <p:blipFill>
          <a:blip r:embed="rId3">
            <a:alphaModFix/>
          </a:blip>
          <a:stretch>
            <a:fillRect/>
          </a:stretch>
        </p:blipFill>
        <p:spPr>
          <a:xfrm>
            <a:off x="1596487" y="1309600"/>
            <a:ext cx="5528574" cy="3459299"/>
          </a:xfrm>
          <a:prstGeom prst="rect">
            <a:avLst/>
          </a:prstGeom>
          <a:noFill/>
          <a:ln>
            <a:noFill/>
          </a:ln>
        </p:spPr>
      </p:pic>
      <p:sp>
        <p:nvSpPr>
          <p:cNvPr id="163" name="Shape 163"/>
          <p:cNvSpPr/>
          <p:nvPr/>
        </p:nvSpPr>
        <p:spPr>
          <a:xfrm>
            <a:off x="6325225" y="2135900"/>
            <a:ext cx="686400" cy="675900"/>
          </a:xfrm>
          <a:prstGeom prst="down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4" name="Shape 164"/>
          <p:cNvSpPr txBox="1"/>
          <p:nvPr/>
        </p:nvSpPr>
        <p:spPr>
          <a:xfrm>
            <a:off x="6078175" y="1678350"/>
            <a:ext cx="1446900" cy="401400"/>
          </a:xfrm>
          <a:prstGeom prst="rect">
            <a:avLst/>
          </a:prstGeom>
          <a:noFill/>
          <a:ln>
            <a:noFill/>
          </a:ln>
        </p:spPr>
        <p:txBody>
          <a:bodyPr lIns="91425" tIns="91425" rIns="91425" bIns="91425" anchor="t" anchorCtr="0">
            <a:noAutofit/>
          </a:bodyPr>
          <a:lstStyle/>
          <a:p>
            <a:pPr lvl="0">
              <a:spcBef>
                <a:spcPts val="0"/>
              </a:spcBef>
              <a:buNone/>
            </a:pPr>
            <a:r>
              <a:rPr lang="en" b="1"/>
              <a:t>MAIN GOAL!</a:t>
            </a:r>
          </a:p>
        </p:txBody>
      </p:sp>
      <p:sp>
        <p:nvSpPr>
          <p:cNvPr id="165" name="Shape 165"/>
          <p:cNvSpPr txBox="1"/>
          <p:nvPr/>
        </p:nvSpPr>
        <p:spPr>
          <a:xfrm>
            <a:off x="7125050" y="4536400"/>
            <a:ext cx="1848300" cy="232500"/>
          </a:xfrm>
          <a:prstGeom prst="rect">
            <a:avLst/>
          </a:prstGeom>
          <a:noFill/>
          <a:ln>
            <a:noFill/>
          </a:ln>
        </p:spPr>
        <p:txBody>
          <a:bodyPr lIns="91425" tIns="91425" rIns="91425" bIns="91425" anchor="t" anchorCtr="0">
            <a:noAutofit/>
          </a:bodyPr>
          <a:lstStyle/>
          <a:p>
            <a:pPr lvl="0">
              <a:spcBef>
                <a:spcPts val="0"/>
              </a:spcBef>
              <a:buNone/>
            </a:pPr>
            <a:r>
              <a:rPr lang="en" sz="800"/>
              <a:t>McKenna &amp; Stahl, 2003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445025"/>
            <a:ext cx="8520600" cy="1428000"/>
          </a:xfrm>
          <a:prstGeom prst="rect">
            <a:avLst/>
          </a:prstGeom>
        </p:spPr>
        <p:txBody>
          <a:bodyPr lIns="91425" tIns="91425" rIns="91425" bIns="91425" anchor="t" anchorCtr="0">
            <a:noAutofit/>
          </a:bodyPr>
          <a:lstStyle/>
          <a:p>
            <a:pPr lvl="0" rtl="0">
              <a:spcBef>
                <a:spcPts val="0"/>
              </a:spcBef>
              <a:buNone/>
            </a:pPr>
            <a:r>
              <a:rPr lang="en"/>
              <a:t>So what are some successful programs that incorporate these strategies?</a:t>
            </a:r>
          </a:p>
          <a:p>
            <a:pPr lvl="0" rtl="0">
              <a:spcBef>
                <a:spcPts val="0"/>
              </a:spcBef>
              <a:buNone/>
            </a:pPr>
            <a:endParaRPr/>
          </a:p>
          <a:p>
            <a:pPr marL="3200400" lvl="0" indent="-228600" rtl="0">
              <a:spcBef>
                <a:spcPts val="0"/>
              </a:spcBef>
              <a:buChar char="●"/>
            </a:pPr>
            <a:r>
              <a:rPr lang="en"/>
              <a:t>LLI (language Leveled Literacy)</a:t>
            </a:r>
          </a:p>
          <a:p>
            <a:pPr marL="3200400" lvl="0" indent="-228600">
              <a:spcBef>
                <a:spcPts val="0"/>
              </a:spcBef>
              <a:buChar char="●"/>
            </a:pPr>
            <a:r>
              <a:rPr lang="en"/>
              <a:t>Wilson Reading System</a:t>
            </a:r>
          </a:p>
          <a:p>
            <a:pPr lvl="0">
              <a:spcBef>
                <a:spcPts val="0"/>
              </a:spcBef>
              <a:buNone/>
            </a:pPr>
            <a:endParaRPr/>
          </a:p>
        </p:txBody>
      </p:sp>
      <p:pic>
        <p:nvPicPr>
          <p:cNvPr id="171" name="Shape 171"/>
          <p:cNvPicPr preferRelativeResize="0"/>
          <p:nvPr/>
        </p:nvPicPr>
        <p:blipFill>
          <a:blip r:embed="rId3">
            <a:alphaModFix/>
          </a:blip>
          <a:stretch>
            <a:fillRect/>
          </a:stretch>
        </p:blipFill>
        <p:spPr>
          <a:xfrm>
            <a:off x="657050" y="2218375"/>
            <a:ext cx="1857375" cy="2466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Leveled Literacy Intervention </a:t>
            </a:r>
          </a:p>
        </p:txBody>
      </p:sp>
      <p:sp>
        <p:nvSpPr>
          <p:cNvPr id="177" name="Shape 177"/>
          <p:cNvSpPr txBox="1">
            <a:spLocks noGrp="1"/>
          </p:cNvSpPr>
          <p:nvPr>
            <p:ph type="body" idx="1"/>
          </p:nvPr>
        </p:nvSpPr>
        <p:spPr>
          <a:xfrm>
            <a:off x="311700" y="1228675"/>
            <a:ext cx="5160900" cy="3809400"/>
          </a:xfrm>
          <a:prstGeom prst="rect">
            <a:avLst/>
          </a:prstGeom>
        </p:spPr>
        <p:txBody>
          <a:bodyPr lIns="91425" tIns="91425" rIns="91425" bIns="91425" anchor="t" anchorCtr="0">
            <a:noAutofit/>
          </a:bodyPr>
          <a:lstStyle/>
          <a:p>
            <a:pPr marL="0" lvl="0" indent="0" rtl="0">
              <a:spcBef>
                <a:spcPts val="0"/>
              </a:spcBef>
              <a:buNone/>
            </a:pPr>
            <a:r>
              <a:rPr lang="en">
                <a:solidFill>
                  <a:srgbClr val="333333"/>
                </a:solidFill>
                <a:highlight>
                  <a:srgbClr val="FFFFFF"/>
                </a:highlight>
                <a:latin typeface="Arial"/>
                <a:ea typeface="Arial"/>
                <a:cs typeface="Arial"/>
                <a:sym typeface="Arial"/>
              </a:rPr>
              <a:t>The </a:t>
            </a:r>
            <a:r>
              <a:rPr lang="en" i="1">
                <a:solidFill>
                  <a:srgbClr val="333333"/>
                </a:solidFill>
                <a:highlight>
                  <a:srgbClr val="FFFFFF"/>
                </a:highlight>
                <a:latin typeface="Arial"/>
                <a:ea typeface="Arial"/>
                <a:cs typeface="Arial"/>
                <a:sym typeface="Arial"/>
              </a:rPr>
              <a:t>Fountas &amp; Pinnell Leveled Literacy Intervention </a:t>
            </a:r>
            <a:r>
              <a:rPr lang="en">
                <a:solidFill>
                  <a:srgbClr val="333333"/>
                </a:solidFill>
                <a:highlight>
                  <a:srgbClr val="FFFFFF"/>
                </a:highlight>
                <a:latin typeface="Arial"/>
                <a:ea typeface="Arial"/>
                <a:cs typeface="Arial"/>
                <a:sym typeface="Arial"/>
              </a:rPr>
              <a:t>is a powerful, short-term intervention, that provides daily, intensive, small-group instruction, which </a:t>
            </a:r>
            <a:r>
              <a:rPr lang="en" u="sng">
                <a:solidFill>
                  <a:srgbClr val="333333"/>
                </a:solidFill>
                <a:highlight>
                  <a:srgbClr val="FFFFFF"/>
                </a:highlight>
                <a:latin typeface="Arial"/>
                <a:ea typeface="Arial"/>
                <a:cs typeface="Arial"/>
                <a:sym typeface="Arial"/>
              </a:rPr>
              <a:t>supplements</a:t>
            </a:r>
            <a:r>
              <a:rPr lang="en">
                <a:solidFill>
                  <a:srgbClr val="333333"/>
                </a:solidFill>
                <a:highlight>
                  <a:srgbClr val="FFFFFF"/>
                </a:highlight>
                <a:latin typeface="Arial"/>
                <a:ea typeface="Arial"/>
                <a:cs typeface="Arial"/>
                <a:sym typeface="Arial"/>
              </a:rPr>
              <a:t> classroom literacy teaching. </a:t>
            </a:r>
            <a:r>
              <a:rPr lang="en" i="1">
                <a:solidFill>
                  <a:srgbClr val="333333"/>
                </a:solidFill>
                <a:highlight>
                  <a:srgbClr val="FFFFFF"/>
                </a:highlight>
                <a:latin typeface="Arial"/>
                <a:ea typeface="Arial"/>
                <a:cs typeface="Arial"/>
                <a:sym typeface="Arial"/>
              </a:rPr>
              <a:t>LLI </a:t>
            </a:r>
            <a:r>
              <a:rPr lang="en">
                <a:solidFill>
                  <a:srgbClr val="333333"/>
                </a:solidFill>
                <a:highlight>
                  <a:srgbClr val="FFFFFF"/>
                </a:highlight>
                <a:latin typeface="Arial"/>
                <a:ea typeface="Arial"/>
                <a:cs typeface="Arial"/>
                <a:sym typeface="Arial"/>
              </a:rPr>
              <a:t>turns struggling readers into successful readers with engaging leveled books and fast-paced, systematically designed lessons.</a:t>
            </a:r>
          </a:p>
        </p:txBody>
      </p:sp>
      <p:pic>
        <p:nvPicPr>
          <p:cNvPr id="178" name="Shape 178"/>
          <p:cNvPicPr preferRelativeResize="0"/>
          <p:nvPr/>
        </p:nvPicPr>
        <p:blipFill>
          <a:blip r:embed="rId3">
            <a:alphaModFix/>
          </a:blip>
          <a:stretch>
            <a:fillRect/>
          </a:stretch>
        </p:blipFill>
        <p:spPr>
          <a:xfrm>
            <a:off x="5472475" y="105500"/>
            <a:ext cx="3420825" cy="49324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rtl="0">
              <a:spcBef>
                <a:spcPts val="0"/>
              </a:spcBef>
              <a:buNone/>
            </a:pPr>
            <a:r>
              <a:rPr lang="en"/>
              <a:t>Leveled Literacy Intervention </a:t>
            </a:r>
          </a:p>
        </p:txBody>
      </p:sp>
      <p:sp>
        <p:nvSpPr>
          <p:cNvPr id="184" name="Shape 184"/>
          <p:cNvSpPr txBox="1">
            <a:spLocks noGrp="1"/>
          </p:cNvSpPr>
          <p:nvPr>
            <p:ph type="body" idx="1"/>
          </p:nvPr>
        </p:nvSpPr>
        <p:spPr>
          <a:xfrm>
            <a:off x="311700" y="1228675"/>
            <a:ext cx="5160900" cy="38094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sz="1400" dirty="0"/>
              <a:t>Instructional and Independent leveled texts are alternated</a:t>
            </a:r>
          </a:p>
          <a:p>
            <a:pPr marL="514350" lvl="0" indent="-285750" rtl="0">
              <a:spcBef>
                <a:spcPts val="0"/>
              </a:spcBef>
              <a:buFont typeface="Arial" panose="020B0604020202020204" pitchFamily="34" charset="0"/>
              <a:buChar char="•"/>
            </a:pPr>
            <a:r>
              <a:rPr lang="en" sz="1400" dirty="0"/>
              <a:t>Daily discussion of texts using close reading strategies</a:t>
            </a:r>
          </a:p>
          <a:p>
            <a:pPr marL="514350" lvl="0" indent="-285750" rtl="0">
              <a:spcBef>
                <a:spcPts val="0"/>
              </a:spcBef>
              <a:buFont typeface="Arial" panose="020B0604020202020204" pitchFamily="34" charset="0"/>
              <a:buChar char="•"/>
            </a:pPr>
            <a:r>
              <a:rPr lang="en" sz="1400" dirty="0"/>
              <a:t>Word study/Phonics</a:t>
            </a:r>
          </a:p>
          <a:p>
            <a:pPr marL="514350" lvl="0" indent="-285750" rtl="0">
              <a:spcBef>
                <a:spcPts val="0"/>
              </a:spcBef>
              <a:buFont typeface="Arial" panose="020B0604020202020204" pitchFamily="34" charset="0"/>
              <a:buChar char="•"/>
            </a:pPr>
            <a:r>
              <a:rPr lang="en" sz="1400" dirty="0"/>
              <a:t>Comprehension/Fluency/Vocabulary (based on student need)</a:t>
            </a:r>
          </a:p>
          <a:p>
            <a:pPr marL="514350" lvl="0" indent="-285750" rtl="0">
              <a:spcBef>
                <a:spcPts val="0"/>
              </a:spcBef>
              <a:buFont typeface="Arial" panose="020B0604020202020204" pitchFamily="34" charset="0"/>
              <a:buChar char="•"/>
            </a:pPr>
            <a:r>
              <a:rPr lang="en" sz="1400" dirty="0"/>
              <a:t>Writing</a:t>
            </a:r>
          </a:p>
          <a:p>
            <a:pPr marL="514350" lvl="0" indent="-285750" rtl="0">
              <a:spcBef>
                <a:spcPts val="0"/>
              </a:spcBef>
              <a:buFont typeface="Arial" panose="020B0604020202020204" pitchFamily="34" charset="0"/>
              <a:buChar char="•"/>
            </a:pPr>
            <a:r>
              <a:rPr lang="en" sz="1400" dirty="0"/>
              <a:t>Assessment with running record </a:t>
            </a:r>
            <a:r>
              <a:rPr lang="en" sz="1200" dirty="0"/>
              <a:t>(about once a week per student)</a:t>
            </a:r>
          </a:p>
        </p:txBody>
      </p:sp>
      <p:pic>
        <p:nvPicPr>
          <p:cNvPr id="185" name="Shape 185"/>
          <p:cNvPicPr preferRelativeResize="0"/>
          <p:nvPr/>
        </p:nvPicPr>
        <p:blipFill>
          <a:blip r:embed="rId3">
            <a:alphaModFix/>
          </a:blip>
          <a:stretch>
            <a:fillRect/>
          </a:stretch>
        </p:blipFill>
        <p:spPr>
          <a:xfrm>
            <a:off x="5472475" y="105500"/>
            <a:ext cx="3420825" cy="4932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Wilson Reading System </a:t>
            </a:r>
          </a:p>
        </p:txBody>
      </p:sp>
      <p:sp>
        <p:nvSpPr>
          <p:cNvPr id="191" name="Shape 191"/>
          <p:cNvSpPr txBox="1">
            <a:spLocks noGrp="1"/>
          </p:cNvSpPr>
          <p:nvPr>
            <p:ph type="body" idx="1"/>
          </p:nvPr>
        </p:nvSpPr>
        <p:spPr>
          <a:xfrm>
            <a:off x="311700" y="1234050"/>
            <a:ext cx="8520600" cy="33348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r>
              <a:rPr lang="en"/>
              <a:t>The Wilson Reading Program is a</a:t>
            </a:r>
            <a:r>
              <a:rPr lang="en">
                <a:solidFill>
                  <a:srgbClr val="0000FF"/>
                </a:solidFill>
              </a:rPr>
              <a:t> </a:t>
            </a:r>
            <a:r>
              <a:rPr lang="en" b="1">
                <a:solidFill>
                  <a:srgbClr val="3D85C6"/>
                </a:solidFill>
              </a:rPr>
              <a:t>12 step</a:t>
            </a:r>
            <a:r>
              <a:rPr lang="en"/>
              <a:t> process designed to increase a student’s current skill in</a:t>
            </a:r>
            <a:r>
              <a:rPr lang="en">
                <a:solidFill>
                  <a:srgbClr val="4A86E8"/>
                </a:solidFill>
              </a:rPr>
              <a:t> </a:t>
            </a:r>
            <a:r>
              <a:rPr lang="en" b="1">
                <a:solidFill>
                  <a:srgbClr val="3D85C6"/>
                </a:solidFill>
              </a:rPr>
              <a:t>reading and spelling</a:t>
            </a:r>
            <a:r>
              <a:rPr lang="en" b="1"/>
              <a:t> </a:t>
            </a:r>
            <a:r>
              <a:rPr lang="en"/>
              <a:t>to a mastery level.  The program teaches them to</a:t>
            </a:r>
            <a:r>
              <a:rPr lang="en">
                <a:solidFill>
                  <a:srgbClr val="0000FF"/>
                </a:solidFill>
              </a:rPr>
              <a:t> </a:t>
            </a:r>
            <a:r>
              <a:rPr lang="en" b="1">
                <a:solidFill>
                  <a:srgbClr val="3D85C6"/>
                </a:solidFill>
              </a:rPr>
              <a:t>fluently</a:t>
            </a:r>
            <a:r>
              <a:rPr lang="en"/>
              <a:t> and </a:t>
            </a:r>
            <a:r>
              <a:rPr lang="en" b="1">
                <a:solidFill>
                  <a:srgbClr val="3D85C6"/>
                </a:solidFill>
              </a:rPr>
              <a:t>accurately decode</a:t>
            </a:r>
            <a:r>
              <a:rPr lang="en">
                <a:solidFill>
                  <a:srgbClr val="3D85C6"/>
                </a:solidFill>
              </a:rPr>
              <a:t>.</a:t>
            </a:r>
            <a:r>
              <a:rPr lang="en">
                <a:solidFill>
                  <a:srgbClr val="000000"/>
                </a:solidFill>
              </a:rPr>
              <a:t>  The students will start with sounds and progress to syllables, words, sentences, stories, and finally to books, learning from constant review and practice.  Each lesson introduces new concepts while reinforcing those already learned. </a:t>
            </a:r>
          </a:p>
          <a:p>
            <a:pPr lvl="0">
              <a:spcBef>
                <a:spcPts val="0"/>
              </a:spcBef>
              <a:buNone/>
            </a:pPr>
            <a:endParaRPr>
              <a:solidFill>
                <a:srgbClr val="000000"/>
              </a:solidFill>
            </a:endParaRPr>
          </a:p>
          <a:p>
            <a:pPr lvl="0">
              <a:spcBef>
                <a:spcPts val="0"/>
              </a:spcBef>
              <a:buNone/>
            </a:pPr>
            <a:r>
              <a:rPr lang="en">
                <a:solidFill>
                  <a:srgbClr val="000000"/>
                </a:solidFill>
              </a:rPr>
              <a:t>															</a:t>
            </a:r>
            <a:r>
              <a:rPr lang="en" sz="800">
                <a:solidFill>
                  <a:srgbClr val="000000"/>
                </a:solidFill>
                <a:latin typeface="Arial"/>
                <a:ea typeface="Arial"/>
                <a:cs typeface="Arial"/>
                <a:sym typeface="Arial"/>
              </a:rPr>
              <a:t>Wilson Training System, 2017</a:t>
            </a:r>
          </a:p>
          <a:p>
            <a:pPr lvl="0">
              <a:spcBef>
                <a:spcPts val="0"/>
              </a:spcBef>
              <a:buNone/>
            </a:pPr>
            <a:endParaRPr b="1">
              <a:solidFill>
                <a:srgbClr val="3D85C6"/>
              </a:solidFill>
            </a:endParaRPr>
          </a:p>
        </p:txBody>
      </p:sp>
      <p:pic>
        <p:nvPicPr>
          <p:cNvPr id="192" name="Shape 192"/>
          <p:cNvPicPr preferRelativeResize="0"/>
          <p:nvPr/>
        </p:nvPicPr>
        <p:blipFill>
          <a:blip r:embed="rId3">
            <a:alphaModFix/>
          </a:blip>
          <a:stretch>
            <a:fillRect/>
          </a:stretch>
        </p:blipFill>
        <p:spPr>
          <a:xfrm>
            <a:off x="7363724" y="292862"/>
            <a:ext cx="1209549" cy="12255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Wilson Reading</a:t>
            </a:r>
          </a:p>
        </p:txBody>
      </p:sp>
      <p:sp>
        <p:nvSpPr>
          <p:cNvPr id="198" name="Shape 198"/>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dirty="0"/>
              <a:t>The students will receive instruction in:</a:t>
            </a:r>
          </a:p>
          <a:p>
            <a:pPr marL="457200" lvl="0" indent="-228600" rtl="0">
              <a:spcBef>
                <a:spcPts val="0"/>
              </a:spcBef>
            </a:pPr>
            <a:r>
              <a:rPr lang="en" sz="1600" b="1" dirty="0"/>
              <a:t>Phonemic Awareness</a:t>
            </a:r>
          </a:p>
          <a:p>
            <a:pPr marL="457200" lvl="0" indent="-228600" rtl="0">
              <a:spcBef>
                <a:spcPts val="0"/>
              </a:spcBef>
            </a:pPr>
            <a:r>
              <a:rPr lang="en" sz="1600" b="1" dirty="0"/>
              <a:t>Decoding and Word Study</a:t>
            </a:r>
          </a:p>
          <a:p>
            <a:pPr marL="457200" lvl="0" indent="-228600" rtl="0">
              <a:spcBef>
                <a:spcPts val="0"/>
              </a:spcBef>
            </a:pPr>
            <a:r>
              <a:rPr lang="en" sz="1600" b="1" dirty="0"/>
              <a:t>Sight Word Recognition</a:t>
            </a:r>
          </a:p>
          <a:p>
            <a:pPr marL="457200" lvl="0" indent="-228600" rtl="0">
              <a:spcBef>
                <a:spcPts val="0"/>
              </a:spcBef>
            </a:pPr>
            <a:r>
              <a:rPr lang="en" sz="1600" b="1" dirty="0"/>
              <a:t>Spelling</a:t>
            </a:r>
          </a:p>
          <a:p>
            <a:pPr marL="457200" lvl="0" indent="-228600" rtl="0">
              <a:spcBef>
                <a:spcPts val="0"/>
              </a:spcBef>
            </a:pPr>
            <a:r>
              <a:rPr lang="en" sz="1600" b="1" dirty="0"/>
              <a:t>Fluency</a:t>
            </a:r>
          </a:p>
          <a:p>
            <a:pPr marL="457200" lvl="0" indent="-228600" rtl="0">
              <a:spcBef>
                <a:spcPts val="0"/>
              </a:spcBef>
            </a:pPr>
            <a:r>
              <a:rPr lang="en" sz="1600" dirty="0"/>
              <a:t>Vocabulary</a:t>
            </a:r>
          </a:p>
          <a:p>
            <a:pPr marL="457200" indent="-228600"/>
            <a:r>
              <a:rPr lang="en" sz="1600" dirty="0" smtClean="0"/>
              <a:t>Comprehension                                    </a:t>
            </a:r>
            <a:r>
              <a:rPr lang="en" sz="1000" dirty="0" smtClean="0">
                <a:solidFill>
                  <a:srgbClr val="000000"/>
                </a:solidFill>
                <a:latin typeface="Arial"/>
                <a:ea typeface="Arial"/>
                <a:cs typeface="Arial"/>
                <a:sym typeface="Arial"/>
              </a:rPr>
              <a:t>Wilson </a:t>
            </a:r>
            <a:r>
              <a:rPr lang="en" sz="1000" dirty="0">
                <a:solidFill>
                  <a:srgbClr val="000000"/>
                </a:solidFill>
                <a:latin typeface="Arial"/>
                <a:ea typeface="Arial"/>
                <a:cs typeface="Arial"/>
                <a:sym typeface="Arial"/>
              </a:rPr>
              <a:t>Training System, 2017</a:t>
            </a:r>
          </a:p>
          <a:p>
            <a:pPr marL="457200" lvl="0" indent="-228600" rtl="0">
              <a:spcBef>
                <a:spcPts val="0"/>
              </a:spcBef>
            </a:pPr>
            <a:endParaRPr lang="en" sz="1600" dirty="0"/>
          </a:p>
          <a:p>
            <a:pPr lvl="0">
              <a:spcBef>
                <a:spcPts val="0"/>
              </a:spcBef>
              <a:buNone/>
            </a:pPr>
            <a:r>
              <a:rPr lang="en" dirty="0"/>
              <a:t>								</a:t>
            </a:r>
          </a:p>
          <a:p>
            <a:pPr lvl="0" rtl="0">
              <a:spcBef>
                <a:spcPts val="0"/>
              </a:spcBef>
              <a:buNone/>
            </a:pPr>
            <a:endParaRPr dirty="0"/>
          </a:p>
          <a:p>
            <a:pPr lvl="0">
              <a:spcBef>
                <a:spcPts val="0"/>
              </a:spcBef>
              <a:buNone/>
            </a:pPr>
            <a:r>
              <a:rPr lang="en" dirty="0"/>
              <a:t>													</a:t>
            </a:r>
          </a:p>
        </p:txBody>
      </p:sp>
      <p:pic>
        <p:nvPicPr>
          <p:cNvPr id="199" name="Shape 199"/>
          <p:cNvPicPr preferRelativeResize="0"/>
          <p:nvPr/>
        </p:nvPicPr>
        <p:blipFill>
          <a:blip r:embed="rId3">
            <a:alphaModFix/>
          </a:blip>
          <a:stretch>
            <a:fillRect/>
          </a:stretch>
        </p:blipFill>
        <p:spPr>
          <a:xfrm>
            <a:off x="6388525" y="87775"/>
            <a:ext cx="2549700" cy="2549700"/>
          </a:xfrm>
          <a:prstGeom prst="rect">
            <a:avLst/>
          </a:prstGeom>
          <a:noFill/>
          <a:ln>
            <a:noFill/>
          </a:ln>
        </p:spPr>
      </p:pic>
      <p:cxnSp>
        <p:nvCxnSpPr>
          <p:cNvPr id="200" name="Shape 200"/>
          <p:cNvCxnSpPr/>
          <p:nvPr/>
        </p:nvCxnSpPr>
        <p:spPr>
          <a:xfrm>
            <a:off x="3787175" y="2011525"/>
            <a:ext cx="728700" cy="507000"/>
          </a:xfrm>
          <a:prstGeom prst="straightConnector1">
            <a:avLst/>
          </a:prstGeom>
          <a:noFill/>
          <a:ln w="19050" cap="flat" cmpd="sng">
            <a:solidFill>
              <a:schemeClr val="dk2"/>
            </a:solidFill>
            <a:prstDash val="solid"/>
            <a:round/>
            <a:headEnd type="none" w="lg" len="lg"/>
            <a:tailEnd type="none" w="lg" len="lg"/>
          </a:ln>
        </p:spPr>
      </p:cxnSp>
      <p:cxnSp>
        <p:nvCxnSpPr>
          <p:cNvPr id="201" name="Shape 201"/>
          <p:cNvCxnSpPr/>
          <p:nvPr/>
        </p:nvCxnSpPr>
        <p:spPr>
          <a:xfrm flipH="1">
            <a:off x="3491375" y="2518525"/>
            <a:ext cx="1024500" cy="760500"/>
          </a:xfrm>
          <a:prstGeom prst="straightConnector1">
            <a:avLst/>
          </a:prstGeom>
          <a:noFill/>
          <a:ln w="19050" cap="flat" cmpd="sng">
            <a:solidFill>
              <a:schemeClr val="dk2"/>
            </a:solidFill>
            <a:prstDash val="solid"/>
            <a:round/>
            <a:headEnd type="none" w="lg" len="lg"/>
            <a:tailEnd type="none" w="lg" len="lg"/>
          </a:ln>
        </p:spPr>
      </p:cxnSp>
      <p:sp>
        <p:nvSpPr>
          <p:cNvPr id="202" name="Shape 202"/>
          <p:cNvSpPr txBox="1"/>
          <p:nvPr/>
        </p:nvSpPr>
        <p:spPr>
          <a:xfrm>
            <a:off x="4515875" y="2277950"/>
            <a:ext cx="2070000" cy="760500"/>
          </a:xfrm>
          <a:prstGeom prst="rect">
            <a:avLst/>
          </a:prstGeom>
          <a:noFill/>
          <a:ln>
            <a:noFill/>
          </a:ln>
        </p:spPr>
        <p:txBody>
          <a:bodyPr lIns="91425" tIns="91425" rIns="91425" bIns="91425" anchor="t" anchorCtr="0">
            <a:noAutofit/>
          </a:bodyPr>
          <a:lstStyle/>
          <a:p>
            <a:pPr lvl="0">
              <a:spcBef>
                <a:spcPts val="0"/>
              </a:spcBef>
              <a:buNone/>
            </a:pPr>
            <a:r>
              <a:rPr lang="en" sz="2400" b="1">
                <a:solidFill>
                  <a:srgbClr val="FF0000"/>
                </a:solidFill>
              </a:rPr>
              <a:t>Main focus!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40425" y="247700"/>
            <a:ext cx="8520600" cy="572700"/>
          </a:xfrm>
          <a:prstGeom prst="rect">
            <a:avLst/>
          </a:prstGeom>
        </p:spPr>
        <p:txBody>
          <a:bodyPr lIns="91425" tIns="91425" rIns="91425" bIns="91425" anchor="t" anchorCtr="0">
            <a:noAutofit/>
          </a:bodyPr>
          <a:lstStyle/>
          <a:p>
            <a:pPr lvl="0" rtl="0">
              <a:spcBef>
                <a:spcPts val="0"/>
              </a:spcBef>
              <a:buNone/>
            </a:pPr>
            <a:r>
              <a:rPr lang="en"/>
              <a:t>Classifying a Struggling Reader</a:t>
            </a:r>
          </a:p>
        </p:txBody>
      </p:sp>
      <p:sp>
        <p:nvSpPr>
          <p:cNvPr id="208" name="Shape 208"/>
          <p:cNvSpPr txBox="1"/>
          <p:nvPr/>
        </p:nvSpPr>
        <p:spPr>
          <a:xfrm>
            <a:off x="2336675" y="1690487"/>
            <a:ext cx="1424700" cy="3135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0000FF"/>
                </a:solidFill>
              </a:rPr>
              <a:t>Poor</a:t>
            </a:r>
          </a:p>
        </p:txBody>
      </p:sp>
      <p:sp>
        <p:nvSpPr>
          <p:cNvPr id="209" name="Shape 209"/>
          <p:cNvSpPr txBox="1"/>
          <p:nvPr/>
        </p:nvSpPr>
        <p:spPr>
          <a:xfrm>
            <a:off x="5485450" y="1643850"/>
            <a:ext cx="1310700" cy="4068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0000FF"/>
                </a:solidFill>
              </a:rPr>
              <a:t>Good</a:t>
            </a:r>
          </a:p>
        </p:txBody>
      </p:sp>
      <p:sp>
        <p:nvSpPr>
          <p:cNvPr id="210" name="Shape 210"/>
          <p:cNvSpPr txBox="1"/>
          <p:nvPr/>
        </p:nvSpPr>
        <p:spPr>
          <a:xfrm>
            <a:off x="3376737" y="1190212"/>
            <a:ext cx="2108700" cy="3135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0000FF"/>
                </a:solidFill>
              </a:rPr>
              <a:t>Word Recognition</a:t>
            </a:r>
          </a:p>
        </p:txBody>
      </p:sp>
      <p:graphicFrame>
        <p:nvGraphicFramePr>
          <p:cNvPr id="211" name="Shape 211"/>
          <p:cNvGraphicFramePr/>
          <p:nvPr/>
        </p:nvGraphicFramePr>
        <p:xfrm>
          <a:off x="1365950" y="2190775"/>
          <a:ext cx="6469575" cy="2407860"/>
        </p:xfrm>
        <a:graphic>
          <a:graphicData uri="http://schemas.openxmlformats.org/drawingml/2006/table">
            <a:tbl>
              <a:tblPr>
                <a:noFill/>
                <a:tableStyleId>{598887BC-1CB6-431F-B711-A7D9CC20A761}</a:tableStyleId>
              </a:tblPr>
              <a:tblGrid>
                <a:gridCol w="3160600"/>
                <a:gridCol w="3308975"/>
              </a:tblGrid>
              <a:tr h="1025500">
                <a:tc>
                  <a:txBody>
                    <a:bodyPr/>
                    <a:lstStyle/>
                    <a:p>
                      <a:pPr lvl="0" rtl="0">
                        <a:spcBef>
                          <a:spcPts val="0"/>
                        </a:spcBef>
                        <a:buNone/>
                      </a:pPr>
                      <a:endParaRPr/>
                    </a:p>
                    <a:p>
                      <a:pPr lvl="0" rtl="0">
                        <a:spcBef>
                          <a:spcPts val="0"/>
                        </a:spcBef>
                        <a:buNone/>
                      </a:pPr>
                      <a:r>
                        <a:rPr lang="en">
                          <a:solidFill>
                            <a:srgbClr val="0000FF"/>
                          </a:solidFill>
                        </a:rPr>
                        <a:t>     </a:t>
                      </a:r>
                      <a:r>
                        <a:rPr lang="en" sz="2400">
                          <a:solidFill>
                            <a:srgbClr val="0000FF"/>
                          </a:solidFill>
                        </a:rPr>
                        <a:t>Dyslexia </a:t>
                      </a:r>
                      <a:r>
                        <a:rPr lang="en" sz="2400">
                          <a:solidFill>
                            <a:srgbClr val="FF0000"/>
                          </a:solidFill>
                        </a:rPr>
                        <a:t>(Wilson)</a:t>
                      </a:r>
                    </a:p>
                  </a:txBody>
                  <a:tcPr marL="91425" marR="91425" marT="91425" marB="91425"/>
                </a:tc>
                <a:tc>
                  <a:txBody>
                    <a:bodyPr/>
                    <a:lstStyle/>
                    <a:p>
                      <a:pPr lvl="0" rtl="0">
                        <a:spcBef>
                          <a:spcPts val="0"/>
                        </a:spcBef>
                        <a:buNone/>
                      </a:pPr>
                      <a:endParaRPr/>
                    </a:p>
                    <a:p>
                      <a:pPr lvl="0" rtl="0">
                        <a:spcBef>
                          <a:spcPts val="0"/>
                        </a:spcBef>
                        <a:buNone/>
                      </a:pPr>
                      <a:r>
                        <a:rPr lang="en"/>
                        <a:t>       </a:t>
                      </a:r>
                      <a:r>
                        <a:rPr lang="en" sz="2400"/>
                        <a:t>     </a:t>
                      </a:r>
                      <a:r>
                        <a:rPr lang="en" sz="2400">
                          <a:solidFill>
                            <a:srgbClr val="0000FF"/>
                          </a:solidFill>
                        </a:rPr>
                        <a:t>    No </a:t>
                      </a:r>
                    </a:p>
                    <a:p>
                      <a:pPr lvl="0" rtl="0">
                        <a:spcBef>
                          <a:spcPts val="0"/>
                        </a:spcBef>
                        <a:buNone/>
                      </a:pPr>
                      <a:r>
                        <a:rPr lang="en" sz="2400">
                          <a:solidFill>
                            <a:srgbClr val="0000FF"/>
                          </a:solidFill>
                        </a:rPr>
                        <a:t>       Impairment</a:t>
                      </a:r>
                    </a:p>
                  </a:txBody>
                  <a:tcPr marL="91425" marR="91425" marT="91425" marB="91425"/>
                </a:tc>
              </a:tr>
              <a:tr h="632525">
                <a:tc>
                  <a:txBody>
                    <a:bodyPr/>
                    <a:lstStyle/>
                    <a:p>
                      <a:pPr lvl="0" rtl="0">
                        <a:spcBef>
                          <a:spcPts val="0"/>
                        </a:spcBef>
                        <a:buNone/>
                      </a:pPr>
                      <a:r>
                        <a:rPr lang="en" sz="3000">
                          <a:solidFill>
                            <a:srgbClr val="0000FF"/>
                          </a:solidFill>
                        </a:rPr>
                        <a:t>   </a:t>
                      </a:r>
                      <a:r>
                        <a:rPr lang="en" sz="2400">
                          <a:solidFill>
                            <a:srgbClr val="0000FF"/>
                          </a:solidFill>
                        </a:rPr>
                        <a:t>Mixed Deficit </a:t>
                      </a:r>
                      <a:r>
                        <a:rPr lang="en" sz="2400">
                          <a:solidFill>
                            <a:srgbClr val="FF0000"/>
                          </a:solidFill>
                        </a:rPr>
                        <a:t>(both)</a:t>
                      </a:r>
                    </a:p>
                    <a:p>
                      <a:pPr lvl="0" rtl="0">
                        <a:spcBef>
                          <a:spcPts val="0"/>
                        </a:spcBef>
                        <a:buNone/>
                      </a:pPr>
                      <a:endParaRPr/>
                    </a:p>
                    <a:p>
                      <a:pPr lvl="0" rtl="0">
                        <a:spcBef>
                          <a:spcPts val="0"/>
                        </a:spcBef>
                        <a:buNone/>
                      </a:pPr>
                      <a:endParaRPr/>
                    </a:p>
                    <a:p>
                      <a:pPr lvl="0" rtl="0">
                        <a:spcBef>
                          <a:spcPts val="0"/>
                        </a:spcBef>
                        <a:buNone/>
                      </a:pPr>
                      <a:endParaRPr/>
                    </a:p>
                  </a:txBody>
                  <a:tcPr marL="91425" marR="91425" marT="91425" marB="91425"/>
                </a:tc>
                <a:tc>
                  <a:txBody>
                    <a:bodyPr/>
                    <a:lstStyle/>
                    <a:p>
                      <a:pPr lvl="0" rtl="0">
                        <a:spcBef>
                          <a:spcPts val="0"/>
                        </a:spcBef>
                        <a:buNone/>
                      </a:pPr>
                      <a:r>
                        <a:rPr lang="en" sz="2400"/>
                        <a:t>       </a:t>
                      </a:r>
                      <a:r>
                        <a:rPr lang="en" sz="2400">
                          <a:solidFill>
                            <a:srgbClr val="0000FF"/>
                          </a:solidFill>
                        </a:rPr>
                        <a:t>Specific  </a:t>
                      </a:r>
                    </a:p>
                    <a:p>
                      <a:pPr lvl="0" rtl="0">
                        <a:spcBef>
                          <a:spcPts val="0"/>
                        </a:spcBef>
                        <a:buNone/>
                      </a:pPr>
                      <a:r>
                        <a:rPr lang="en" sz="2400">
                          <a:solidFill>
                            <a:srgbClr val="0000FF"/>
                          </a:solidFill>
                        </a:rPr>
                        <a:t>   Comprehension</a:t>
                      </a:r>
                    </a:p>
                    <a:p>
                      <a:pPr lvl="0" rtl="0">
                        <a:spcBef>
                          <a:spcPts val="0"/>
                        </a:spcBef>
                        <a:buNone/>
                      </a:pPr>
                      <a:r>
                        <a:rPr lang="en" sz="2400">
                          <a:solidFill>
                            <a:srgbClr val="0000FF"/>
                          </a:solidFill>
                        </a:rPr>
                        <a:t>         Deficit </a:t>
                      </a:r>
                      <a:r>
                        <a:rPr lang="en" sz="2400">
                          <a:solidFill>
                            <a:srgbClr val="FF0000"/>
                          </a:solidFill>
                        </a:rPr>
                        <a:t>(LLI)</a:t>
                      </a:r>
                    </a:p>
                  </a:txBody>
                  <a:tcPr marL="91425" marR="91425" marT="91425" marB="91425"/>
                </a:tc>
              </a:tr>
            </a:tbl>
          </a:graphicData>
        </a:graphic>
      </p:graphicFrame>
      <p:sp>
        <p:nvSpPr>
          <p:cNvPr id="212" name="Shape 212"/>
          <p:cNvSpPr txBox="1"/>
          <p:nvPr/>
        </p:nvSpPr>
        <p:spPr>
          <a:xfrm rot="-5400261">
            <a:off x="-1275363" y="2318256"/>
            <a:ext cx="3946500" cy="7146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0000FF"/>
                </a:solidFill>
              </a:rPr>
              <a:t>Language Comprehension</a:t>
            </a:r>
          </a:p>
        </p:txBody>
      </p:sp>
      <p:sp>
        <p:nvSpPr>
          <p:cNvPr id="213" name="Shape 213"/>
          <p:cNvSpPr txBox="1"/>
          <p:nvPr/>
        </p:nvSpPr>
        <p:spPr>
          <a:xfrm rot="-5400000">
            <a:off x="-842200" y="2155175"/>
            <a:ext cx="3918300" cy="4980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0000FF"/>
                </a:solidFill>
              </a:rPr>
              <a:t>Poor</a:t>
            </a:r>
          </a:p>
        </p:txBody>
      </p:sp>
      <p:sp>
        <p:nvSpPr>
          <p:cNvPr id="214" name="Shape 214"/>
          <p:cNvSpPr txBox="1"/>
          <p:nvPr/>
        </p:nvSpPr>
        <p:spPr>
          <a:xfrm rot="-5400000">
            <a:off x="5600" y="1852025"/>
            <a:ext cx="2222700" cy="5541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0000FF"/>
                </a:solidFill>
              </a:rPr>
              <a:t>Good</a:t>
            </a:r>
          </a:p>
        </p:txBody>
      </p:sp>
      <p:sp>
        <p:nvSpPr>
          <p:cNvPr id="215" name="Shape 215"/>
          <p:cNvSpPr txBox="1"/>
          <p:nvPr/>
        </p:nvSpPr>
        <p:spPr>
          <a:xfrm>
            <a:off x="5744325" y="4735275"/>
            <a:ext cx="2883300" cy="313500"/>
          </a:xfrm>
          <a:prstGeom prst="rect">
            <a:avLst/>
          </a:prstGeom>
          <a:noFill/>
          <a:ln>
            <a:noFill/>
          </a:ln>
        </p:spPr>
        <p:txBody>
          <a:bodyPr lIns="91425" tIns="91425" rIns="91425" bIns="91425" anchor="t" anchorCtr="0">
            <a:noAutofit/>
          </a:bodyPr>
          <a:lstStyle/>
          <a:p>
            <a:pPr lvl="0">
              <a:spcBef>
                <a:spcPts val="0"/>
              </a:spcBef>
              <a:buNone/>
            </a:pPr>
            <a:r>
              <a:rPr lang="en"/>
              <a:t>Catts &amp; Weismer, 2006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304800" y="309350"/>
            <a:ext cx="8537700" cy="748200"/>
          </a:xfrm>
          <a:prstGeom prst="rect">
            <a:avLst/>
          </a:prstGeom>
        </p:spPr>
        <p:txBody>
          <a:bodyPr lIns="91425" tIns="91425" rIns="91425" bIns="91425" anchor="t" anchorCtr="0">
            <a:noAutofit/>
          </a:bodyPr>
          <a:lstStyle/>
          <a:p>
            <a:pPr lvl="0">
              <a:spcBef>
                <a:spcPts val="0"/>
              </a:spcBef>
              <a:buNone/>
            </a:pPr>
            <a:r>
              <a:rPr lang="en"/>
              <a:t>Let’s Practice</a:t>
            </a:r>
          </a:p>
          <a:p>
            <a:pPr lvl="0">
              <a:spcBef>
                <a:spcPts val="0"/>
              </a:spcBef>
              <a:buNone/>
            </a:pPr>
            <a:endParaRPr/>
          </a:p>
        </p:txBody>
      </p:sp>
      <p:pic>
        <p:nvPicPr>
          <p:cNvPr id="221" name="Shape 221"/>
          <p:cNvPicPr preferRelativeResize="0"/>
          <p:nvPr/>
        </p:nvPicPr>
        <p:blipFill>
          <a:blip r:embed="rId3">
            <a:alphaModFix/>
          </a:blip>
          <a:stretch>
            <a:fillRect/>
          </a:stretch>
        </p:blipFill>
        <p:spPr>
          <a:xfrm>
            <a:off x="3363725" y="1228675"/>
            <a:ext cx="2678224" cy="2850224"/>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Scenario </a:t>
            </a:r>
          </a:p>
        </p:txBody>
      </p:sp>
      <p:sp>
        <p:nvSpPr>
          <p:cNvPr id="227" name="Shape 227"/>
          <p:cNvSpPr txBox="1">
            <a:spLocks noGrp="1"/>
          </p:cNvSpPr>
          <p:nvPr>
            <p:ph type="body" idx="1"/>
          </p:nvPr>
        </p:nvSpPr>
        <p:spPr>
          <a:xfrm>
            <a:off x="311700" y="1017725"/>
            <a:ext cx="8520600" cy="3334800"/>
          </a:xfrm>
          <a:prstGeom prst="rect">
            <a:avLst/>
          </a:prstGeom>
        </p:spPr>
        <p:txBody>
          <a:bodyPr lIns="91425" tIns="91425" rIns="91425" bIns="91425" anchor="t" anchorCtr="0">
            <a:noAutofit/>
          </a:bodyPr>
          <a:lstStyle/>
          <a:p>
            <a:pPr lvl="0" rtl="0">
              <a:spcBef>
                <a:spcPts val="0"/>
              </a:spcBef>
              <a:spcAft>
                <a:spcPts val="0"/>
              </a:spcAft>
              <a:buClr>
                <a:schemeClr val="dk2"/>
              </a:buClr>
              <a:buSzPct val="68750"/>
              <a:buFont typeface="Arial"/>
              <a:buNone/>
            </a:pPr>
            <a:r>
              <a:rPr lang="en" sz="1600" dirty="0">
                <a:latin typeface="Arial"/>
                <a:ea typeface="Arial"/>
                <a:cs typeface="Arial"/>
                <a:sym typeface="Arial"/>
              </a:rPr>
              <a:t>Greg, a 7th grader, has been struggling in all of his academic classes.  </a:t>
            </a:r>
            <a:endParaRPr lang="en" sz="1600" dirty="0" smtClean="0">
              <a:latin typeface="Arial"/>
              <a:ea typeface="Arial"/>
              <a:cs typeface="Arial"/>
              <a:sym typeface="Arial"/>
            </a:endParaRPr>
          </a:p>
          <a:p>
            <a:pPr marL="285750" lvl="0" indent="-285750" rtl="0">
              <a:spcBef>
                <a:spcPts val="0"/>
              </a:spcBef>
              <a:spcAft>
                <a:spcPts val="0"/>
              </a:spcAft>
              <a:buClr>
                <a:schemeClr val="dk2"/>
              </a:buClr>
              <a:buSzPct val="68750"/>
              <a:buFont typeface="Arial" panose="020B0604020202020204" pitchFamily="34" charset="0"/>
              <a:buChar char="•"/>
            </a:pPr>
            <a:r>
              <a:rPr lang="en" dirty="0">
                <a:sym typeface="Arial"/>
              </a:rPr>
              <a:t>well-liked</a:t>
            </a:r>
            <a:r>
              <a:rPr lang="en" sz="1600" dirty="0" smtClean="0">
                <a:latin typeface="Arial"/>
                <a:ea typeface="Arial"/>
                <a:cs typeface="Arial"/>
                <a:sym typeface="Arial"/>
              </a:rPr>
              <a:t> </a:t>
            </a:r>
            <a:r>
              <a:rPr lang="en" sz="1600" dirty="0">
                <a:latin typeface="Arial"/>
                <a:ea typeface="Arial"/>
                <a:cs typeface="Arial"/>
                <a:sym typeface="Arial"/>
              </a:rPr>
              <a:t>by his peers </a:t>
            </a:r>
            <a:endParaRPr lang="en" sz="1600" dirty="0" smtClean="0">
              <a:latin typeface="Arial"/>
              <a:ea typeface="Arial"/>
              <a:cs typeface="Arial"/>
              <a:sym typeface="Arial"/>
            </a:endParaRPr>
          </a:p>
          <a:p>
            <a:pPr marL="285750" lvl="0" indent="-285750" rtl="0">
              <a:spcBef>
                <a:spcPts val="0"/>
              </a:spcBef>
              <a:spcAft>
                <a:spcPts val="0"/>
              </a:spcAft>
              <a:buClr>
                <a:schemeClr val="dk2"/>
              </a:buClr>
              <a:buSzPct val="68750"/>
              <a:buFont typeface="Arial" panose="020B0604020202020204" pitchFamily="34" charset="0"/>
              <a:buChar char="•"/>
            </a:pPr>
            <a:r>
              <a:rPr lang="en" sz="1600" dirty="0" smtClean="0">
                <a:latin typeface="Arial"/>
                <a:ea typeface="Arial"/>
                <a:cs typeface="Arial"/>
                <a:sym typeface="Arial"/>
              </a:rPr>
              <a:t>often </a:t>
            </a:r>
            <a:r>
              <a:rPr lang="en" sz="1600" dirty="0">
                <a:latin typeface="Arial"/>
                <a:ea typeface="Arial"/>
                <a:cs typeface="Arial"/>
                <a:sym typeface="Arial"/>
              </a:rPr>
              <a:t>considered the class </a:t>
            </a:r>
            <a:r>
              <a:rPr lang="en" sz="1600" dirty="0" smtClean="0">
                <a:latin typeface="Arial"/>
                <a:ea typeface="Arial"/>
                <a:cs typeface="Arial"/>
                <a:sym typeface="Arial"/>
              </a:rPr>
              <a:t>clown</a:t>
            </a:r>
          </a:p>
          <a:p>
            <a:pPr marL="285750" lvl="0" indent="-285750" rtl="0">
              <a:spcBef>
                <a:spcPts val="0"/>
              </a:spcBef>
              <a:spcAft>
                <a:spcPts val="0"/>
              </a:spcAft>
              <a:buClr>
                <a:schemeClr val="dk2"/>
              </a:buClr>
              <a:buSzPct val="68750"/>
              <a:buFont typeface="Arial" panose="020B0604020202020204" pitchFamily="34" charset="0"/>
              <a:buChar char="•"/>
            </a:pPr>
            <a:r>
              <a:rPr lang="en" sz="1600" dirty="0" smtClean="0">
                <a:latin typeface="Arial"/>
                <a:ea typeface="Arial"/>
                <a:cs typeface="Arial"/>
                <a:sym typeface="Arial"/>
              </a:rPr>
              <a:t>class </a:t>
            </a:r>
            <a:r>
              <a:rPr lang="en" sz="1600" dirty="0">
                <a:latin typeface="Arial"/>
                <a:ea typeface="Arial"/>
                <a:cs typeface="Arial"/>
                <a:sym typeface="Arial"/>
              </a:rPr>
              <a:t>behaviors</a:t>
            </a:r>
            <a:r>
              <a:rPr lang="en" sz="1600" dirty="0">
                <a:latin typeface="Arial"/>
                <a:ea typeface="Arial"/>
                <a:cs typeface="Arial"/>
                <a:sym typeface="Arial"/>
              </a:rPr>
              <a:t> have earned him several lunch detentions, an after school detention, and recently an in-school </a:t>
            </a:r>
            <a:r>
              <a:rPr lang="en" sz="1600" dirty="0" smtClean="0">
                <a:latin typeface="Arial"/>
                <a:ea typeface="Arial"/>
                <a:cs typeface="Arial"/>
                <a:sym typeface="Arial"/>
              </a:rPr>
              <a:t>suspension</a:t>
            </a:r>
          </a:p>
          <a:p>
            <a:pPr marL="285750" lvl="0" indent="-285750" rtl="0">
              <a:spcBef>
                <a:spcPts val="0"/>
              </a:spcBef>
              <a:spcAft>
                <a:spcPts val="0"/>
              </a:spcAft>
              <a:buClr>
                <a:schemeClr val="dk2"/>
              </a:buClr>
              <a:buSzPct val="68750"/>
              <a:buFont typeface="Arial" panose="020B0604020202020204" pitchFamily="34" charset="0"/>
              <a:buChar char="•"/>
            </a:pPr>
            <a:r>
              <a:rPr lang="en" sz="1600" dirty="0" smtClean="0">
                <a:latin typeface="Arial"/>
                <a:ea typeface="Arial"/>
                <a:cs typeface="Arial"/>
                <a:sym typeface="Arial"/>
              </a:rPr>
              <a:t>review </a:t>
            </a:r>
            <a:r>
              <a:rPr lang="en" sz="1600" dirty="0">
                <a:latin typeface="Arial"/>
                <a:ea typeface="Arial"/>
                <a:cs typeface="Arial"/>
                <a:sym typeface="Arial"/>
              </a:rPr>
              <a:t>of his SOL scores and other prior assessments show </a:t>
            </a:r>
            <a:r>
              <a:rPr lang="en" sz="1600" dirty="0" smtClean="0">
                <a:latin typeface="Arial"/>
                <a:ea typeface="Arial"/>
                <a:cs typeface="Arial"/>
                <a:sym typeface="Arial"/>
              </a:rPr>
              <a:t>performance </a:t>
            </a:r>
            <a:r>
              <a:rPr lang="en" sz="1600" dirty="0">
                <a:latin typeface="Arial"/>
                <a:ea typeface="Arial"/>
                <a:cs typeface="Arial"/>
                <a:sym typeface="Arial"/>
              </a:rPr>
              <a:t>is often weak in all content areas, except for </a:t>
            </a:r>
            <a:r>
              <a:rPr lang="en" sz="1600" dirty="0" smtClean="0">
                <a:latin typeface="Arial"/>
                <a:ea typeface="Arial"/>
                <a:cs typeface="Arial"/>
                <a:sym typeface="Arial"/>
              </a:rPr>
              <a:t>math</a:t>
            </a:r>
          </a:p>
          <a:p>
            <a:pPr marL="285750" lvl="0" indent="-285750" rtl="0">
              <a:spcBef>
                <a:spcPts val="0"/>
              </a:spcBef>
              <a:spcAft>
                <a:spcPts val="0"/>
              </a:spcAft>
              <a:buClr>
                <a:schemeClr val="dk2"/>
              </a:buClr>
              <a:buSzPct val="68750"/>
              <a:buFont typeface="Arial" panose="020B0604020202020204" pitchFamily="34" charset="0"/>
              <a:buChar char="•"/>
            </a:pPr>
            <a:r>
              <a:rPr lang="en" sz="1600" dirty="0" smtClean="0">
                <a:latin typeface="Arial"/>
                <a:ea typeface="Arial"/>
                <a:cs typeface="Arial"/>
                <a:sym typeface="Arial"/>
              </a:rPr>
              <a:t>r</a:t>
            </a:r>
            <a:r>
              <a:rPr lang="en" sz="1600" dirty="0" smtClean="0">
                <a:latin typeface="Arial"/>
                <a:ea typeface="Arial"/>
                <a:cs typeface="Arial"/>
                <a:sym typeface="Arial"/>
              </a:rPr>
              <a:t>eading </a:t>
            </a:r>
            <a:r>
              <a:rPr lang="en" sz="1600" dirty="0">
                <a:latin typeface="Arial"/>
                <a:ea typeface="Arial"/>
                <a:cs typeface="Arial"/>
                <a:sym typeface="Arial"/>
              </a:rPr>
              <a:t>scores were particularly </a:t>
            </a:r>
            <a:r>
              <a:rPr lang="en" sz="1600" dirty="0" smtClean="0">
                <a:latin typeface="Arial"/>
                <a:ea typeface="Arial"/>
                <a:cs typeface="Arial"/>
                <a:sym typeface="Arial"/>
              </a:rPr>
              <a:t>low  </a:t>
            </a:r>
          </a:p>
          <a:p>
            <a:pPr marL="285750" lvl="0" indent="-285750" rtl="0">
              <a:spcBef>
                <a:spcPts val="0"/>
              </a:spcBef>
              <a:spcAft>
                <a:spcPts val="0"/>
              </a:spcAft>
              <a:buClr>
                <a:schemeClr val="dk2"/>
              </a:buClr>
              <a:buSzPct val="68750"/>
              <a:buFont typeface="Arial" panose="020B0604020202020204" pitchFamily="34" charset="0"/>
              <a:buChar char="•"/>
            </a:pPr>
            <a:r>
              <a:rPr lang="en" sz="1600" dirty="0" smtClean="0">
                <a:latin typeface="Arial"/>
                <a:ea typeface="Arial"/>
                <a:cs typeface="Arial"/>
                <a:sym typeface="Arial"/>
              </a:rPr>
              <a:t>teachers </a:t>
            </a:r>
            <a:r>
              <a:rPr lang="en" sz="1600" dirty="0">
                <a:latin typeface="Arial"/>
                <a:ea typeface="Arial"/>
                <a:cs typeface="Arial"/>
                <a:sym typeface="Arial"/>
              </a:rPr>
              <a:t>feel he is unmotivated to do well in school </a:t>
            </a:r>
            <a:endParaRPr lang="en" sz="1600" dirty="0" smtClean="0">
              <a:latin typeface="Arial"/>
              <a:ea typeface="Arial"/>
              <a:cs typeface="Arial"/>
              <a:sym typeface="Arial"/>
            </a:endParaRPr>
          </a:p>
          <a:p>
            <a:pPr marL="285750" lvl="0" indent="-285750" rtl="0">
              <a:spcBef>
                <a:spcPts val="0"/>
              </a:spcBef>
              <a:spcAft>
                <a:spcPts val="0"/>
              </a:spcAft>
              <a:buClr>
                <a:schemeClr val="dk2"/>
              </a:buClr>
              <a:buSzPct val="68750"/>
              <a:buFont typeface="Arial" panose="020B0604020202020204" pitchFamily="34" charset="0"/>
              <a:buChar char="•"/>
            </a:pPr>
            <a:r>
              <a:rPr lang="en" sz="1600" dirty="0" smtClean="0">
                <a:latin typeface="Arial"/>
                <a:ea typeface="Arial"/>
                <a:cs typeface="Arial"/>
                <a:sym typeface="Arial"/>
              </a:rPr>
              <a:t>stumped </a:t>
            </a:r>
            <a:r>
              <a:rPr lang="en" sz="1600" dirty="0">
                <a:latin typeface="Arial"/>
                <a:ea typeface="Arial"/>
                <a:cs typeface="Arial"/>
                <a:sym typeface="Arial"/>
              </a:rPr>
              <a:t>as to how to encourage </a:t>
            </a:r>
            <a:r>
              <a:rPr lang="en" sz="1600" dirty="0" smtClean="0">
                <a:latin typeface="Arial"/>
                <a:ea typeface="Arial"/>
                <a:cs typeface="Arial"/>
                <a:sym typeface="Arial"/>
              </a:rPr>
              <a:t>him</a:t>
            </a:r>
          </a:p>
          <a:p>
            <a:pPr marL="285750" lvl="0" indent="-285750" rtl="0">
              <a:spcBef>
                <a:spcPts val="0"/>
              </a:spcBef>
              <a:spcAft>
                <a:spcPts val="0"/>
              </a:spcAft>
              <a:buClr>
                <a:schemeClr val="dk2"/>
              </a:buClr>
              <a:buSzPct val="68750"/>
              <a:buFont typeface="Arial" panose="020B0604020202020204" pitchFamily="34" charset="0"/>
              <a:buChar char="•"/>
            </a:pPr>
            <a:r>
              <a:rPr lang="en" sz="1600" dirty="0" smtClean="0">
                <a:latin typeface="Arial"/>
                <a:ea typeface="Arial"/>
                <a:cs typeface="Arial"/>
                <a:sym typeface="Arial"/>
              </a:rPr>
              <a:t>Recent relationship </a:t>
            </a:r>
            <a:r>
              <a:rPr lang="en" sz="1600" dirty="0">
                <a:latin typeface="Arial"/>
                <a:ea typeface="Arial"/>
                <a:cs typeface="Arial"/>
                <a:sym typeface="Arial"/>
              </a:rPr>
              <a:t>with his science teacher who he told he feels “stupid” in </a:t>
            </a:r>
            <a:r>
              <a:rPr lang="en" sz="1600" dirty="0" smtClean="0">
                <a:latin typeface="Arial"/>
                <a:ea typeface="Arial"/>
                <a:cs typeface="Arial"/>
                <a:sym typeface="Arial"/>
              </a:rPr>
              <a:t>class/often </a:t>
            </a:r>
            <a:r>
              <a:rPr lang="en" sz="1600" dirty="0">
                <a:latin typeface="Arial"/>
                <a:ea typeface="Arial"/>
                <a:cs typeface="Arial"/>
                <a:sym typeface="Arial"/>
              </a:rPr>
              <a:t>doesn’t understand his class </a:t>
            </a:r>
            <a:r>
              <a:rPr lang="en" sz="1600" dirty="0" smtClean="0">
                <a:latin typeface="Arial"/>
                <a:ea typeface="Arial"/>
                <a:cs typeface="Arial"/>
                <a:sym typeface="Arial"/>
              </a:rPr>
              <a:t>assignments</a:t>
            </a:r>
          </a:p>
          <a:p>
            <a:pPr marL="285750" lvl="0" indent="-285750" rtl="0">
              <a:spcBef>
                <a:spcPts val="0"/>
              </a:spcBef>
              <a:spcAft>
                <a:spcPts val="0"/>
              </a:spcAft>
              <a:buClr>
                <a:schemeClr val="dk2"/>
              </a:buClr>
              <a:buSzPct val="68750"/>
              <a:buFont typeface="Arial" panose="020B0604020202020204" pitchFamily="34" charset="0"/>
              <a:buChar char="•"/>
            </a:pPr>
            <a:r>
              <a:rPr lang="en" sz="1600" dirty="0" smtClean="0">
                <a:latin typeface="Arial"/>
                <a:ea typeface="Arial"/>
                <a:cs typeface="Arial"/>
                <a:sym typeface="Arial"/>
              </a:rPr>
              <a:t> </a:t>
            </a:r>
            <a:r>
              <a:rPr lang="en" sz="1600" dirty="0">
                <a:latin typeface="Arial"/>
                <a:ea typeface="Arial"/>
                <a:cs typeface="Arial"/>
                <a:sym typeface="Arial"/>
              </a:rPr>
              <a:t>His teachers have tried to meet with Greg’s mother, but she is a single parent who works two jobs.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body" idx="4294967295"/>
          </p:nvPr>
        </p:nvSpPr>
        <p:spPr>
          <a:xfrm>
            <a:off x="311700" y="1234075"/>
            <a:ext cx="8520600" cy="3334800"/>
          </a:xfrm>
          <a:prstGeom prst="rect">
            <a:avLst/>
          </a:prstGeom>
        </p:spPr>
        <p:txBody>
          <a:bodyPr lIns="91425" tIns="91425" rIns="91425" bIns="91425" anchor="t" anchorCtr="0">
            <a:noAutofit/>
          </a:bodyPr>
          <a:lstStyle/>
          <a:p>
            <a:pPr lvl="0">
              <a:spcBef>
                <a:spcPts val="0"/>
              </a:spcBef>
              <a:buNone/>
            </a:pPr>
            <a:r>
              <a:rPr lang="en" sz="4800">
                <a:solidFill>
                  <a:srgbClr val="FF0000"/>
                </a:solidFill>
              </a:rPr>
              <a:t>What can we do to help Greg?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Read This Passage</a:t>
            </a:r>
          </a:p>
        </p:txBody>
      </p:sp>
      <p:sp>
        <p:nvSpPr>
          <p:cNvPr id="114" name="Shape 114"/>
          <p:cNvSpPr txBox="1">
            <a:spLocks noGrp="1"/>
          </p:cNvSpPr>
          <p:nvPr>
            <p:ph type="body" idx="1"/>
          </p:nvPr>
        </p:nvSpPr>
        <p:spPr>
          <a:xfrm>
            <a:off x="311700" y="1228675"/>
            <a:ext cx="8520600" cy="3914700"/>
          </a:xfrm>
          <a:prstGeom prst="rect">
            <a:avLst/>
          </a:prstGeom>
        </p:spPr>
        <p:txBody>
          <a:bodyPr lIns="91425" tIns="91425" rIns="91425" bIns="91425" anchor="t" anchorCtr="0">
            <a:noAutofit/>
          </a:bodyPr>
          <a:lstStyle/>
          <a:p>
            <a:pPr lvl="0">
              <a:spcBef>
                <a:spcPts val="0"/>
              </a:spcBef>
              <a:buNone/>
            </a:pPr>
            <a:r>
              <a:rPr lang="en">
                <a:solidFill>
                  <a:srgbClr val="000000"/>
                </a:solidFill>
                <a:latin typeface="Playfair Display"/>
                <a:ea typeface="Playfair Display"/>
                <a:cs typeface="Playfair Display"/>
                <a:sym typeface="Playfair Display"/>
              </a:rPr>
              <a:t>Once when I was a yonder, my tomly and I were mayle in line to buy mott for the Blimbat. Finally, there was only one plam between us and the mott munt.  The plam made a big ampler on me. There were eight utz all probably ord the age of 12.  You could tell tures did not have a lot of willen.  Their pard weer not yanker, but tures were clean.  The utz were well-matter, all of the mayle in line, two-by-two zors their potent holding zibits.  Tures were telly temering about the plums, fonts, and other yoks tures would wint that noster.  </a:t>
            </a:r>
          </a:p>
          <a:p>
            <a:pPr lvl="0">
              <a:spcBef>
                <a:spcPts val="0"/>
              </a:spcBef>
              <a:buNone/>
            </a:pPr>
            <a:endParaRPr>
              <a:solidFill>
                <a:srgbClr val="000000"/>
              </a:solidFill>
              <a:latin typeface="Playfair Display"/>
              <a:ea typeface="Playfair Display"/>
              <a:cs typeface="Playfair Display"/>
              <a:sym typeface="Playfair Display"/>
            </a:endParaRPr>
          </a:p>
          <a:p>
            <a:pPr lvl="0">
              <a:spcBef>
                <a:spcPts val="0"/>
              </a:spcBef>
              <a:buNone/>
            </a:pPr>
            <a:r>
              <a:rPr lang="en">
                <a:solidFill>
                  <a:srgbClr val="000000"/>
                </a:solidFill>
                <a:latin typeface="Playfair Display"/>
                <a:ea typeface="Playfair Display"/>
                <a:cs typeface="Playfair Display"/>
                <a:sym typeface="Playfair Display"/>
              </a:rPr>
              <a:t>What is Setting?</a:t>
            </a:r>
          </a:p>
          <a:p>
            <a:pPr lvl="0">
              <a:spcBef>
                <a:spcPts val="0"/>
              </a:spcBef>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340425" y="247700"/>
            <a:ext cx="8520600" cy="572700"/>
          </a:xfrm>
          <a:prstGeom prst="rect">
            <a:avLst/>
          </a:prstGeom>
        </p:spPr>
        <p:txBody>
          <a:bodyPr lIns="91425" tIns="91425" rIns="91425" bIns="91425" anchor="t" anchorCtr="0">
            <a:noAutofit/>
          </a:bodyPr>
          <a:lstStyle/>
          <a:p>
            <a:pPr lvl="0" rtl="0">
              <a:spcBef>
                <a:spcPts val="0"/>
              </a:spcBef>
              <a:buNone/>
            </a:pPr>
            <a:r>
              <a:rPr lang="en"/>
              <a:t>Classifying a Struggling Reader</a:t>
            </a:r>
          </a:p>
        </p:txBody>
      </p:sp>
      <p:sp>
        <p:nvSpPr>
          <p:cNvPr id="208" name="Shape 208"/>
          <p:cNvSpPr txBox="1"/>
          <p:nvPr/>
        </p:nvSpPr>
        <p:spPr>
          <a:xfrm>
            <a:off x="2336675" y="1690487"/>
            <a:ext cx="1424700" cy="3135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0000FF"/>
                </a:solidFill>
              </a:rPr>
              <a:t>Poor</a:t>
            </a:r>
          </a:p>
        </p:txBody>
      </p:sp>
      <p:sp>
        <p:nvSpPr>
          <p:cNvPr id="209" name="Shape 209"/>
          <p:cNvSpPr txBox="1"/>
          <p:nvPr/>
        </p:nvSpPr>
        <p:spPr>
          <a:xfrm>
            <a:off x="5485450" y="1643850"/>
            <a:ext cx="1310700" cy="4068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0000FF"/>
                </a:solidFill>
              </a:rPr>
              <a:t>Good</a:t>
            </a:r>
          </a:p>
        </p:txBody>
      </p:sp>
      <p:sp>
        <p:nvSpPr>
          <p:cNvPr id="210" name="Shape 210"/>
          <p:cNvSpPr txBox="1"/>
          <p:nvPr/>
        </p:nvSpPr>
        <p:spPr>
          <a:xfrm>
            <a:off x="3376737" y="1190212"/>
            <a:ext cx="2108700" cy="3135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0000FF"/>
                </a:solidFill>
              </a:rPr>
              <a:t>Word Recognition</a:t>
            </a:r>
          </a:p>
        </p:txBody>
      </p:sp>
      <p:graphicFrame>
        <p:nvGraphicFramePr>
          <p:cNvPr id="211" name="Shape 211"/>
          <p:cNvGraphicFramePr/>
          <p:nvPr/>
        </p:nvGraphicFramePr>
        <p:xfrm>
          <a:off x="1365950" y="2190775"/>
          <a:ext cx="6469575" cy="2407860"/>
        </p:xfrm>
        <a:graphic>
          <a:graphicData uri="http://schemas.openxmlformats.org/drawingml/2006/table">
            <a:tbl>
              <a:tblPr>
                <a:noFill/>
                <a:tableStyleId>{598887BC-1CB6-431F-B711-A7D9CC20A761}</a:tableStyleId>
              </a:tblPr>
              <a:tblGrid>
                <a:gridCol w="3160600"/>
                <a:gridCol w="3308975"/>
              </a:tblGrid>
              <a:tr h="1025500">
                <a:tc>
                  <a:txBody>
                    <a:bodyPr/>
                    <a:lstStyle/>
                    <a:p>
                      <a:pPr lvl="0" rtl="0">
                        <a:spcBef>
                          <a:spcPts val="0"/>
                        </a:spcBef>
                        <a:buNone/>
                      </a:pPr>
                      <a:endParaRPr/>
                    </a:p>
                    <a:p>
                      <a:pPr lvl="0" rtl="0">
                        <a:spcBef>
                          <a:spcPts val="0"/>
                        </a:spcBef>
                        <a:buNone/>
                      </a:pPr>
                      <a:r>
                        <a:rPr lang="en">
                          <a:solidFill>
                            <a:srgbClr val="0000FF"/>
                          </a:solidFill>
                        </a:rPr>
                        <a:t>     </a:t>
                      </a:r>
                      <a:r>
                        <a:rPr lang="en" sz="2400">
                          <a:solidFill>
                            <a:srgbClr val="0000FF"/>
                          </a:solidFill>
                        </a:rPr>
                        <a:t>Dyslexia </a:t>
                      </a:r>
                      <a:r>
                        <a:rPr lang="en" sz="2400">
                          <a:solidFill>
                            <a:srgbClr val="FF0000"/>
                          </a:solidFill>
                        </a:rPr>
                        <a:t>(Wilson)</a:t>
                      </a:r>
                    </a:p>
                  </a:txBody>
                  <a:tcPr marL="91425" marR="91425" marT="91425" marB="91425"/>
                </a:tc>
                <a:tc>
                  <a:txBody>
                    <a:bodyPr/>
                    <a:lstStyle/>
                    <a:p>
                      <a:pPr lvl="0" rtl="0">
                        <a:spcBef>
                          <a:spcPts val="0"/>
                        </a:spcBef>
                        <a:buNone/>
                      </a:pPr>
                      <a:endParaRPr/>
                    </a:p>
                    <a:p>
                      <a:pPr lvl="0" rtl="0">
                        <a:spcBef>
                          <a:spcPts val="0"/>
                        </a:spcBef>
                        <a:buNone/>
                      </a:pPr>
                      <a:r>
                        <a:rPr lang="en"/>
                        <a:t>       </a:t>
                      </a:r>
                      <a:r>
                        <a:rPr lang="en" sz="2400"/>
                        <a:t>     </a:t>
                      </a:r>
                      <a:r>
                        <a:rPr lang="en" sz="2400">
                          <a:solidFill>
                            <a:srgbClr val="0000FF"/>
                          </a:solidFill>
                        </a:rPr>
                        <a:t>    No </a:t>
                      </a:r>
                    </a:p>
                    <a:p>
                      <a:pPr lvl="0" rtl="0">
                        <a:spcBef>
                          <a:spcPts val="0"/>
                        </a:spcBef>
                        <a:buNone/>
                      </a:pPr>
                      <a:r>
                        <a:rPr lang="en" sz="2400">
                          <a:solidFill>
                            <a:srgbClr val="0000FF"/>
                          </a:solidFill>
                        </a:rPr>
                        <a:t>       Impairment</a:t>
                      </a:r>
                    </a:p>
                  </a:txBody>
                  <a:tcPr marL="91425" marR="91425" marT="91425" marB="91425"/>
                </a:tc>
              </a:tr>
              <a:tr h="632525">
                <a:tc>
                  <a:txBody>
                    <a:bodyPr/>
                    <a:lstStyle/>
                    <a:p>
                      <a:pPr lvl="0" rtl="0">
                        <a:spcBef>
                          <a:spcPts val="0"/>
                        </a:spcBef>
                        <a:buNone/>
                      </a:pPr>
                      <a:r>
                        <a:rPr lang="en" sz="3000">
                          <a:solidFill>
                            <a:srgbClr val="0000FF"/>
                          </a:solidFill>
                        </a:rPr>
                        <a:t>   </a:t>
                      </a:r>
                      <a:r>
                        <a:rPr lang="en" sz="2400">
                          <a:solidFill>
                            <a:srgbClr val="0000FF"/>
                          </a:solidFill>
                        </a:rPr>
                        <a:t>Mixed Deficit </a:t>
                      </a:r>
                      <a:r>
                        <a:rPr lang="en" sz="2400">
                          <a:solidFill>
                            <a:srgbClr val="FF0000"/>
                          </a:solidFill>
                        </a:rPr>
                        <a:t>(both)</a:t>
                      </a:r>
                    </a:p>
                    <a:p>
                      <a:pPr lvl="0" rtl="0">
                        <a:spcBef>
                          <a:spcPts val="0"/>
                        </a:spcBef>
                        <a:buNone/>
                      </a:pPr>
                      <a:endParaRPr/>
                    </a:p>
                    <a:p>
                      <a:pPr lvl="0" rtl="0">
                        <a:spcBef>
                          <a:spcPts val="0"/>
                        </a:spcBef>
                        <a:buNone/>
                      </a:pPr>
                      <a:endParaRPr/>
                    </a:p>
                    <a:p>
                      <a:pPr lvl="0" rtl="0">
                        <a:spcBef>
                          <a:spcPts val="0"/>
                        </a:spcBef>
                        <a:buNone/>
                      </a:pPr>
                      <a:endParaRPr/>
                    </a:p>
                  </a:txBody>
                  <a:tcPr marL="91425" marR="91425" marT="91425" marB="91425"/>
                </a:tc>
                <a:tc>
                  <a:txBody>
                    <a:bodyPr/>
                    <a:lstStyle/>
                    <a:p>
                      <a:pPr lvl="0" rtl="0">
                        <a:spcBef>
                          <a:spcPts val="0"/>
                        </a:spcBef>
                        <a:buNone/>
                      </a:pPr>
                      <a:r>
                        <a:rPr lang="en" sz="2400"/>
                        <a:t>       </a:t>
                      </a:r>
                      <a:r>
                        <a:rPr lang="en" sz="2400">
                          <a:solidFill>
                            <a:srgbClr val="0000FF"/>
                          </a:solidFill>
                        </a:rPr>
                        <a:t>Specific  </a:t>
                      </a:r>
                    </a:p>
                    <a:p>
                      <a:pPr lvl="0" rtl="0">
                        <a:spcBef>
                          <a:spcPts val="0"/>
                        </a:spcBef>
                        <a:buNone/>
                      </a:pPr>
                      <a:r>
                        <a:rPr lang="en" sz="2400">
                          <a:solidFill>
                            <a:srgbClr val="0000FF"/>
                          </a:solidFill>
                        </a:rPr>
                        <a:t>   Comprehension</a:t>
                      </a:r>
                    </a:p>
                    <a:p>
                      <a:pPr lvl="0" rtl="0">
                        <a:spcBef>
                          <a:spcPts val="0"/>
                        </a:spcBef>
                        <a:buNone/>
                      </a:pPr>
                      <a:r>
                        <a:rPr lang="en" sz="2400">
                          <a:solidFill>
                            <a:srgbClr val="0000FF"/>
                          </a:solidFill>
                        </a:rPr>
                        <a:t>         Deficit </a:t>
                      </a:r>
                      <a:r>
                        <a:rPr lang="en" sz="2400">
                          <a:solidFill>
                            <a:srgbClr val="FF0000"/>
                          </a:solidFill>
                        </a:rPr>
                        <a:t>(LLI)</a:t>
                      </a:r>
                    </a:p>
                  </a:txBody>
                  <a:tcPr marL="91425" marR="91425" marT="91425" marB="91425"/>
                </a:tc>
              </a:tr>
            </a:tbl>
          </a:graphicData>
        </a:graphic>
      </p:graphicFrame>
      <p:sp>
        <p:nvSpPr>
          <p:cNvPr id="212" name="Shape 212"/>
          <p:cNvSpPr txBox="1"/>
          <p:nvPr/>
        </p:nvSpPr>
        <p:spPr>
          <a:xfrm rot="-5400261">
            <a:off x="-1275363" y="2318256"/>
            <a:ext cx="3946500" cy="7146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0000FF"/>
                </a:solidFill>
              </a:rPr>
              <a:t>Language Comprehension</a:t>
            </a:r>
          </a:p>
        </p:txBody>
      </p:sp>
      <p:sp>
        <p:nvSpPr>
          <p:cNvPr id="213" name="Shape 213"/>
          <p:cNvSpPr txBox="1"/>
          <p:nvPr/>
        </p:nvSpPr>
        <p:spPr>
          <a:xfrm rot="-5400000">
            <a:off x="-842200" y="2155175"/>
            <a:ext cx="3918300" cy="4980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0000FF"/>
                </a:solidFill>
              </a:rPr>
              <a:t>Poor</a:t>
            </a:r>
          </a:p>
        </p:txBody>
      </p:sp>
      <p:sp>
        <p:nvSpPr>
          <p:cNvPr id="214" name="Shape 214"/>
          <p:cNvSpPr txBox="1"/>
          <p:nvPr/>
        </p:nvSpPr>
        <p:spPr>
          <a:xfrm rot="-5400000">
            <a:off x="5600" y="1852025"/>
            <a:ext cx="2222700" cy="5541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0000FF"/>
                </a:solidFill>
              </a:rPr>
              <a:t>Good</a:t>
            </a:r>
          </a:p>
        </p:txBody>
      </p:sp>
      <p:sp>
        <p:nvSpPr>
          <p:cNvPr id="215" name="Shape 215"/>
          <p:cNvSpPr txBox="1"/>
          <p:nvPr/>
        </p:nvSpPr>
        <p:spPr>
          <a:xfrm>
            <a:off x="5744325" y="4735275"/>
            <a:ext cx="2883300" cy="313500"/>
          </a:xfrm>
          <a:prstGeom prst="rect">
            <a:avLst/>
          </a:prstGeom>
          <a:noFill/>
          <a:ln>
            <a:noFill/>
          </a:ln>
        </p:spPr>
        <p:txBody>
          <a:bodyPr lIns="91425" tIns="91425" rIns="91425" bIns="91425" anchor="t" anchorCtr="0">
            <a:noAutofit/>
          </a:bodyPr>
          <a:lstStyle/>
          <a:p>
            <a:pPr lvl="0">
              <a:spcBef>
                <a:spcPts val="0"/>
              </a:spcBef>
              <a:buNone/>
            </a:pPr>
            <a:r>
              <a:rPr lang="en"/>
              <a:t>Catts &amp; Weismer, 2006</a:t>
            </a:r>
          </a:p>
        </p:txBody>
      </p:sp>
    </p:spTree>
    <p:extLst>
      <p:ext uri="{BB962C8B-B14F-4D97-AF65-F5344CB8AC3E}">
        <p14:creationId xmlns:p14="http://schemas.microsoft.com/office/powerpoint/2010/main" val="4233035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What Are we Proposing?</a:t>
            </a:r>
          </a:p>
        </p:txBody>
      </p:sp>
      <p:sp>
        <p:nvSpPr>
          <p:cNvPr id="238" name="Shape 238"/>
          <p:cNvSpPr txBox="1">
            <a:spLocks noGrp="1"/>
          </p:cNvSpPr>
          <p:nvPr>
            <p:ph type="body" idx="1"/>
          </p:nvPr>
        </p:nvSpPr>
        <p:spPr>
          <a:xfrm>
            <a:off x="311700" y="1130100"/>
            <a:ext cx="8520600" cy="4013400"/>
          </a:xfrm>
          <a:prstGeom prst="rect">
            <a:avLst/>
          </a:prstGeom>
        </p:spPr>
        <p:txBody>
          <a:bodyPr lIns="91425" tIns="91425" rIns="91425" bIns="91425" anchor="t" anchorCtr="0">
            <a:noAutofit/>
          </a:bodyPr>
          <a:lstStyle/>
          <a:p>
            <a:pPr lvl="0">
              <a:spcBef>
                <a:spcPts val="0"/>
              </a:spcBef>
              <a:buNone/>
            </a:pPr>
            <a:r>
              <a:rPr lang="en" dirty="0">
                <a:solidFill>
                  <a:srgbClr val="000000"/>
                </a:solidFill>
              </a:rPr>
              <a:t>Case Study</a:t>
            </a:r>
          </a:p>
          <a:p>
            <a:pPr marL="914400" lvl="0" indent="-323850" rtl="0">
              <a:spcBef>
                <a:spcPts val="0"/>
              </a:spcBef>
              <a:buClr>
                <a:srgbClr val="000000"/>
              </a:buClr>
              <a:buSzPct val="100000"/>
            </a:pPr>
            <a:r>
              <a:rPr lang="en" sz="1400" dirty="0">
                <a:solidFill>
                  <a:srgbClr val="000000"/>
                </a:solidFill>
              </a:rPr>
              <a:t>“Caleb”  is a 6th grade struggling reader who is currently reading at a primer level. </a:t>
            </a:r>
          </a:p>
          <a:p>
            <a:pPr marL="914400" lvl="0" indent="-330200" rtl="0">
              <a:spcBef>
                <a:spcPts val="0"/>
              </a:spcBef>
              <a:buClr>
                <a:srgbClr val="000000"/>
              </a:buClr>
              <a:buSzPct val="106666"/>
            </a:pPr>
            <a:r>
              <a:rPr lang="en" sz="1400" dirty="0">
                <a:solidFill>
                  <a:srgbClr val="000000"/>
                </a:solidFill>
              </a:rPr>
              <a:t>Both the LLI and the Wilson Program will be implemented in order to determine if these interventions effectively contribute to the subject making significant progress toward his specific reading deficits.  </a:t>
            </a:r>
          </a:p>
          <a:p>
            <a:pPr marL="914400" lvl="0" indent="-323850" rtl="0">
              <a:spcBef>
                <a:spcPts val="0"/>
              </a:spcBef>
              <a:buClr>
                <a:srgbClr val="000000"/>
              </a:buClr>
              <a:buSzPct val="100000"/>
            </a:pPr>
            <a:r>
              <a:rPr lang="en" sz="1400" dirty="0">
                <a:solidFill>
                  <a:srgbClr val="000000"/>
                </a:solidFill>
              </a:rPr>
              <a:t>The subject will be provided 9 months (Sept.- May) of instruction using the interventions.</a:t>
            </a:r>
          </a:p>
          <a:p>
            <a:pPr marL="914400" lvl="0" indent="-323850" rtl="0">
              <a:spcBef>
                <a:spcPts val="0"/>
              </a:spcBef>
              <a:buClr>
                <a:srgbClr val="000000"/>
              </a:buClr>
              <a:buSzPct val="100000"/>
            </a:pPr>
            <a:r>
              <a:rPr lang="en" sz="1400" dirty="0">
                <a:solidFill>
                  <a:srgbClr val="000000"/>
                </a:solidFill>
              </a:rPr>
              <a:t>Pre and post assessments, field notes, and subject interviews will be conducted to determine if the student makes substantial gains with his reading.</a:t>
            </a:r>
          </a:p>
          <a:p>
            <a:pPr lvl="0" rtl="0">
              <a:spcBef>
                <a:spcPts val="0"/>
              </a:spcBef>
              <a:buNone/>
            </a:pPr>
            <a:r>
              <a:rPr lang="en" sz="1500" dirty="0"/>
              <a:t>  </a:t>
            </a:r>
          </a:p>
          <a:p>
            <a:pPr marL="0" lvl="0" indent="0" rtl="0">
              <a:spcBef>
                <a:spcPts val="0"/>
              </a:spcBef>
              <a:buNone/>
            </a:pPr>
            <a:endParaRPr dirty="0"/>
          </a:p>
          <a:p>
            <a:pPr lvl="0" rtl="0">
              <a:spcBef>
                <a:spcPts val="0"/>
              </a:spcBef>
              <a:buNone/>
            </a:pPr>
            <a:endParaRP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What are we hoping to Find?</a:t>
            </a:r>
          </a:p>
        </p:txBody>
      </p:sp>
      <p:sp>
        <p:nvSpPr>
          <p:cNvPr id="244" name="Shape 244"/>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228600" rtl="0">
              <a:spcBef>
                <a:spcPts val="0"/>
              </a:spcBef>
            </a:pPr>
            <a:r>
              <a:rPr lang="en"/>
              <a:t>“Caleb” will make substantial progress with his reading after nine months of receiving the reading interventions. Specifically, the gains will be in those areas where he shows deficits.   </a:t>
            </a:r>
          </a:p>
          <a:p>
            <a:pPr marL="457200" lvl="0" indent="-228600" rtl="0">
              <a:spcBef>
                <a:spcPts val="0"/>
              </a:spcBef>
            </a:pPr>
            <a:r>
              <a:rPr lang="en"/>
              <a:t>The reading interventions (LLI and Wilson)  will contribute to the subject’s reading gains.  </a:t>
            </a:r>
          </a:p>
          <a:p>
            <a:pPr marL="457200" lvl="0" indent="-228600" rtl="0">
              <a:spcBef>
                <a:spcPts val="0"/>
              </a:spcBef>
            </a:pPr>
            <a:r>
              <a:rPr lang="en"/>
              <a:t>This research can be extended to studying a whole class in order to determine if the effectiveness of the programs will impact students with various reading needs.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dirty="0"/>
              <a:t>The bottom line:</a:t>
            </a:r>
          </a:p>
        </p:txBody>
      </p:sp>
      <p:sp>
        <p:nvSpPr>
          <p:cNvPr id="250" name="Shape 250"/>
          <p:cNvSpPr txBox="1">
            <a:spLocks noGrp="1"/>
          </p:cNvSpPr>
          <p:nvPr>
            <p:ph type="body" idx="1"/>
          </p:nvPr>
        </p:nvSpPr>
        <p:spPr>
          <a:xfrm>
            <a:off x="311700" y="1234075"/>
            <a:ext cx="8520600" cy="3712500"/>
          </a:xfrm>
          <a:prstGeom prst="rect">
            <a:avLst/>
          </a:prstGeom>
        </p:spPr>
        <p:txBody>
          <a:bodyPr lIns="91425" tIns="91425" rIns="91425" bIns="91425" anchor="t" anchorCtr="0">
            <a:noAutofit/>
          </a:bodyPr>
          <a:lstStyle/>
          <a:p>
            <a:pPr marL="457200" lvl="0" indent="-228600" rtl="0">
              <a:spcBef>
                <a:spcPts val="0"/>
              </a:spcBef>
            </a:pPr>
            <a:r>
              <a:rPr lang="en" sz="1600" dirty="0"/>
              <a:t>The earlier we catch them, the better! </a:t>
            </a:r>
          </a:p>
          <a:p>
            <a:pPr marL="457200" lvl="0" indent="-228600" rtl="0">
              <a:spcBef>
                <a:spcPts val="0"/>
              </a:spcBef>
            </a:pPr>
            <a:r>
              <a:rPr lang="en" sz="1600" dirty="0"/>
              <a:t>It’s almost impossible to completely close the gap so it is our job to close it as much as possible and maintain what they have!</a:t>
            </a:r>
          </a:p>
          <a:p>
            <a:pPr marL="457200" lvl="0" indent="-228600" rtl="0">
              <a:spcBef>
                <a:spcPts val="0"/>
              </a:spcBef>
            </a:pPr>
            <a:r>
              <a:rPr lang="en" sz="1600" dirty="0"/>
              <a:t>Every student’s reading needs look different.  It is important that we identify those areas they struggle so that we can provide the most beneficial instructional approach/program. </a:t>
            </a:r>
          </a:p>
          <a:p>
            <a:pPr marL="457200" lvl="0" indent="-228600">
              <a:spcBef>
                <a:spcPts val="0"/>
              </a:spcBef>
            </a:pPr>
            <a:r>
              <a:rPr lang="en" sz="1600" dirty="0"/>
              <a:t>It’s important for teachers to be trained in individual programs, but also use their professional knowledge as they see fit.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Shape 255"/>
          <p:cNvPicPr preferRelativeResize="0"/>
          <p:nvPr/>
        </p:nvPicPr>
        <p:blipFill>
          <a:blip r:embed="rId3">
            <a:alphaModFix/>
          </a:blip>
          <a:stretch>
            <a:fillRect/>
          </a:stretch>
        </p:blipFill>
        <p:spPr>
          <a:xfrm>
            <a:off x="1763850" y="772325"/>
            <a:ext cx="5199625" cy="3450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176025" y="0"/>
            <a:ext cx="8520600" cy="801000"/>
          </a:xfrm>
          <a:prstGeom prst="rect">
            <a:avLst/>
          </a:prstGeom>
        </p:spPr>
        <p:txBody>
          <a:bodyPr lIns="91425" tIns="91425" rIns="91425" bIns="91425" anchor="t" anchorCtr="0">
            <a:noAutofit/>
          </a:bodyPr>
          <a:lstStyle/>
          <a:p>
            <a:pPr lvl="0">
              <a:spcBef>
                <a:spcPts val="0"/>
              </a:spcBef>
              <a:buNone/>
            </a:pPr>
            <a:r>
              <a:rPr lang="en"/>
              <a:t>About Us...</a:t>
            </a:r>
          </a:p>
        </p:txBody>
      </p:sp>
      <p:sp>
        <p:nvSpPr>
          <p:cNvPr id="261" name="Shape 261"/>
          <p:cNvSpPr txBox="1">
            <a:spLocks noGrp="1"/>
          </p:cNvSpPr>
          <p:nvPr>
            <p:ph type="body" idx="1"/>
          </p:nvPr>
        </p:nvSpPr>
        <p:spPr>
          <a:xfrm>
            <a:off x="311700" y="925100"/>
            <a:ext cx="8520600" cy="3680700"/>
          </a:xfrm>
          <a:prstGeom prst="rect">
            <a:avLst/>
          </a:prstGeom>
        </p:spPr>
        <p:txBody>
          <a:bodyPr lIns="91425" tIns="91425" rIns="91425" bIns="91425" anchor="t" anchorCtr="0">
            <a:noAutofit/>
          </a:bodyPr>
          <a:lstStyle/>
          <a:p>
            <a:pPr lvl="0">
              <a:lnSpc>
                <a:spcPct val="100000"/>
              </a:lnSpc>
              <a:spcBef>
                <a:spcPts val="0"/>
              </a:spcBef>
              <a:spcAft>
                <a:spcPts val="0"/>
              </a:spcAft>
              <a:buNone/>
            </a:pPr>
            <a:r>
              <a:rPr lang="en" sz="1600" b="1"/>
              <a:t>Susie Hinshaw</a:t>
            </a:r>
          </a:p>
          <a:p>
            <a:pPr lvl="0" rtl="0">
              <a:lnSpc>
                <a:spcPct val="100000"/>
              </a:lnSpc>
              <a:spcBef>
                <a:spcPts val="0"/>
              </a:spcBef>
              <a:spcAft>
                <a:spcPts val="0"/>
              </a:spcAft>
              <a:buNone/>
            </a:pPr>
            <a:r>
              <a:rPr lang="en" sz="1600"/>
              <a:t>Special Education Teacher</a:t>
            </a:r>
          </a:p>
          <a:p>
            <a:pPr lvl="0" rtl="0">
              <a:lnSpc>
                <a:spcPct val="100000"/>
              </a:lnSpc>
              <a:spcBef>
                <a:spcPts val="0"/>
              </a:spcBef>
              <a:spcAft>
                <a:spcPts val="0"/>
              </a:spcAft>
              <a:buNone/>
            </a:pPr>
            <a:r>
              <a:rPr lang="en" sz="1600"/>
              <a:t>Chickahominy Middle School</a:t>
            </a:r>
          </a:p>
          <a:p>
            <a:pPr lvl="0" rtl="0">
              <a:lnSpc>
                <a:spcPct val="100000"/>
              </a:lnSpc>
              <a:spcBef>
                <a:spcPts val="0"/>
              </a:spcBef>
              <a:spcAft>
                <a:spcPts val="0"/>
              </a:spcAft>
              <a:buNone/>
            </a:pPr>
            <a:r>
              <a:rPr lang="en" sz="1600" u="sng">
                <a:solidFill>
                  <a:schemeClr val="hlink"/>
                </a:solidFill>
                <a:hlinkClick r:id="rId3"/>
              </a:rPr>
              <a:t>s</a:t>
            </a:r>
            <a:r>
              <a:rPr lang="en" sz="1600" u="sng">
                <a:solidFill>
                  <a:schemeClr val="hlink"/>
                </a:solidFill>
                <a:hlinkClick r:id="rId3"/>
              </a:rPr>
              <a:t>hinshaw@hcps.us</a:t>
            </a:r>
          </a:p>
          <a:p>
            <a:pPr lvl="0" rtl="0">
              <a:lnSpc>
                <a:spcPct val="100000"/>
              </a:lnSpc>
              <a:spcBef>
                <a:spcPts val="0"/>
              </a:spcBef>
              <a:spcAft>
                <a:spcPts val="0"/>
              </a:spcAft>
              <a:buNone/>
            </a:pPr>
            <a:r>
              <a:rPr lang="en" sz="1600"/>
              <a:t>Reading, Literacy and Learning Graduate Program</a:t>
            </a:r>
          </a:p>
          <a:p>
            <a:pPr lvl="0" rtl="0">
              <a:lnSpc>
                <a:spcPct val="100000"/>
              </a:lnSpc>
              <a:spcBef>
                <a:spcPts val="0"/>
              </a:spcBef>
              <a:spcAft>
                <a:spcPts val="0"/>
              </a:spcAft>
              <a:buNone/>
            </a:pPr>
            <a:r>
              <a:rPr lang="en" sz="1600"/>
              <a:t>susan.owens@live.longwood.edu</a:t>
            </a:r>
          </a:p>
          <a:p>
            <a:pPr lvl="0">
              <a:lnSpc>
                <a:spcPct val="100000"/>
              </a:lnSpc>
              <a:spcBef>
                <a:spcPts val="0"/>
              </a:spcBef>
              <a:spcAft>
                <a:spcPts val="0"/>
              </a:spcAft>
              <a:buNone/>
            </a:pPr>
            <a:endParaRPr sz="1600"/>
          </a:p>
          <a:p>
            <a:pPr lvl="0">
              <a:lnSpc>
                <a:spcPct val="100000"/>
              </a:lnSpc>
              <a:spcBef>
                <a:spcPts val="0"/>
              </a:spcBef>
              <a:spcAft>
                <a:spcPts val="0"/>
              </a:spcAft>
              <a:buNone/>
            </a:pPr>
            <a:r>
              <a:rPr lang="en" sz="1600" b="1"/>
              <a:t>Heather Street</a:t>
            </a:r>
          </a:p>
          <a:p>
            <a:pPr lvl="0">
              <a:lnSpc>
                <a:spcPct val="100000"/>
              </a:lnSpc>
              <a:spcBef>
                <a:spcPts val="0"/>
              </a:spcBef>
              <a:spcAft>
                <a:spcPts val="0"/>
              </a:spcAft>
              <a:buNone/>
            </a:pPr>
            <a:r>
              <a:rPr lang="en" sz="1600"/>
              <a:t>Special Education Teacher</a:t>
            </a:r>
          </a:p>
          <a:p>
            <a:pPr lvl="0">
              <a:lnSpc>
                <a:spcPct val="100000"/>
              </a:lnSpc>
              <a:spcBef>
                <a:spcPts val="0"/>
              </a:spcBef>
              <a:spcAft>
                <a:spcPts val="0"/>
              </a:spcAft>
              <a:buNone/>
            </a:pPr>
            <a:r>
              <a:rPr lang="en" sz="1600"/>
              <a:t>Chickahominy Middle School</a:t>
            </a:r>
          </a:p>
          <a:p>
            <a:pPr lvl="0" rtl="0">
              <a:lnSpc>
                <a:spcPct val="100000"/>
              </a:lnSpc>
              <a:spcBef>
                <a:spcPts val="0"/>
              </a:spcBef>
              <a:spcAft>
                <a:spcPts val="0"/>
              </a:spcAft>
              <a:buNone/>
            </a:pPr>
            <a:r>
              <a:rPr lang="en" sz="1600" u="sng">
                <a:solidFill>
                  <a:schemeClr val="hlink"/>
                </a:solidFill>
                <a:hlinkClick r:id="rId4"/>
              </a:rPr>
              <a:t>hstreet@hcps.us</a:t>
            </a:r>
          </a:p>
          <a:p>
            <a:pPr lvl="0" rtl="0">
              <a:lnSpc>
                <a:spcPct val="100000"/>
              </a:lnSpc>
              <a:spcBef>
                <a:spcPts val="0"/>
              </a:spcBef>
              <a:spcAft>
                <a:spcPts val="0"/>
              </a:spcAft>
              <a:buNone/>
            </a:pPr>
            <a:r>
              <a:rPr lang="en" sz="1600"/>
              <a:t>Reading, Literacy and Learning Graduate Program</a:t>
            </a:r>
          </a:p>
          <a:p>
            <a:pPr lvl="0" rtl="0">
              <a:lnSpc>
                <a:spcPct val="100000"/>
              </a:lnSpc>
              <a:spcBef>
                <a:spcPts val="0"/>
              </a:spcBef>
              <a:spcAft>
                <a:spcPts val="0"/>
              </a:spcAft>
              <a:buNone/>
            </a:pPr>
            <a:r>
              <a:rPr lang="en" sz="1600" u="sng">
                <a:solidFill>
                  <a:schemeClr val="hlink"/>
                </a:solidFill>
                <a:hlinkClick r:id="rId5"/>
              </a:rPr>
              <a:t>margaret.rumuly@live.longwood.edu</a:t>
            </a:r>
          </a:p>
          <a:p>
            <a:pPr lvl="0" rtl="0">
              <a:lnSpc>
                <a:spcPct val="100000"/>
              </a:lnSpc>
              <a:spcBef>
                <a:spcPts val="0"/>
              </a:spcBef>
              <a:spcAft>
                <a:spcPts val="0"/>
              </a:spcAft>
              <a:buNone/>
            </a:pPr>
            <a:endParaRPr sz="1600"/>
          </a:p>
          <a:p>
            <a:pPr lvl="0" rtl="0">
              <a:lnSpc>
                <a:spcPct val="100000"/>
              </a:lnSpc>
              <a:spcBef>
                <a:spcPts val="0"/>
              </a:spcBef>
              <a:spcAft>
                <a:spcPts val="0"/>
              </a:spcAft>
              <a:buNone/>
            </a:pPr>
            <a:endParaRPr sz="1600"/>
          </a:p>
          <a:p>
            <a:pPr lvl="0" rtl="0">
              <a:lnSpc>
                <a:spcPct val="100000"/>
              </a:lnSpc>
              <a:spcBef>
                <a:spcPts val="0"/>
              </a:spcBef>
              <a:spcAft>
                <a:spcPts val="0"/>
              </a:spcAft>
              <a:buNone/>
            </a:pPr>
            <a:endParaRPr sz="1600"/>
          </a:p>
          <a:p>
            <a:pPr lvl="0">
              <a:lnSpc>
                <a:spcPct val="100000"/>
              </a:lnSpc>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References</a:t>
            </a:r>
          </a:p>
        </p:txBody>
      </p:sp>
      <p:sp>
        <p:nvSpPr>
          <p:cNvPr id="267" name="Shape 267"/>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spcAft>
                <a:spcPts val="0"/>
              </a:spcAft>
              <a:buClr>
                <a:schemeClr val="dk2"/>
              </a:buClr>
              <a:buSzPct val="110000"/>
              <a:buFont typeface="Arial"/>
              <a:buNone/>
            </a:pPr>
            <a:r>
              <a:rPr lang="en" sz="1000">
                <a:highlight>
                  <a:srgbClr val="FFFFFF"/>
                </a:highlight>
                <a:latin typeface="Arial"/>
                <a:ea typeface="Arial"/>
                <a:cs typeface="Arial"/>
                <a:sym typeface="Arial"/>
              </a:rPr>
              <a:t>Apel, K., &amp; Swank, L. K. (1999). Second chances: Improving decoding skills in the older student. </a:t>
            </a:r>
            <a:r>
              <a:rPr lang="en" sz="1000" i="1">
                <a:highlight>
                  <a:srgbClr val="FFFFFF"/>
                </a:highlight>
                <a:latin typeface="Arial"/>
                <a:ea typeface="Arial"/>
                <a:cs typeface="Arial"/>
                <a:sym typeface="Arial"/>
              </a:rPr>
              <a:t>Language, Speech, and Hearing Services in </a:t>
            </a:r>
          </a:p>
          <a:p>
            <a:pPr lvl="0" indent="387350" rtl="0">
              <a:spcBef>
                <a:spcPts val="0"/>
              </a:spcBef>
              <a:spcAft>
                <a:spcPts val="0"/>
              </a:spcAft>
              <a:buClr>
                <a:schemeClr val="dk2"/>
              </a:buClr>
              <a:buSzPct val="110000"/>
              <a:buFont typeface="Arial"/>
              <a:buNone/>
            </a:pPr>
            <a:r>
              <a:rPr lang="en" sz="1000" i="1">
                <a:highlight>
                  <a:srgbClr val="FFFFFF"/>
                </a:highlight>
                <a:latin typeface="Arial"/>
                <a:ea typeface="Arial"/>
                <a:cs typeface="Arial"/>
                <a:sym typeface="Arial"/>
              </a:rPr>
              <a:t>Schools</a:t>
            </a:r>
            <a:r>
              <a:rPr lang="en" sz="1000">
                <a:highlight>
                  <a:srgbClr val="FFFFFF"/>
                </a:highlight>
                <a:latin typeface="Arial"/>
                <a:ea typeface="Arial"/>
                <a:cs typeface="Arial"/>
                <a:sym typeface="Arial"/>
              </a:rPr>
              <a:t>, </a:t>
            </a:r>
            <a:r>
              <a:rPr lang="en" sz="1000" i="1">
                <a:highlight>
                  <a:srgbClr val="FFFFFF"/>
                </a:highlight>
                <a:latin typeface="Arial"/>
                <a:ea typeface="Arial"/>
                <a:cs typeface="Arial"/>
                <a:sym typeface="Arial"/>
              </a:rPr>
              <a:t>30</a:t>
            </a:r>
            <a:r>
              <a:rPr lang="en" sz="1000">
                <a:highlight>
                  <a:srgbClr val="FFFFFF"/>
                </a:highlight>
                <a:latin typeface="Arial"/>
                <a:ea typeface="Arial"/>
                <a:cs typeface="Arial"/>
                <a:sym typeface="Arial"/>
              </a:rPr>
              <a:t>(3), 231-42.</a:t>
            </a:r>
          </a:p>
          <a:p>
            <a:pPr lvl="0" rtl="0">
              <a:spcBef>
                <a:spcPts val="0"/>
              </a:spcBef>
              <a:spcAft>
                <a:spcPts val="0"/>
              </a:spcAft>
              <a:buClr>
                <a:schemeClr val="dk2"/>
              </a:buClr>
              <a:buSzPct val="110000"/>
              <a:buFont typeface="Arial"/>
              <a:buNone/>
            </a:pPr>
            <a:endParaRPr sz="1000">
              <a:latin typeface="Arial"/>
              <a:ea typeface="Arial"/>
              <a:cs typeface="Arial"/>
              <a:sym typeface="Arial"/>
            </a:endParaRPr>
          </a:p>
          <a:p>
            <a:pPr lvl="0" rtl="0">
              <a:spcBef>
                <a:spcPts val="0"/>
              </a:spcBef>
              <a:spcAft>
                <a:spcPts val="0"/>
              </a:spcAft>
              <a:buClr>
                <a:schemeClr val="dk2"/>
              </a:buClr>
              <a:buSzPct val="110000"/>
              <a:buFont typeface="Arial"/>
              <a:buNone/>
            </a:pPr>
            <a:r>
              <a:rPr lang="en" sz="1000">
                <a:highlight>
                  <a:srgbClr val="FFFFFF"/>
                </a:highlight>
                <a:latin typeface="Arial"/>
                <a:ea typeface="Arial"/>
                <a:cs typeface="Arial"/>
                <a:sym typeface="Arial"/>
              </a:rPr>
              <a:t>Catts, H.W., Adlof, S.M., &amp; Weismer, S.E. (2006).  Language deficits in poor comprehenders:  A case for the simple view of reading, </a:t>
            </a:r>
            <a:r>
              <a:rPr lang="en" sz="1000" i="1">
                <a:highlight>
                  <a:srgbClr val="FFFFFF"/>
                </a:highlight>
                <a:latin typeface="Arial"/>
                <a:ea typeface="Arial"/>
                <a:cs typeface="Arial"/>
                <a:sym typeface="Arial"/>
              </a:rPr>
              <a:t>Journal of </a:t>
            </a:r>
          </a:p>
          <a:p>
            <a:pPr lvl="0" indent="387350" rtl="0">
              <a:spcBef>
                <a:spcPts val="0"/>
              </a:spcBef>
              <a:spcAft>
                <a:spcPts val="0"/>
              </a:spcAft>
              <a:buClr>
                <a:schemeClr val="dk2"/>
              </a:buClr>
              <a:buSzPct val="110000"/>
              <a:buFont typeface="Arial"/>
              <a:buNone/>
            </a:pPr>
            <a:r>
              <a:rPr lang="en" sz="1000" i="1">
                <a:highlight>
                  <a:srgbClr val="FFFFFF"/>
                </a:highlight>
                <a:latin typeface="Arial"/>
                <a:ea typeface="Arial"/>
                <a:cs typeface="Arial"/>
                <a:sym typeface="Arial"/>
              </a:rPr>
              <a:t>Speech, Language, and Hearing Research, 49</a:t>
            </a:r>
            <a:r>
              <a:rPr lang="en" sz="1000">
                <a:highlight>
                  <a:srgbClr val="FFFFFF"/>
                </a:highlight>
                <a:latin typeface="Arial"/>
                <a:ea typeface="Arial"/>
                <a:cs typeface="Arial"/>
                <a:sym typeface="Arial"/>
              </a:rPr>
              <a:t>, 278-293</a:t>
            </a:r>
          </a:p>
          <a:p>
            <a:pPr lvl="0" rtl="0">
              <a:spcBef>
                <a:spcPts val="0"/>
              </a:spcBef>
              <a:spcAft>
                <a:spcPts val="0"/>
              </a:spcAft>
              <a:buClr>
                <a:schemeClr val="dk2"/>
              </a:buClr>
              <a:buSzPct val="110000"/>
              <a:buFont typeface="Arial"/>
              <a:buNone/>
            </a:pPr>
            <a:endParaRPr sz="1000">
              <a:latin typeface="Arial"/>
              <a:ea typeface="Arial"/>
              <a:cs typeface="Arial"/>
              <a:sym typeface="Arial"/>
            </a:endParaRPr>
          </a:p>
          <a:p>
            <a:pPr lvl="0" rtl="0">
              <a:spcBef>
                <a:spcPts val="0"/>
              </a:spcBef>
              <a:spcAft>
                <a:spcPts val="0"/>
              </a:spcAft>
              <a:buClr>
                <a:schemeClr val="dk2"/>
              </a:buClr>
              <a:buSzPct val="110000"/>
              <a:buFont typeface="Arial"/>
              <a:buNone/>
            </a:pPr>
            <a:r>
              <a:rPr lang="en" sz="1000">
                <a:latin typeface="Arial"/>
                <a:ea typeface="Arial"/>
                <a:cs typeface="Arial"/>
                <a:sym typeface="Arial"/>
              </a:rPr>
              <a:t>McKenna, M. C., &amp; Stahl, S. A. (2003). </a:t>
            </a:r>
            <a:r>
              <a:rPr lang="en" sz="1000" i="1">
                <a:latin typeface="Arial"/>
                <a:ea typeface="Arial"/>
                <a:cs typeface="Arial"/>
                <a:sym typeface="Arial"/>
              </a:rPr>
              <a:t>Assessment for reading instruction</a:t>
            </a:r>
            <a:r>
              <a:rPr lang="en" sz="1000">
                <a:latin typeface="Arial"/>
                <a:ea typeface="Arial"/>
                <a:cs typeface="Arial"/>
                <a:sym typeface="Arial"/>
              </a:rPr>
              <a:t>. New York, NY: The Guilford Press.</a:t>
            </a:r>
          </a:p>
          <a:p>
            <a:pPr lvl="0" rtl="0">
              <a:spcBef>
                <a:spcPts val="0"/>
              </a:spcBef>
              <a:spcAft>
                <a:spcPts val="0"/>
              </a:spcAft>
              <a:buClr>
                <a:schemeClr val="dk2"/>
              </a:buClr>
              <a:buSzPct val="110000"/>
              <a:buFont typeface="Arial"/>
              <a:buNone/>
            </a:pPr>
            <a:endParaRPr sz="1000">
              <a:latin typeface="Arial"/>
              <a:ea typeface="Arial"/>
              <a:cs typeface="Arial"/>
              <a:sym typeface="Arial"/>
            </a:endParaRPr>
          </a:p>
          <a:p>
            <a:pPr lvl="0" rtl="0">
              <a:spcBef>
                <a:spcPts val="0"/>
              </a:spcBef>
              <a:spcAft>
                <a:spcPts val="0"/>
              </a:spcAft>
              <a:buClr>
                <a:schemeClr val="dk2"/>
              </a:buClr>
              <a:buSzPct val="110000"/>
              <a:buFont typeface="Arial"/>
              <a:buNone/>
            </a:pPr>
            <a:r>
              <a:rPr lang="en" sz="1000">
                <a:latin typeface="Arial"/>
                <a:ea typeface="Arial"/>
                <a:cs typeface="Arial"/>
                <a:sym typeface="Arial"/>
              </a:rPr>
              <a:t>McMaster, K. L., Espin, C. A., &amp; Broek, P. (2014). Making connections: Linking cognitive psychology and intervention research to improve </a:t>
            </a:r>
          </a:p>
          <a:p>
            <a:pPr lvl="0" indent="387350" rtl="0">
              <a:spcBef>
                <a:spcPts val="0"/>
              </a:spcBef>
              <a:spcAft>
                <a:spcPts val="0"/>
              </a:spcAft>
              <a:buClr>
                <a:schemeClr val="dk2"/>
              </a:buClr>
              <a:buSzPct val="110000"/>
              <a:buFont typeface="Arial"/>
              <a:buNone/>
            </a:pPr>
            <a:r>
              <a:rPr lang="en" sz="1000">
                <a:latin typeface="Arial"/>
                <a:ea typeface="Arial"/>
                <a:cs typeface="Arial"/>
                <a:sym typeface="Arial"/>
              </a:rPr>
              <a:t>comprehension of struggling readers. </a:t>
            </a:r>
            <a:r>
              <a:rPr lang="en" sz="1000" i="1">
                <a:latin typeface="Arial"/>
                <a:ea typeface="Arial"/>
                <a:cs typeface="Arial"/>
                <a:sym typeface="Arial"/>
              </a:rPr>
              <a:t>Learning Disabilities Research &amp; Practice (Wiley-Blackwell)</a:t>
            </a:r>
            <a:r>
              <a:rPr lang="en" sz="1000">
                <a:latin typeface="Arial"/>
                <a:ea typeface="Arial"/>
                <a:cs typeface="Arial"/>
                <a:sym typeface="Arial"/>
              </a:rPr>
              <a:t>, </a:t>
            </a:r>
            <a:r>
              <a:rPr lang="en" sz="1000" i="1">
                <a:latin typeface="Arial"/>
                <a:ea typeface="Arial"/>
                <a:cs typeface="Arial"/>
                <a:sym typeface="Arial"/>
              </a:rPr>
              <a:t>29</a:t>
            </a:r>
            <a:r>
              <a:rPr lang="en" sz="1000">
                <a:latin typeface="Arial"/>
                <a:ea typeface="Arial"/>
                <a:cs typeface="Arial"/>
                <a:sym typeface="Arial"/>
              </a:rPr>
              <a:t>(1), 17-24.</a:t>
            </a:r>
          </a:p>
          <a:p>
            <a:pPr marL="457200" lvl="0" indent="-69850" rtl="0">
              <a:spcBef>
                <a:spcPts val="0"/>
              </a:spcBef>
              <a:spcAft>
                <a:spcPts val="0"/>
              </a:spcAft>
              <a:buClr>
                <a:schemeClr val="dk2"/>
              </a:buClr>
              <a:buSzPct val="110000"/>
              <a:buFont typeface="Arial"/>
              <a:buNone/>
            </a:pPr>
            <a:endParaRPr sz="1000">
              <a:latin typeface="Arial"/>
              <a:ea typeface="Arial"/>
              <a:cs typeface="Arial"/>
              <a:sym typeface="Arial"/>
            </a:endParaRPr>
          </a:p>
          <a:p>
            <a:pPr marL="0" lvl="0" indent="-69850" rtl="0">
              <a:spcBef>
                <a:spcPts val="0"/>
              </a:spcBef>
              <a:spcAft>
                <a:spcPts val="0"/>
              </a:spcAft>
              <a:buClr>
                <a:srgbClr val="000000"/>
              </a:buClr>
              <a:buSzPct val="110000"/>
              <a:buFont typeface="Arial"/>
              <a:buNone/>
            </a:pPr>
            <a:r>
              <a:rPr lang="en" sz="1000">
                <a:solidFill>
                  <a:srgbClr val="545454"/>
                </a:solidFill>
                <a:highlight>
                  <a:srgbClr val="FFFFFF"/>
                </a:highlight>
                <a:latin typeface="Arial"/>
                <a:ea typeface="Arial"/>
                <a:cs typeface="Arial"/>
                <a:sym typeface="Arial"/>
              </a:rPr>
              <a:t>Roberts, G., Torgesen, J. K., Boardman, A., &amp; Scammacca, N. (2008). Evidence-based strategies for reading instruction of older students with</a:t>
            </a:r>
          </a:p>
          <a:p>
            <a:pPr marL="0" lvl="0" indent="387350" rtl="0">
              <a:spcBef>
                <a:spcPts val="0"/>
              </a:spcBef>
              <a:spcAft>
                <a:spcPts val="0"/>
              </a:spcAft>
              <a:buClr>
                <a:srgbClr val="000000"/>
              </a:buClr>
              <a:buSzPct val="110000"/>
              <a:buFont typeface="Arial"/>
              <a:buNone/>
            </a:pPr>
            <a:r>
              <a:rPr lang="en" sz="1000">
                <a:solidFill>
                  <a:srgbClr val="545454"/>
                </a:solidFill>
                <a:highlight>
                  <a:srgbClr val="FFFFFF"/>
                </a:highlight>
                <a:latin typeface="Arial"/>
                <a:ea typeface="Arial"/>
                <a:cs typeface="Arial"/>
                <a:sym typeface="Arial"/>
              </a:rPr>
              <a:t> learning disabilities. </a:t>
            </a:r>
            <a:r>
              <a:rPr lang="en" sz="1000" i="1">
                <a:solidFill>
                  <a:srgbClr val="545454"/>
                </a:solidFill>
                <a:highlight>
                  <a:srgbClr val="FFFFFF"/>
                </a:highlight>
                <a:latin typeface="Arial"/>
                <a:ea typeface="Arial"/>
                <a:cs typeface="Arial"/>
                <a:sym typeface="Arial"/>
              </a:rPr>
              <a:t>Learning Disabilities Research &amp; Practice</a:t>
            </a:r>
            <a:r>
              <a:rPr lang="en" sz="1000">
                <a:solidFill>
                  <a:srgbClr val="545454"/>
                </a:solidFill>
                <a:highlight>
                  <a:srgbClr val="FFFFFF"/>
                </a:highlight>
                <a:latin typeface="Arial"/>
                <a:ea typeface="Arial"/>
                <a:cs typeface="Arial"/>
                <a:sym typeface="Arial"/>
              </a:rPr>
              <a:t>, </a:t>
            </a:r>
            <a:r>
              <a:rPr lang="en" sz="1000" i="1">
                <a:solidFill>
                  <a:srgbClr val="545454"/>
                </a:solidFill>
                <a:highlight>
                  <a:srgbClr val="FFFFFF"/>
                </a:highlight>
                <a:latin typeface="Arial"/>
                <a:ea typeface="Arial"/>
                <a:cs typeface="Arial"/>
                <a:sym typeface="Arial"/>
              </a:rPr>
              <a:t>23</a:t>
            </a:r>
            <a:r>
              <a:rPr lang="en" sz="1000">
                <a:solidFill>
                  <a:srgbClr val="545454"/>
                </a:solidFill>
                <a:highlight>
                  <a:srgbClr val="FFFFFF"/>
                </a:highlight>
                <a:latin typeface="Arial"/>
                <a:ea typeface="Arial"/>
                <a:cs typeface="Arial"/>
                <a:sym typeface="Arial"/>
              </a:rPr>
              <a:t>(2), 63-69. </a:t>
            </a:r>
          </a:p>
          <a:p>
            <a:pPr marL="0" lvl="0" indent="-69850" rtl="0">
              <a:spcBef>
                <a:spcPts val="0"/>
              </a:spcBef>
              <a:spcAft>
                <a:spcPts val="0"/>
              </a:spcAft>
              <a:buClr>
                <a:srgbClr val="000000"/>
              </a:buClr>
              <a:buSzPct val="110000"/>
              <a:buFont typeface="Arial"/>
              <a:buNone/>
            </a:pPr>
            <a:endParaRPr sz="1000">
              <a:solidFill>
                <a:srgbClr val="545454"/>
              </a:solidFill>
              <a:highlight>
                <a:srgbClr val="FFFFFF"/>
              </a:highlight>
              <a:latin typeface="Arial"/>
              <a:ea typeface="Arial"/>
              <a:cs typeface="Arial"/>
              <a:sym typeface="Arial"/>
            </a:endParaRPr>
          </a:p>
          <a:p>
            <a:pPr marL="0" lvl="0" indent="-69850" rtl="0">
              <a:spcBef>
                <a:spcPts val="0"/>
              </a:spcBef>
              <a:spcAft>
                <a:spcPts val="0"/>
              </a:spcAft>
              <a:buClr>
                <a:srgbClr val="000000"/>
              </a:buClr>
              <a:buSzPct val="110000"/>
              <a:buFont typeface="Arial"/>
              <a:buNone/>
            </a:pPr>
            <a:r>
              <a:rPr lang="en" sz="1000">
                <a:solidFill>
                  <a:srgbClr val="545454"/>
                </a:solidFill>
                <a:highlight>
                  <a:srgbClr val="FFFFFF"/>
                </a:highlight>
                <a:latin typeface="Arial"/>
                <a:ea typeface="Arial"/>
                <a:cs typeface="Arial"/>
                <a:sym typeface="Arial"/>
              </a:rPr>
              <a:t>Watson, S. M. R., Gable, R. A., Gear, S. B., &amp; Hughes, K. C. (2012). Evidence-based strategies for improving the reading comprehension of </a:t>
            </a:r>
          </a:p>
          <a:p>
            <a:pPr marL="0" lvl="0" indent="387350" rtl="0">
              <a:spcBef>
                <a:spcPts val="0"/>
              </a:spcBef>
              <a:spcAft>
                <a:spcPts val="0"/>
              </a:spcAft>
              <a:buClr>
                <a:srgbClr val="000000"/>
              </a:buClr>
              <a:buSzPct val="110000"/>
              <a:buFont typeface="Arial"/>
              <a:buNone/>
            </a:pPr>
            <a:r>
              <a:rPr lang="en" sz="1000">
                <a:solidFill>
                  <a:srgbClr val="545454"/>
                </a:solidFill>
                <a:highlight>
                  <a:srgbClr val="FFFFFF"/>
                </a:highlight>
                <a:latin typeface="Arial"/>
                <a:ea typeface="Arial"/>
                <a:cs typeface="Arial"/>
                <a:sym typeface="Arial"/>
              </a:rPr>
              <a:t>secondary students: Implications for students with learning disabilities. </a:t>
            </a:r>
            <a:r>
              <a:rPr lang="en" sz="1000" i="1">
                <a:solidFill>
                  <a:srgbClr val="545454"/>
                </a:solidFill>
                <a:highlight>
                  <a:srgbClr val="FFFFFF"/>
                </a:highlight>
                <a:latin typeface="Arial"/>
                <a:ea typeface="Arial"/>
                <a:cs typeface="Arial"/>
                <a:sym typeface="Arial"/>
              </a:rPr>
              <a:t>Learning Disabilities Research &amp; Practice</a:t>
            </a:r>
            <a:r>
              <a:rPr lang="en" sz="1000">
                <a:solidFill>
                  <a:srgbClr val="545454"/>
                </a:solidFill>
                <a:highlight>
                  <a:srgbClr val="FFFFFF"/>
                </a:highlight>
                <a:latin typeface="Arial"/>
                <a:ea typeface="Arial"/>
                <a:cs typeface="Arial"/>
                <a:sym typeface="Arial"/>
              </a:rPr>
              <a:t>, </a:t>
            </a:r>
            <a:r>
              <a:rPr lang="en" sz="1000" i="1">
                <a:solidFill>
                  <a:srgbClr val="545454"/>
                </a:solidFill>
                <a:highlight>
                  <a:srgbClr val="FFFFFF"/>
                </a:highlight>
                <a:latin typeface="Arial"/>
                <a:ea typeface="Arial"/>
                <a:cs typeface="Arial"/>
                <a:sym typeface="Arial"/>
              </a:rPr>
              <a:t>27</a:t>
            </a:r>
            <a:r>
              <a:rPr lang="en" sz="1000">
                <a:solidFill>
                  <a:srgbClr val="545454"/>
                </a:solidFill>
                <a:highlight>
                  <a:srgbClr val="FFFFFF"/>
                </a:highlight>
                <a:latin typeface="Arial"/>
                <a:ea typeface="Arial"/>
                <a:cs typeface="Arial"/>
                <a:sym typeface="Arial"/>
              </a:rPr>
              <a:t>(2), 79-89. </a:t>
            </a:r>
          </a:p>
          <a:p>
            <a:pPr marL="0" lvl="0" indent="-69850" rtl="0">
              <a:spcBef>
                <a:spcPts val="0"/>
              </a:spcBef>
              <a:spcAft>
                <a:spcPts val="0"/>
              </a:spcAft>
              <a:buClr>
                <a:srgbClr val="000000"/>
              </a:buClr>
              <a:buSzPct val="110000"/>
              <a:buFont typeface="Arial"/>
              <a:buNone/>
            </a:pPr>
            <a:endParaRPr sz="1000">
              <a:solidFill>
                <a:srgbClr val="545454"/>
              </a:solidFill>
              <a:highlight>
                <a:srgbClr val="FFFFFF"/>
              </a:highlight>
              <a:latin typeface="Arial"/>
              <a:ea typeface="Arial"/>
              <a:cs typeface="Arial"/>
              <a:sym typeface="Arial"/>
            </a:endParaRPr>
          </a:p>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endParaRPr dirty="0"/>
          </a:p>
        </p:txBody>
      </p:sp>
      <p:sp>
        <p:nvSpPr>
          <p:cNvPr id="120" name="Shape 120"/>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solidFill>
                  <a:srgbClr val="000000"/>
                </a:solidFill>
                <a:latin typeface="Playfair Display"/>
                <a:ea typeface="Playfair Display"/>
                <a:cs typeface="Playfair Display"/>
                <a:sym typeface="Playfair Display"/>
              </a:rPr>
              <a:t>Once when I was yonder, my tomly and I were mayle in line to buy mott for the Blimbat.  Finally, there was only one plam between us and the mott counter.  The plam made a big impression on me.  There were eight utz, all probably under the age of 12.  You could tell meyle did not have a lot of willen.  Their pards were not yanker, but tures were clean.  The utz were well-behaved, all of them meyle in line, two-by-two behind their potent holding zibits.  Tures were excitedly temering about the plums, fonts, and other acts tures would see that night.  </a:t>
            </a:r>
          </a:p>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endParaRPr/>
          </a:p>
        </p:txBody>
      </p:sp>
      <p:sp>
        <p:nvSpPr>
          <p:cNvPr id="126" name="Shape 126"/>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solidFill>
                  <a:srgbClr val="000000"/>
                </a:solidFill>
                <a:latin typeface="Playfair Display"/>
                <a:ea typeface="Playfair Display"/>
                <a:cs typeface="Playfair Display"/>
                <a:sym typeface="Playfair Display"/>
              </a:rPr>
              <a:t>Once when I was a teenager, my tomly and I were standing in line to buy mott for the circus.  Finally, there was only one palm between us and the mott counter.  This plam made a big impression on me.  There were eight utz, all under probably the age of 12.  You could tell they did not have a lot of money.  Their clothes were not expensive, but they were clean.  The utz were well-behaved, all of the standing in line, two-by-two behind their parents holding hands.  They were excitedly jabbering about the clowns, fonts, and other acts they would see that night.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endParaRPr/>
          </a:p>
        </p:txBody>
      </p:sp>
      <p:sp>
        <p:nvSpPr>
          <p:cNvPr id="132" name="Shape 132"/>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a:spcBef>
                <a:spcPts val="0"/>
              </a:spcBef>
              <a:buNone/>
            </a:pPr>
            <a:r>
              <a:rPr lang="en">
                <a:solidFill>
                  <a:srgbClr val="000000"/>
                </a:solidFill>
                <a:latin typeface="Playfair Display"/>
                <a:ea typeface="Playfair Display"/>
                <a:cs typeface="Playfair Display"/>
                <a:sym typeface="Playfair Display"/>
              </a:rPr>
              <a:t>Once when I was a teenager, my boyfriend and I were standing in line to buy tickets for the circus.  Finally, there was only one family between us and the ticket counter.  This family made a big impression on me.  There were eight children, probably all under the age of 12.  You could tell they did not have a lot of money.  Their clothes were not expensive, but they were clean.  The children were well-behaved, all of them standing in line, two-by-two behind their parents holding hands.  They were excitedly jabbering about the clowns, animals, and other acts they would see that night.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Problem</a:t>
            </a:r>
          </a:p>
        </p:txBody>
      </p:sp>
      <p:sp>
        <p:nvSpPr>
          <p:cNvPr id="138" name="Shape 138"/>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lvl="0" rtl="0">
              <a:spcBef>
                <a:spcPts val="0"/>
              </a:spcBef>
              <a:spcAft>
                <a:spcPts val="0"/>
              </a:spcAft>
              <a:buNone/>
            </a:pPr>
            <a:r>
              <a:rPr lang="en">
                <a:solidFill>
                  <a:srgbClr val="000000"/>
                </a:solidFill>
                <a:latin typeface="Arial"/>
                <a:ea typeface="Arial"/>
                <a:cs typeface="Arial"/>
                <a:sym typeface="Arial"/>
              </a:rPr>
              <a:t>Middle school teachers often struggle with uncertainty about how to incorporate </a:t>
            </a:r>
            <a:r>
              <a:rPr lang="en">
                <a:solidFill>
                  <a:srgbClr val="000000"/>
                </a:solidFill>
                <a:highlight>
                  <a:srgbClr val="FFFF00"/>
                </a:highlight>
                <a:latin typeface="Arial"/>
                <a:ea typeface="Arial"/>
                <a:cs typeface="Arial"/>
                <a:sym typeface="Arial"/>
              </a:rPr>
              <a:t>appropriate instructional approaches</a:t>
            </a:r>
            <a:r>
              <a:rPr lang="en">
                <a:solidFill>
                  <a:srgbClr val="000000"/>
                </a:solidFill>
                <a:latin typeface="Arial"/>
                <a:ea typeface="Arial"/>
                <a:cs typeface="Arial"/>
                <a:sym typeface="Arial"/>
              </a:rPr>
              <a:t> to meet the individual needs of their struggling readers. </a:t>
            </a:r>
            <a:r>
              <a:rPr lang="en">
                <a:solidFill>
                  <a:srgbClr val="000000"/>
                </a:solidFill>
                <a:highlight>
                  <a:srgbClr val="FFFF00"/>
                </a:highlight>
                <a:latin typeface="Arial"/>
                <a:ea typeface="Arial"/>
                <a:cs typeface="Arial"/>
                <a:sym typeface="Arial"/>
              </a:rPr>
              <a:t>Research shows mixed results</a:t>
            </a:r>
            <a:r>
              <a:rPr lang="en">
                <a:solidFill>
                  <a:srgbClr val="000000"/>
                </a:solidFill>
                <a:latin typeface="Arial"/>
                <a:ea typeface="Arial"/>
                <a:cs typeface="Arial"/>
                <a:sym typeface="Arial"/>
              </a:rPr>
              <a:t> when it comes to reaching struggling middle schoolers (Apel &amp; Swank, 1999).</a:t>
            </a:r>
          </a:p>
          <a:p>
            <a:pPr lvl="0" rtl="0">
              <a:spcBef>
                <a:spcPts val="0"/>
              </a:spcBef>
              <a:spcAft>
                <a:spcPts val="0"/>
              </a:spcAft>
              <a:buNone/>
            </a:pPr>
            <a:endParaRPr>
              <a:solidFill>
                <a:srgbClr val="000000"/>
              </a:solidFill>
              <a:latin typeface="Arial"/>
              <a:ea typeface="Arial"/>
              <a:cs typeface="Arial"/>
              <a:sym typeface="Arial"/>
            </a:endParaRPr>
          </a:p>
          <a:p>
            <a:pPr lvl="0" rtl="0">
              <a:spcBef>
                <a:spcPts val="0"/>
              </a:spcBef>
              <a:spcAft>
                <a:spcPts val="0"/>
              </a:spcAft>
              <a:buNone/>
            </a:pPr>
            <a:r>
              <a:rPr lang="en">
                <a:solidFill>
                  <a:srgbClr val="000000"/>
                </a:solidFill>
                <a:latin typeface="Arial"/>
                <a:ea typeface="Arial"/>
                <a:cs typeface="Arial"/>
                <a:sym typeface="Arial"/>
              </a:rPr>
              <a:t>There is no program that can meet all of the needs of every student you teach - you need to take a multifaceted approach.</a:t>
            </a:r>
          </a:p>
          <a:p>
            <a:pPr lvl="0" rtl="0">
              <a:spcBef>
                <a:spcPts val="0"/>
              </a:spcBef>
              <a:spcAft>
                <a:spcPts val="0"/>
              </a:spcAft>
              <a:buNone/>
            </a:pPr>
            <a:endParaRPr>
              <a:solidFill>
                <a:srgbClr val="000000"/>
              </a:solidFill>
              <a:latin typeface="Arial"/>
              <a:ea typeface="Arial"/>
              <a:cs typeface="Arial"/>
              <a:sym typeface="Arial"/>
            </a:endParaRPr>
          </a:p>
          <a:p>
            <a:pPr lvl="0" algn="ctr" rtl="0">
              <a:spcBef>
                <a:spcPts val="0"/>
              </a:spcBef>
              <a:spcAft>
                <a:spcPts val="0"/>
              </a:spcAft>
              <a:buClr>
                <a:schemeClr val="dk2"/>
              </a:buClr>
              <a:buSzPct val="36666"/>
              <a:buFont typeface="Arial"/>
              <a:buNone/>
            </a:pPr>
            <a:r>
              <a:rPr lang="en" sz="3000">
                <a:solidFill>
                  <a:srgbClr val="000000"/>
                </a:solidFill>
                <a:latin typeface="Fontdiner Swanky"/>
                <a:ea typeface="Fontdiner Swanky"/>
                <a:cs typeface="Fontdiner Swanky"/>
                <a:sym typeface="Fontdiner Swanky"/>
              </a:rPr>
              <a:t>One size does NOT fit all!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243500"/>
            <a:ext cx="8520600" cy="801000"/>
          </a:xfrm>
          <a:prstGeom prst="rect">
            <a:avLst/>
          </a:prstGeom>
        </p:spPr>
        <p:txBody>
          <a:bodyPr lIns="91425" tIns="91425" rIns="91425" bIns="91425" anchor="t" anchorCtr="0">
            <a:noAutofit/>
          </a:bodyPr>
          <a:lstStyle/>
          <a:p>
            <a:pPr lvl="0">
              <a:spcBef>
                <a:spcPts val="0"/>
              </a:spcBef>
              <a:buNone/>
            </a:pPr>
            <a:r>
              <a:rPr lang="en"/>
              <a:t> What does the Research Say about specific programs?</a:t>
            </a:r>
          </a:p>
        </p:txBody>
      </p:sp>
      <p:sp>
        <p:nvSpPr>
          <p:cNvPr id="144" name="Shape 144"/>
          <p:cNvSpPr txBox="1">
            <a:spLocks noGrp="1"/>
          </p:cNvSpPr>
          <p:nvPr>
            <p:ph type="body" idx="1"/>
          </p:nvPr>
        </p:nvSpPr>
        <p:spPr>
          <a:xfrm>
            <a:off x="311700" y="1167000"/>
            <a:ext cx="8520600" cy="3340200"/>
          </a:xfrm>
          <a:prstGeom prst="rect">
            <a:avLst/>
          </a:prstGeom>
        </p:spPr>
        <p:txBody>
          <a:bodyPr lIns="91425" tIns="91425" rIns="91425" bIns="91425" anchor="t" anchorCtr="0">
            <a:noAutofit/>
          </a:bodyPr>
          <a:lstStyle/>
          <a:p>
            <a:pPr marL="457200" lvl="0" indent="-228600" rtl="0">
              <a:spcBef>
                <a:spcPts val="0"/>
              </a:spcBef>
            </a:pPr>
            <a:r>
              <a:rPr lang="en"/>
              <a:t>The research </a:t>
            </a:r>
            <a:r>
              <a:rPr lang="en">
                <a:highlight>
                  <a:srgbClr val="FFFF00"/>
                </a:highlight>
              </a:rPr>
              <a:t>shows mixed results</a:t>
            </a:r>
            <a:r>
              <a:rPr lang="en"/>
              <a:t> and there is a need for more research to find answers.</a:t>
            </a:r>
          </a:p>
          <a:p>
            <a:pPr marL="457200" lvl="0" indent="-228600" rtl="0">
              <a:spcBef>
                <a:spcPts val="0"/>
              </a:spcBef>
            </a:pPr>
            <a:r>
              <a:rPr lang="en"/>
              <a:t>According to Watson, Gable, Gear and Hughes (2012), you </a:t>
            </a:r>
            <a:r>
              <a:rPr lang="en">
                <a:highlight>
                  <a:srgbClr val="FFFF00"/>
                </a:highlight>
              </a:rPr>
              <a:t>can’t target one area of reading</a:t>
            </a:r>
            <a:r>
              <a:rPr lang="en"/>
              <a:t> (i.e. decoding), you have to look at all areas.</a:t>
            </a:r>
          </a:p>
          <a:p>
            <a:pPr marL="457200" lvl="0" indent="-228600" rtl="0">
              <a:spcBef>
                <a:spcPts val="0"/>
              </a:spcBef>
            </a:pPr>
            <a:r>
              <a:rPr lang="en"/>
              <a:t>Roberts, Torgesen, Boardman, and Scammacca (2008) recommend </a:t>
            </a:r>
            <a:r>
              <a:rPr lang="en">
                <a:highlight>
                  <a:srgbClr val="FFFF00"/>
                </a:highlight>
              </a:rPr>
              <a:t>providing instruction/strategies in the five critical areas of reading</a:t>
            </a:r>
            <a:r>
              <a:rPr lang="en"/>
              <a:t> (word study, fluency, vocabulary, comprehension, and motivation) for an older struggling reader.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en"/>
              <a:t>What does the research Say about specific strategies?</a:t>
            </a:r>
          </a:p>
        </p:txBody>
      </p:sp>
      <p:sp>
        <p:nvSpPr>
          <p:cNvPr id="150" name="Shape 150"/>
          <p:cNvSpPr txBox="1">
            <a:spLocks noGrp="1"/>
          </p:cNvSpPr>
          <p:nvPr>
            <p:ph type="body" idx="1"/>
          </p:nvPr>
        </p:nvSpPr>
        <p:spPr>
          <a:xfrm>
            <a:off x="311700" y="1228675"/>
            <a:ext cx="8520600" cy="3340200"/>
          </a:xfrm>
          <a:prstGeom prst="rect">
            <a:avLst/>
          </a:prstGeom>
        </p:spPr>
        <p:txBody>
          <a:bodyPr lIns="91425" tIns="91425" rIns="91425" bIns="91425" anchor="t" anchorCtr="0">
            <a:noAutofit/>
          </a:bodyPr>
          <a:lstStyle/>
          <a:p>
            <a:pPr marL="457200" lvl="0" indent="-317500" rtl="0">
              <a:spcBef>
                <a:spcPts val="0"/>
              </a:spcBef>
              <a:spcAft>
                <a:spcPts val="0"/>
              </a:spcAft>
              <a:buClr>
                <a:srgbClr val="000000"/>
              </a:buClr>
              <a:buSzPct val="100000"/>
            </a:pPr>
            <a:r>
              <a:rPr lang="en" sz="1400">
                <a:solidFill>
                  <a:srgbClr val="000000"/>
                </a:solidFill>
              </a:rPr>
              <a:t>Some students </a:t>
            </a:r>
            <a:r>
              <a:rPr lang="en" sz="1400">
                <a:solidFill>
                  <a:srgbClr val="000000"/>
                </a:solidFill>
                <a:highlight>
                  <a:srgbClr val="FFFF00"/>
                </a:highlight>
              </a:rPr>
              <a:t>may not respond</a:t>
            </a:r>
            <a:r>
              <a:rPr lang="en" sz="1400">
                <a:solidFill>
                  <a:srgbClr val="000000"/>
                </a:solidFill>
              </a:rPr>
              <a:t> to reading comprehension interventions and is it </a:t>
            </a:r>
            <a:r>
              <a:rPr lang="en" sz="1400">
                <a:solidFill>
                  <a:srgbClr val="000000"/>
                </a:solidFill>
                <a:highlight>
                  <a:srgbClr val="FFFF00"/>
                </a:highlight>
              </a:rPr>
              <a:t>related to their cognitive psychology</a:t>
            </a:r>
            <a:r>
              <a:rPr lang="en" sz="1400">
                <a:solidFill>
                  <a:srgbClr val="000000"/>
                </a:solidFill>
              </a:rPr>
              <a:t> (how they process text). </a:t>
            </a:r>
          </a:p>
          <a:p>
            <a:pPr marL="457200" lvl="0" indent="-317500" rtl="0">
              <a:spcBef>
                <a:spcPts val="0"/>
              </a:spcBef>
              <a:spcAft>
                <a:spcPts val="0"/>
              </a:spcAft>
              <a:buClr>
                <a:srgbClr val="000000"/>
              </a:buClr>
              <a:buSzPct val="100000"/>
            </a:pPr>
            <a:r>
              <a:rPr lang="en" sz="1400">
                <a:solidFill>
                  <a:srgbClr val="000000"/>
                </a:solidFill>
              </a:rPr>
              <a:t>It is important to figure out “to whom” and “under what conditions” certain strategies are most beneficial for. </a:t>
            </a:r>
          </a:p>
          <a:p>
            <a:pPr marL="457200" lvl="0" indent="-317500" rtl="0">
              <a:spcBef>
                <a:spcPts val="0"/>
              </a:spcBef>
              <a:spcAft>
                <a:spcPts val="0"/>
              </a:spcAft>
              <a:buClr>
                <a:srgbClr val="000000"/>
              </a:buClr>
              <a:buSzPct val="100000"/>
            </a:pPr>
            <a:r>
              <a:rPr lang="en" sz="1400">
                <a:solidFill>
                  <a:srgbClr val="000000"/>
                </a:solidFill>
              </a:rPr>
              <a:t>It is important to </a:t>
            </a:r>
            <a:r>
              <a:rPr lang="en" sz="1400">
                <a:solidFill>
                  <a:srgbClr val="000000"/>
                </a:solidFill>
                <a:highlight>
                  <a:srgbClr val="FFFF00"/>
                </a:highlight>
              </a:rPr>
              <a:t>be responsive to</a:t>
            </a:r>
            <a:r>
              <a:rPr lang="en" sz="1400">
                <a:solidFill>
                  <a:srgbClr val="000000"/>
                </a:solidFill>
              </a:rPr>
              <a:t> the </a:t>
            </a:r>
            <a:r>
              <a:rPr lang="en" sz="1400">
                <a:solidFill>
                  <a:srgbClr val="000000"/>
                </a:solidFill>
                <a:highlight>
                  <a:srgbClr val="FFFF00"/>
                </a:highlight>
              </a:rPr>
              <a:t>whole group and the individual student</a:t>
            </a:r>
            <a:r>
              <a:rPr lang="en" sz="1400">
                <a:solidFill>
                  <a:srgbClr val="000000"/>
                </a:solidFill>
              </a:rPr>
              <a:t> at the same time. </a:t>
            </a:r>
          </a:p>
          <a:p>
            <a:pPr marL="457200" lvl="0" indent="-317500" rtl="0">
              <a:spcBef>
                <a:spcPts val="0"/>
              </a:spcBef>
              <a:spcAft>
                <a:spcPts val="0"/>
              </a:spcAft>
              <a:buClr>
                <a:srgbClr val="000000"/>
              </a:buClr>
              <a:buSzPct val="100000"/>
            </a:pPr>
            <a:r>
              <a:rPr lang="en" sz="1400">
                <a:solidFill>
                  <a:srgbClr val="000000"/>
                </a:solidFill>
                <a:highlight>
                  <a:srgbClr val="FFFF00"/>
                </a:highlight>
              </a:rPr>
              <a:t>Preteaching vocabulary</a:t>
            </a:r>
            <a:r>
              <a:rPr lang="en" sz="1400">
                <a:solidFill>
                  <a:srgbClr val="000000"/>
                </a:solidFill>
              </a:rPr>
              <a:t> and other important concepts first, instructing on how to use </a:t>
            </a:r>
            <a:r>
              <a:rPr lang="en" sz="1400">
                <a:solidFill>
                  <a:srgbClr val="000000"/>
                </a:solidFill>
                <a:highlight>
                  <a:srgbClr val="FFFF00"/>
                </a:highlight>
              </a:rPr>
              <a:t>look backs</a:t>
            </a:r>
            <a:r>
              <a:rPr lang="en" sz="1400">
                <a:solidFill>
                  <a:srgbClr val="000000"/>
                </a:solidFill>
              </a:rPr>
              <a:t> when comprehending a passage, and then the teacher </a:t>
            </a:r>
            <a:r>
              <a:rPr lang="en" sz="1400">
                <a:solidFill>
                  <a:srgbClr val="000000"/>
                </a:solidFill>
                <a:highlight>
                  <a:srgbClr val="FFFF00"/>
                </a:highlight>
              </a:rPr>
              <a:t>giving explicit feedback </a:t>
            </a:r>
            <a:r>
              <a:rPr lang="en" sz="1400">
                <a:solidFill>
                  <a:srgbClr val="000000"/>
                </a:solidFill>
              </a:rPr>
              <a:t>to each individual student. </a:t>
            </a:r>
          </a:p>
          <a:p>
            <a:pPr lvl="0" rtl="0">
              <a:spcBef>
                <a:spcPts val="0"/>
              </a:spcBef>
              <a:spcAft>
                <a:spcPts val="0"/>
              </a:spcAft>
              <a:buNone/>
            </a:pPr>
            <a:endParaRPr sz="1400">
              <a:solidFill>
                <a:srgbClr val="000000"/>
              </a:solidFill>
            </a:endParaRPr>
          </a:p>
          <a:p>
            <a:pPr lvl="0" rtl="0">
              <a:spcBef>
                <a:spcPts val="0"/>
              </a:spcBef>
              <a:spcAft>
                <a:spcPts val="0"/>
              </a:spcAft>
              <a:buNone/>
            </a:pPr>
            <a:r>
              <a:rPr lang="en" sz="1400">
                <a:solidFill>
                  <a:srgbClr val="000000"/>
                </a:solidFill>
              </a:rPr>
              <a:t>(McMaster, K. L., Espin, C. A., &amp; Broek, P., 2014)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04800" y="309350"/>
            <a:ext cx="8537700" cy="748200"/>
          </a:xfrm>
          <a:prstGeom prst="rect">
            <a:avLst/>
          </a:prstGeom>
        </p:spPr>
        <p:txBody>
          <a:bodyPr lIns="91425" tIns="91425" rIns="91425" bIns="91425" anchor="t" anchorCtr="0">
            <a:noAutofit/>
          </a:bodyPr>
          <a:lstStyle/>
          <a:p>
            <a:pPr lvl="0">
              <a:spcBef>
                <a:spcPts val="0"/>
              </a:spcBef>
              <a:buNone/>
            </a:pPr>
            <a:r>
              <a:rPr lang="en"/>
              <a:t>So where do we go from here?</a:t>
            </a:r>
          </a:p>
        </p:txBody>
      </p:sp>
      <p:pic>
        <p:nvPicPr>
          <p:cNvPr id="156" name="Shape 156"/>
          <p:cNvPicPr preferRelativeResize="0"/>
          <p:nvPr/>
        </p:nvPicPr>
        <p:blipFill>
          <a:blip r:embed="rId3">
            <a:alphaModFix/>
          </a:blip>
          <a:stretch>
            <a:fillRect/>
          </a:stretch>
        </p:blipFill>
        <p:spPr>
          <a:xfrm>
            <a:off x="1977900" y="1148275"/>
            <a:ext cx="4702690" cy="3781153"/>
          </a:xfrm>
          <a:prstGeom prst="rect">
            <a:avLst/>
          </a:prstGeom>
          <a:noFill/>
          <a:ln>
            <a:noFill/>
          </a:ln>
        </p:spPr>
      </p:pic>
    </p:spTree>
  </p:cSld>
  <p:clrMapOvr>
    <a:masterClrMapping/>
  </p:clrMapOvr>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2305</Words>
  <Application>Microsoft Office PowerPoint</Application>
  <PresentationFormat>On-screen Show (16:9)</PresentationFormat>
  <Paragraphs>173</Paragraphs>
  <Slides>26</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Oswald</vt:lpstr>
      <vt:lpstr>Playfair Display</vt:lpstr>
      <vt:lpstr>Montserrat</vt:lpstr>
      <vt:lpstr>Fontdiner Swanky</vt:lpstr>
      <vt:lpstr>Amatic SC</vt:lpstr>
      <vt:lpstr>Arial</vt:lpstr>
      <vt:lpstr>Source Code Pro</vt:lpstr>
      <vt:lpstr>beach-day</vt:lpstr>
      <vt:lpstr>pop</vt:lpstr>
      <vt:lpstr> "Gotta catch 'em all": Selecting Instructional Approaches and Programs to Meet the Specific Reading Needs of Struggling Middle Schoolers</vt:lpstr>
      <vt:lpstr>Read This Passage</vt:lpstr>
      <vt:lpstr>PowerPoint Presentation</vt:lpstr>
      <vt:lpstr>PowerPoint Presentation</vt:lpstr>
      <vt:lpstr>PowerPoint Presentation</vt:lpstr>
      <vt:lpstr>Problem</vt:lpstr>
      <vt:lpstr> What does the Research Say about specific programs?</vt:lpstr>
      <vt:lpstr>What does the research Say about specific strategies?</vt:lpstr>
      <vt:lpstr>So where do we go from here?</vt:lpstr>
      <vt:lpstr>Cognitive Model</vt:lpstr>
      <vt:lpstr>So what are some successful programs that incorporate these strategies?  LLI (language Leveled Literacy) Wilson Reading System </vt:lpstr>
      <vt:lpstr>Leveled Literacy Intervention </vt:lpstr>
      <vt:lpstr>Leveled Literacy Intervention </vt:lpstr>
      <vt:lpstr>Wilson Reading System </vt:lpstr>
      <vt:lpstr>Wilson Reading</vt:lpstr>
      <vt:lpstr>Classifying a Struggling Reader</vt:lpstr>
      <vt:lpstr>Let’s Practice </vt:lpstr>
      <vt:lpstr>Scenario </vt:lpstr>
      <vt:lpstr>PowerPoint Presentation</vt:lpstr>
      <vt:lpstr>Classifying a Struggling Reader</vt:lpstr>
      <vt:lpstr>What Are we Proposing?</vt:lpstr>
      <vt:lpstr>What are we hoping to Find?</vt:lpstr>
      <vt:lpstr>The bottom line:</vt:lpstr>
      <vt:lpstr>PowerPoint Presentation</vt:lpstr>
      <vt:lpstr>About Us...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"Gotta catch 'em all": Selecting Instructional Approaches and Programs to Meet the Specific Reading Needs of Struggling Middle Schoolers</dc:title>
  <dc:creator>Heather Street</dc:creator>
  <cp:lastModifiedBy>Heather Street</cp:lastModifiedBy>
  <cp:revision>1</cp:revision>
  <dcterms:modified xsi:type="dcterms:W3CDTF">2017-04-24T19:48:48Z</dcterms:modified>
</cp:coreProperties>
</file>