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png&amp;ehk=VmmxYYVUmhwRA0" ContentType="image/png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51206400" cy="31089600"/>
  <p:notesSz cx="6950075" cy="91678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rgbClr val="336699"/>
        </a:solidFill>
        <a:latin typeface="Times New Roman" pitchFamily="18" charset="0"/>
        <a:ea typeface="MS PGothic" pitchFamily="34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rgbClr val="336699"/>
        </a:solidFill>
        <a:latin typeface="Times New Roman" pitchFamily="18" charset="0"/>
        <a:ea typeface="MS PGothic" pitchFamily="34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rgbClr val="336699"/>
        </a:solidFill>
        <a:latin typeface="Times New Roman" pitchFamily="18" charset="0"/>
        <a:ea typeface="MS PGothic" pitchFamily="34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rgbClr val="336699"/>
        </a:solidFill>
        <a:latin typeface="Times New Roman" pitchFamily="18" charset="0"/>
        <a:ea typeface="MS PGothic" pitchFamily="34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rgbClr val="336699"/>
        </a:solidFill>
        <a:latin typeface="Times New Roman" pitchFamily="18" charset="0"/>
        <a:ea typeface="MS PGothic" pitchFamily="34" charset="-128"/>
        <a:cs typeface="Arial" charset="0"/>
      </a:defRPr>
    </a:lvl5pPr>
    <a:lvl6pPr marL="2286000" algn="l" defTabSz="914400" rtl="0" eaLnBrk="1" latinLnBrk="0" hangingPunct="1">
      <a:defRPr sz="2800" kern="1200">
        <a:solidFill>
          <a:srgbClr val="336699"/>
        </a:solidFill>
        <a:latin typeface="Times New Roman" pitchFamily="18" charset="0"/>
        <a:ea typeface="MS PGothic" pitchFamily="34" charset="-128"/>
        <a:cs typeface="Arial" charset="0"/>
      </a:defRPr>
    </a:lvl6pPr>
    <a:lvl7pPr marL="2743200" algn="l" defTabSz="914400" rtl="0" eaLnBrk="1" latinLnBrk="0" hangingPunct="1">
      <a:defRPr sz="2800" kern="1200">
        <a:solidFill>
          <a:srgbClr val="336699"/>
        </a:solidFill>
        <a:latin typeface="Times New Roman" pitchFamily="18" charset="0"/>
        <a:ea typeface="MS PGothic" pitchFamily="34" charset="-128"/>
        <a:cs typeface="Arial" charset="0"/>
      </a:defRPr>
    </a:lvl7pPr>
    <a:lvl8pPr marL="3200400" algn="l" defTabSz="914400" rtl="0" eaLnBrk="1" latinLnBrk="0" hangingPunct="1">
      <a:defRPr sz="2800" kern="1200">
        <a:solidFill>
          <a:srgbClr val="336699"/>
        </a:solidFill>
        <a:latin typeface="Times New Roman" pitchFamily="18" charset="0"/>
        <a:ea typeface="MS PGothic" pitchFamily="34" charset="-128"/>
        <a:cs typeface="Arial" charset="0"/>
      </a:defRPr>
    </a:lvl8pPr>
    <a:lvl9pPr marL="3657600" algn="l" defTabSz="914400" rtl="0" eaLnBrk="1" latinLnBrk="0" hangingPunct="1">
      <a:defRPr sz="2800" kern="1200">
        <a:solidFill>
          <a:srgbClr val="336699"/>
        </a:solidFill>
        <a:latin typeface="Times New Roman" pitchFamily="18" charset="0"/>
        <a:ea typeface="MS PGothic" pitchFamily="34" charset="-128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FCFF"/>
    <a:srgbClr val="FFFFFF"/>
    <a:srgbClr val="CA0806"/>
    <a:srgbClr val="535DFA"/>
    <a:srgbClr val="405F9C"/>
    <a:srgbClr val="FFFF6E"/>
    <a:srgbClr val="FF66FF"/>
    <a:srgbClr val="F6F18D"/>
    <a:srgbClr val="FFFBA2"/>
    <a:srgbClr val="FFFA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588" autoAdjust="0"/>
    <p:restoredTop sz="91258" autoAdjust="0"/>
  </p:normalViewPr>
  <p:slideViewPr>
    <p:cSldViewPr>
      <p:cViewPr varScale="1">
        <p:scale>
          <a:sx n="21" d="100"/>
          <a:sy n="21" d="100"/>
        </p:scale>
        <p:origin x="66" y="174"/>
      </p:cViewPr>
      <p:guideLst>
        <p:guide orient="horz"/>
        <p:guide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4400"/>
            </a:pPr>
            <a:r>
              <a:rPr lang="en-US" sz="4400" dirty="0" smtClean="0"/>
              <a:t>Men’s Percentiles (Mid-Range SFF)</a:t>
            </a:r>
            <a:endParaRPr lang="en-US" sz="4400" dirty="0"/>
          </a:p>
        </c:rich>
      </c:tx>
      <c:layout>
        <c:manualLayout>
          <c:xMode val="edge"/>
          <c:yMode val="edge"/>
          <c:x val="0.13002324464343901"/>
          <c:y val="0"/>
        </c:manualLayout>
      </c:layout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CA0806"/>
            </a:solidFill>
          </c:spPr>
          <c:invertIfNegative val="0"/>
          <c:cat>
            <c:numRef>
              <c:f>Sheet1!$A$2:$A$7</c:f>
              <c:numCache>
                <c:formatCode>General</c:formatCode>
                <c:ptCount val="6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48</c:v>
                </c:pt>
                <c:pt idx="1">
                  <c:v>38</c:v>
                </c:pt>
                <c:pt idx="2">
                  <c:v>58</c:v>
                </c:pt>
                <c:pt idx="3">
                  <c:v>41</c:v>
                </c:pt>
                <c:pt idx="4">
                  <c:v>38</c:v>
                </c:pt>
                <c:pt idx="5">
                  <c:v>23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Column2</c:v>
                </c:pt>
              </c:strCache>
            </c:strRef>
          </c:tx>
          <c:invertIfNegative val="0"/>
          <c:cat>
            <c:numRef>
              <c:f>Sheet1!$A$2:$A$7</c:f>
              <c:numCache>
                <c:formatCode>General</c:formatCode>
                <c:ptCount val="6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Column3</c:v>
                </c:pt>
              </c:strCache>
            </c:strRef>
          </c:tx>
          <c:invertIfNegative val="0"/>
          <c:cat>
            <c:numRef>
              <c:f>Sheet1!$A$2:$A$7</c:f>
              <c:numCache>
                <c:formatCode>General</c:formatCode>
                <c:ptCount val="6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</c:numCache>
            </c:numRef>
          </c:cat>
          <c:val>
            <c:numRef>
              <c:f>Sheet1!$D$2:$D$7</c:f>
              <c:numCache>
                <c:formatCode>General</c:formatCode>
                <c:ptCount val="6"/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Column4</c:v>
                </c:pt>
              </c:strCache>
            </c:strRef>
          </c:tx>
          <c:invertIfNegative val="0"/>
          <c:cat>
            <c:numRef>
              <c:f>Sheet1!$A$2:$A$7</c:f>
              <c:numCache>
                <c:formatCode>General</c:formatCode>
                <c:ptCount val="6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</c:numCache>
            </c:numRef>
          </c:cat>
          <c:val>
            <c:numRef>
              <c:f>Sheet1!$E$2:$E$7</c:f>
              <c:numCache>
                <c:formatCode>General</c:formatCode>
                <c:ptCount val="6"/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Column5</c:v>
                </c:pt>
              </c:strCache>
            </c:strRef>
          </c:tx>
          <c:invertIfNegative val="0"/>
          <c:cat>
            <c:numRef>
              <c:f>Sheet1!$A$2:$A$7</c:f>
              <c:numCache>
                <c:formatCode>General</c:formatCode>
                <c:ptCount val="6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</c:numCache>
            </c:numRef>
          </c:cat>
          <c:val>
            <c:numRef>
              <c:f>Sheet1!$F$2:$F$7</c:f>
              <c:numCache>
                <c:formatCode>General</c:formatCode>
                <c:ptCount val="6"/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Column6</c:v>
                </c:pt>
              </c:strCache>
            </c:strRef>
          </c:tx>
          <c:invertIfNegative val="0"/>
          <c:cat>
            <c:numRef>
              <c:f>Sheet1!$A$2:$A$7</c:f>
              <c:numCache>
                <c:formatCode>General</c:formatCode>
                <c:ptCount val="6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</c:numCache>
            </c:numRef>
          </c:cat>
          <c:val>
            <c:numRef>
              <c:f>Sheet1!$G$2:$G$7</c:f>
              <c:numCache>
                <c:formatCode>General</c:formatCode>
                <c:ptCount val="6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76572656"/>
        <c:axId val="276575456"/>
      </c:barChart>
      <c:catAx>
        <c:axId val="2765726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3600"/>
                </a:pPr>
                <a:r>
                  <a:rPr lang="en-US" sz="3600" dirty="0" smtClean="0"/>
                  <a:t>Participant</a:t>
                </a:r>
                <a:endParaRPr lang="en-US" sz="36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3000"/>
            </a:pPr>
            <a:endParaRPr lang="en-US"/>
          </a:p>
        </c:txPr>
        <c:crossAx val="276575456"/>
        <c:crosses val="autoZero"/>
        <c:auto val="1"/>
        <c:lblAlgn val="ctr"/>
        <c:lblOffset val="100"/>
        <c:noMultiLvlLbl val="0"/>
      </c:catAx>
      <c:valAx>
        <c:axId val="27657545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3600"/>
                </a:pPr>
                <a:r>
                  <a:rPr lang="en-US" sz="3600" dirty="0" smtClean="0"/>
                  <a:t>Percentile</a:t>
                </a:r>
                <a:endParaRPr lang="en-US" sz="3600" dirty="0"/>
              </a:p>
            </c:rich>
          </c:tx>
          <c:layout>
            <c:manualLayout>
              <c:xMode val="edge"/>
              <c:yMode val="edge"/>
              <c:x val="3.26797385620915E-3"/>
              <c:y val="0.4279070465768050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3000"/>
            </a:pPr>
            <a:endParaRPr lang="en-US"/>
          </a:p>
        </c:txPr>
        <c:crossAx val="276572656"/>
        <c:crosses val="autoZero"/>
        <c:crossBetween val="between"/>
      </c:valAx>
      <c:spPr>
        <a:ln w="76200" cmpd="sng">
          <a:prstDash val="dot"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4400"/>
            </a:pPr>
            <a:r>
              <a:rPr lang="en-US" sz="4400" dirty="0" smtClean="0"/>
              <a:t>Women’s Percentiles (Lower Range SFF)</a:t>
            </a:r>
          </a:p>
        </c:rich>
      </c:tx>
      <c:layout>
        <c:manualLayout>
          <c:xMode val="edge"/>
          <c:yMode val="edge"/>
          <c:x val="0.104374399846361"/>
          <c:y val="0"/>
        </c:manualLayout>
      </c:layout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535DFA"/>
            </a:solidFill>
          </c:spPr>
          <c:invertIfNegative val="0"/>
          <c:dPt>
            <c:idx val="5"/>
            <c:invertIfNegative val="0"/>
            <c:bubble3D val="0"/>
            <c:spPr>
              <a:solidFill>
                <a:srgbClr val="CA0806"/>
              </a:solidFill>
            </c:spPr>
          </c:dPt>
          <c:cat>
            <c:numRef>
              <c:f>Sheet1!$A$2:$A$7</c:f>
              <c:numCache>
                <c:formatCode>General</c:formatCode>
                <c:ptCount val="6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24</c:v>
                </c:pt>
                <c:pt idx="1">
                  <c:v>22</c:v>
                </c:pt>
                <c:pt idx="2">
                  <c:v>25</c:v>
                </c:pt>
                <c:pt idx="3">
                  <c:v>27</c:v>
                </c:pt>
                <c:pt idx="4">
                  <c:v>21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Column2</c:v>
                </c:pt>
              </c:strCache>
            </c:strRef>
          </c:tx>
          <c:invertIfNegative val="0"/>
          <c:cat>
            <c:numRef>
              <c:f>Sheet1!$A$2:$A$7</c:f>
              <c:numCache>
                <c:formatCode>General</c:formatCode>
                <c:ptCount val="6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numRef>
              <c:f>Sheet1!$A$2:$A$7</c:f>
              <c:numCache>
                <c:formatCode>General</c:formatCode>
                <c:ptCount val="6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</c:numCache>
            </c:numRef>
          </c:cat>
          <c:val>
            <c:numRef>
              <c:f>Sheet1!$D$2:$D$7</c:f>
              <c:numCache>
                <c:formatCode>General</c:formatCode>
                <c:ptCount val="6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76578256"/>
        <c:axId val="276578816"/>
      </c:barChart>
      <c:catAx>
        <c:axId val="2765782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3600"/>
                </a:pPr>
                <a:r>
                  <a:rPr lang="en-US" sz="3600" dirty="0" smtClean="0"/>
                  <a:t>Participant</a:t>
                </a:r>
                <a:endParaRPr lang="en-US" sz="36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3000"/>
            </a:pPr>
            <a:endParaRPr lang="en-US"/>
          </a:p>
        </c:txPr>
        <c:crossAx val="276578816"/>
        <c:crosses val="autoZero"/>
        <c:auto val="1"/>
        <c:lblAlgn val="ctr"/>
        <c:lblOffset val="100"/>
        <c:noMultiLvlLbl val="0"/>
      </c:catAx>
      <c:valAx>
        <c:axId val="276578816"/>
        <c:scaling>
          <c:orientation val="minMax"/>
          <c:max val="7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3600"/>
                </a:pPr>
                <a:r>
                  <a:rPr lang="en-US" sz="3600" dirty="0" smtClean="0"/>
                  <a:t>Percent</a:t>
                </a:r>
                <a:r>
                  <a:rPr lang="en-US" sz="3600" baseline="0" dirty="0" smtClean="0"/>
                  <a:t>ile</a:t>
                </a:r>
                <a:endParaRPr lang="en-US" sz="3600" dirty="0"/>
              </a:p>
            </c:rich>
          </c:tx>
          <c:layout>
            <c:manualLayout>
              <c:xMode val="edge"/>
              <c:yMode val="edge"/>
              <c:x val="9.1463414634146301E-3"/>
              <c:y val="0.3884601924759399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3000"/>
            </a:pPr>
            <a:endParaRPr lang="en-US"/>
          </a:p>
        </c:txPr>
        <c:crossAx val="276578256"/>
        <c:crosses val="autoZero"/>
        <c:crossBetween val="between"/>
        <c:majorUnit val="1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488" cy="4587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98" tIns="46049" rIns="92098" bIns="4604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8588" y="0"/>
            <a:ext cx="3011487" cy="4587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98" tIns="46049" rIns="92098" bIns="4604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9025"/>
            <a:ext cx="3011488" cy="4587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98" tIns="46049" rIns="92098" bIns="46049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8588" y="8709025"/>
            <a:ext cx="3011487" cy="4587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98" tIns="46049" rIns="92098" bIns="4604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-107" charset="0"/>
                <a:cs typeface="+mn-cs"/>
              </a:defRPr>
            </a:lvl1pPr>
          </a:lstStyle>
          <a:p>
            <a:pPr>
              <a:defRPr/>
            </a:pPr>
            <a:fld id="{9F19598C-D96D-4E15-BD45-742FC2BE10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49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58788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l" eaLnBrk="0" hangingPunct="0">
              <a:defRPr sz="1200">
                <a:latin typeface="Times New Roman" pitchFamily="18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7000" y="0"/>
            <a:ext cx="3011488" cy="458788"/>
          </a:xfrm>
          <a:prstGeom prst="rect">
            <a:avLst/>
          </a:prstGeom>
        </p:spPr>
        <p:txBody>
          <a:bodyPr vert="horz" wrap="square" lIns="92098" tIns="46049" rIns="92098" bIns="4604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-107" charset="0"/>
                <a:cs typeface="+mn-cs"/>
              </a:defRPr>
            </a:lvl1pPr>
          </a:lstStyle>
          <a:p>
            <a:pPr>
              <a:defRPr/>
            </a:pPr>
            <a:fld id="{70CDA83D-B83D-449B-B1C3-12EC5404C1E8}" type="datetime1">
              <a:rPr lang="en-US"/>
              <a:pPr>
                <a:defRPr/>
              </a:pPr>
              <a:t>4/19/2017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42938" y="687388"/>
            <a:ext cx="5664200" cy="3438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8" tIns="46049" rIns="92098" bIns="4604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354513"/>
            <a:ext cx="5559425" cy="4125912"/>
          </a:xfrm>
          <a:prstGeom prst="rect">
            <a:avLst/>
          </a:prstGeom>
        </p:spPr>
        <p:txBody>
          <a:bodyPr vert="horz" lIns="92098" tIns="46049" rIns="92098" bIns="4604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07438"/>
            <a:ext cx="3011488" cy="458787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l" eaLnBrk="0" hangingPunct="0">
              <a:defRPr sz="1200">
                <a:latin typeface="Times New Roman" pitchFamily="18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7000" y="8707438"/>
            <a:ext cx="3011488" cy="458787"/>
          </a:xfrm>
          <a:prstGeom prst="rect">
            <a:avLst/>
          </a:prstGeom>
        </p:spPr>
        <p:txBody>
          <a:bodyPr vert="horz" wrap="square" lIns="92098" tIns="46049" rIns="92098" bIns="4604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-107" charset="0"/>
                <a:cs typeface="+mn-cs"/>
              </a:defRPr>
            </a:lvl1pPr>
          </a:lstStyle>
          <a:p>
            <a:pPr>
              <a:defRPr/>
            </a:pPr>
            <a:fld id="{23EF17E7-3986-4371-9AC0-43D174CEB7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2890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charset="0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charset="0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charset="0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charset="0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charset="0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>
              <a:ea typeface="MS PGothic" pitchFamily="34" charset="-128"/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A30AC88-730B-47EB-8523-D0026AB7931E}" type="slidenum">
              <a:rPr lang="en-US" smtClean="0">
                <a:latin typeface="Times New Roman" pitchFamily="18" charset="0"/>
              </a:rPr>
              <a:pPr/>
              <a:t>1</a:t>
            </a:fld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400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163" y="9658350"/>
            <a:ext cx="43526075" cy="66643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325" y="17618075"/>
            <a:ext cx="35845750" cy="79438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A4CC9-4D0B-42ED-8794-997B737052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A481-18FA-48DB-83F1-DDF74D20DB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485513" y="2763838"/>
            <a:ext cx="10880725" cy="24871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40163" y="2763838"/>
            <a:ext cx="32492950" cy="24871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261E2-253E-4F0E-9BC3-1A279B075B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7E1B2E-BC42-471A-81F3-4BB37DA1F7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0" y="19978688"/>
            <a:ext cx="43526075" cy="617378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0" y="13177838"/>
            <a:ext cx="43526075" cy="68008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19215E-0F19-4D6A-9EEA-D6F3401E1E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0163" y="8982075"/>
            <a:ext cx="21686837" cy="18653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79400" y="8982075"/>
            <a:ext cx="21686838" cy="18653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489711-F6C5-4FC0-B0AF-8FDDFA4AE8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244600"/>
            <a:ext cx="46085125" cy="5181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638" y="6959600"/>
            <a:ext cx="22625050" cy="29003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638" y="9859963"/>
            <a:ext cx="22625050" cy="17911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775" y="6959600"/>
            <a:ext cx="22632988" cy="29003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775" y="9859963"/>
            <a:ext cx="22632988" cy="17911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4D8BBB-DA53-44C2-9D95-7A866C4054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B447A-A424-414F-9C52-BE3EAEDC52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75DE9-2D22-4766-B521-852FCA2109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238250"/>
            <a:ext cx="16846550" cy="52673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19963" y="1238250"/>
            <a:ext cx="28625800" cy="265334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638" y="6505575"/>
            <a:ext cx="16846550" cy="21266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3509E5-2FE7-4102-AA49-29DCAAF9B4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175" y="21763038"/>
            <a:ext cx="30724475" cy="2568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175" y="2778125"/>
            <a:ext cx="30724475" cy="186531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175" y="24331613"/>
            <a:ext cx="30724475" cy="36496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FFE73-212A-4BCD-BB50-8556E3743F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40163" y="2763838"/>
            <a:ext cx="43526075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70258" tIns="235129" rIns="470258" bIns="23512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40163" y="8982075"/>
            <a:ext cx="43526075" cy="1865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70258" tIns="235129" rIns="470258" bIns="2351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40163" y="28325763"/>
            <a:ext cx="10668000" cy="20732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470258" tIns="235129" rIns="470258" bIns="235129" numCol="1" anchor="t" anchorCtr="0" compatLnSpc="1">
            <a:prstTxWarp prst="textNoShape">
              <a:avLst/>
            </a:prstTxWarp>
          </a:bodyPr>
          <a:lstStyle>
            <a:lvl1pPr>
              <a:defRPr sz="7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495838" y="28325763"/>
            <a:ext cx="16214725" cy="20732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470258" tIns="235129" rIns="470258" bIns="235129" numCol="1" anchor="t" anchorCtr="0" compatLnSpc="1">
            <a:prstTxWarp prst="textNoShape">
              <a:avLst/>
            </a:prstTxWarp>
          </a:bodyPr>
          <a:lstStyle>
            <a:lvl1pPr algn="ctr">
              <a:defRPr sz="7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698238" y="28325763"/>
            <a:ext cx="10668000" cy="20732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470258" tIns="235129" rIns="470258" bIns="235129" numCol="1" anchor="t" anchorCtr="0" compatLnSpc="1">
            <a:prstTxWarp prst="textNoShape">
              <a:avLst/>
            </a:prstTxWarp>
          </a:bodyPr>
          <a:lstStyle>
            <a:lvl1pPr algn="r">
              <a:defRPr sz="7200">
                <a:solidFill>
                  <a:schemeClr val="tx1"/>
                </a:solidFill>
                <a:latin typeface="Times New Roman" pitchFamily="-107" charset="0"/>
                <a:cs typeface="+mn-cs"/>
              </a:defRPr>
            </a:lvl1pPr>
          </a:lstStyle>
          <a:p>
            <a:pPr>
              <a:defRPr/>
            </a:pPr>
            <a:fld id="{332BDC1E-FAAC-461B-8284-6BF5CD27D9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702175" rtl="0" eaLnBrk="0" fontAlgn="base" hangingPunct="0">
        <a:spcBef>
          <a:spcPct val="0"/>
        </a:spcBef>
        <a:spcAft>
          <a:spcPct val="0"/>
        </a:spcAft>
        <a:defRPr sz="22600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defTabSz="4702175" rtl="0" eaLnBrk="0" fontAlgn="base" hangingPunct="0">
        <a:spcBef>
          <a:spcPct val="0"/>
        </a:spcBef>
        <a:spcAft>
          <a:spcPct val="0"/>
        </a:spcAft>
        <a:defRPr sz="22600">
          <a:solidFill>
            <a:schemeClr val="tx2"/>
          </a:solidFill>
          <a:latin typeface="Times New Roman" charset="0"/>
          <a:ea typeface="MS PGothic" pitchFamily="34" charset="-128"/>
          <a:cs typeface="MS PGothic" charset="0"/>
        </a:defRPr>
      </a:lvl2pPr>
      <a:lvl3pPr algn="ctr" defTabSz="4702175" rtl="0" eaLnBrk="0" fontAlgn="base" hangingPunct="0">
        <a:spcBef>
          <a:spcPct val="0"/>
        </a:spcBef>
        <a:spcAft>
          <a:spcPct val="0"/>
        </a:spcAft>
        <a:defRPr sz="22600">
          <a:solidFill>
            <a:schemeClr val="tx2"/>
          </a:solidFill>
          <a:latin typeface="Times New Roman" charset="0"/>
          <a:ea typeface="MS PGothic" pitchFamily="34" charset="-128"/>
          <a:cs typeface="MS PGothic" charset="0"/>
        </a:defRPr>
      </a:lvl3pPr>
      <a:lvl4pPr algn="ctr" defTabSz="4702175" rtl="0" eaLnBrk="0" fontAlgn="base" hangingPunct="0">
        <a:spcBef>
          <a:spcPct val="0"/>
        </a:spcBef>
        <a:spcAft>
          <a:spcPct val="0"/>
        </a:spcAft>
        <a:defRPr sz="22600">
          <a:solidFill>
            <a:schemeClr val="tx2"/>
          </a:solidFill>
          <a:latin typeface="Times New Roman" charset="0"/>
          <a:ea typeface="MS PGothic" pitchFamily="34" charset="-128"/>
          <a:cs typeface="MS PGothic" charset="0"/>
        </a:defRPr>
      </a:lvl4pPr>
      <a:lvl5pPr algn="ctr" defTabSz="4702175" rtl="0" eaLnBrk="0" fontAlgn="base" hangingPunct="0">
        <a:spcBef>
          <a:spcPct val="0"/>
        </a:spcBef>
        <a:spcAft>
          <a:spcPct val="0"/>
        </a:spcAft>
        <a:defRPr sz="22600">
          <a:solidFill>
            <a:schemeClr val="tx2"/>
          </a:solidFill>
          <a:latin typeface="Times New Roman" charset="0"/>
          <a:ea typeface="MS PGothic" pitchFamily="34" charset="-128"/>
          <a:cs typeface="MS PGothic" charset="0"/>
        </a:defRPr>
      </a:lvl5pPr>
      <a:lvl6pPr marL="457200" algn="ctr" defTabSz="4702175" rtl="0" fontAlgn="base">
        <a:spcBef>
          <a:spcPct val="0"/>
        </a:spcBef>
        <a:spcAft>
          <a:spcPct val="0"/>
        </a:spcAft>
        <a:defRPr sz="226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defTabSz="4702175" rtl="0" fontAlgn="base">
        <a:spcBef>
          <a:spcPct val="0"/>
        </a:spcBef>
        <a:spcAft>
          <a:spcPct val="0"/>
        </a:spcAft>
        <a:defRPr sz="226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defTabSz="4702175" rtl="0" fontAlgn="base">
        <a:spcBef>
          <a:spcPct val="0"/>
        </a:spcBef>
        <a:spcAft>
          <a:spcPct val="0"/>
        </a:spcAft>
        <a:defRPr sz="226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defTabSz="4702175" rtl="0" fontAlgn="base">
        <a:spcBef>
          <a:spcPct val="0"/>
        </a:spcBef>
        <a:spcAft>
          <a:spcPct val="0"/>
        </a:spcAft>
        <a:defRPr sz="226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1763713" indent="-1763713" algn="l" defTabSz="4702175" rtl="0" eaLnBrk="0" fontAlgn="base" hangingPunct="0">
        <a:spcBef>
          <a:spcPct val="20000"/>
        </a:spcBef>
        <a:spcAft>
          <a:spcPct val="0"/>
        </a:spcAft>
        <a:buChar char="•"/>
        <a:defRPr sz="165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3821113" indent="-1470025" algn="l" defTabSz="4702175" rtl="0" eaLnBrk="0" fontAlgn="base" hangingPunct="0">
        <a:spcBef>
          <a:spcPct val="20000"/>
        </a:spcBef>
        <a:spcAft>
          <a:spcPct val="0"/>
        </a:spcAft>
        <a:buChar char="–"/>
        <a:defRPr sz="144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5878513" indent="-1176338" algn="l" defTabSz="4702175" rtl="0" eaLnBrk="0" fontAlgn="base" hangingPunct="0">
        <a:spcBef>
          <a:spcPct val="20000"/>
        </a:spcBef>
        <a:spcAft>
          <a:spcPct val="0"/>
        </a:spcAft>
        <a:buChar char="•"/>
        <a:defRPr sz="123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8229600" indent="-1176338" algn="l" defTabSz="4702175" rtl="0" eaLnBrk="0" fontAlgn="base" hangingPunct="0">
        <a:spcBef>
          <a:spcPct val="20000"/>
        </a:spcBef>
        <a:spcAft>
          <a:spcPct val="0"/>
        </a:spcAft>
        <a:buChar char="–"/>
        <a:defRPr sz="103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0580688" indent="-1174750" algn="l" defTabSz="4702175" rtl="0" eaLnBrk="0" fontAlgn="base" hangingPunct="0">
        <a:spcBef>
          <a:spcPct val="20000"/>
        </a:spcBef>
        <a:spcAft>
          <a:spcPct val="0"/>
        </a:spcAft>
        <a:buChar char="»"/>
        <a:defRPr sz="103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11037888" indent="-1174750" algn="l" defTabSz="4702175" rtl="0" fontAlgn="base">
        <a:spcBef>
          <a:spcPct val="20000"/>
        </a:spcBef>
        <a:spcAft>
          <a:spcPct val="0"/>
        </a:spcAft>
        <a:buChar char="»"/>
        <a:defRPr sz="10300">
          <a:solidFill>
            <a:schemeClr val="tx1"/>
          </a:solidFill>
          <a:latin typeface="+mn-lt"/>
          <a:ea typeface="+mn-ea"/>
        </a:defRPr>
      </a:lvl6pPr>
      <a:lvl7pPr marL="11495088" indent="-1174750" algn="l" defTabSz="4702175" rtl="0" fontAlgn="base">
        <a:spcBef>
          <a:spcPct val="20000"/>
        </a:spcBef>
        <a:spcAft>
          <a:spcPct val="0"/>
        </a:spcAft>
        <a:buChar char="»"/>
        <a:defRPr sz="10300">
          <a:solidFill>
            <a:schemeClr val="tx1"/>
          </a:solidFill>
          <a:latin typeface="+mn-lt"/>
          <a:ea typeface="+mn-ea"/>
        </a:defRPr>
      </a:lvl7pPr>
      <a:lvl8pPr marL="11952288" indent="-1174750" algn="l" defTabSz="4702175" rtl="0" fontAlgn="base">
        <a:spcBef>
          <a:spcPct val="20000"/>
        </a:spcBef>
        <a:spcAft>
          <a:spcPct val="0"/>
        </a:spcAft>
        <a:buChar char="»"/>
        <a:defRPr sz="10300">
          <a:solidFill>
            <a:schemeClr val="tx1"/>
          </a:solidFill>
          <a:latin typeface="+mn-lt"/>
          <a:ea typeface="+mn-ea"/>
        </a:defRPr>
      </a:lvl8pPr>
      <a:lvl9pPr marL="12409488" indent="-1174750" algn="l" defTabSz="4702175" rtl="0" fontAlgn="base">
        <a:spcBef>
          <a:spcPct val="20000"/>
        </a:spcBef>
        <a:spcAft>
          <a:spcPct val="0"/>
        </a:spcAft>
        <a:buChar char="»"/>
        <a:defRPr sz="103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.png"/><Relationship Id="rId7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.xml"/><Relationship Id="rId5" Type="http://schemas.openxmlformats.org/officeDocument/2006/relationships/image" Target="../media/image2.png&amp;ehk=VmmxYYVUmhwRA0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62"/>
          <p:cNvSpPr>
            <a:spLocks noChangeArrowheads="1"/>
          </p:cNvSpPr>
          <p:nvPr/>
        </p:nvSpPr>
        <p:spPr bwMode="auto">
          <a:xfrm>
            <a:off x="0" y="6629400"/>
            <a:ext cx="12070080" cy="1524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defTabSz="4702175"/>
            <a:r>
              <a:rPr lang="en-US" sz="8000" b="1" dirty="0">
                <a:solidFill>
                  <a:schemeClr val="bg1"/>
                </a:solidFill>
                <a:latin typeface="Garamond" panose="02020404030301010803" pitchFamily="18" charset="0"/>
              </a:rPr>
              <a:t>Introduction</a:t>
            </a:r>
          </a:p>
        </p:txBody>
      </p:sp>
      <p:grpSp>
        <p:nvGrpSpPr>
          <p:cNvPr id="2" name="Group 367"/>
          <p:cNvGrpSpPr>
            <a:grpSpLocks/>
          </p:cNvGrpSpPr>
          <p:nvPr/>
        </p:nvGrpSpPr>
        <p:grpSpPr bwMode="auto">
          <a:xfrm>
            <a:off x="30474" y="21655"/>
            <a:ext cx="51207284" cy="6022410"/>
            <a:chOff x="5225" y="-1927"/>
            <a:chExt cx="26042" cy="19178"/>
          </a:xfrm>
          <a:solidFill>
            <a:srgbClr val="FF0000"/>
          </a:solidFill>
        </p:grpSpPr>
        <p:sp>
          <p:nvSpPr>
            <p:cNvPr id="2055" name="Rectangle 7"/>
            <p:cNvSpPr>
              <a:spLocks noChangeArrowheads="1"/>
            </p:cNvSpPr>
            <p:nvPr/>
          </p:nvSpPr>
          <p:spPr bwMode="auto">
            <a:xfrm>
              <a:off x="5225" y="295"/>
              <a:ext cx="26042" cy="1695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/>
          </p:spPr>
          <p:txBody>
            <a:bodyPr wrap="square">
              <a:spAutoFit/>
            </a:bodyPr>
            <a:lstStyle/>
            <a:p>
              <a:pPr>
                <a:spcBef>
                  <a:spcPct val="20000"/>
                </a:spcBef>
                <a:defRPr/>
              </a:pPr>
              <a:endParaRPr lang="en-US" sz="3600" b="1" dirty="0">
                <a:solidFill>
                  <a:schemeClr val="bg1"/>
                </a:solidFill>
                <a:latin typeface="Arial" pitchFamily="34" charset="0"/>
                <a:cs typeface="+mn-cs"/>
              </a:endParaRPr>
            </a:p>
            <a:p>
              <a:pPr>
                <a:spcBef>
                  <a:spcPct val="20000"/>
                </a:spcBef>
                <a:defRPr/>
              </a:pPr>
              <a:endParaRPr lang="en-US" sz="3600" b="1" dirty="0">
                <a:solidFill>
                  <a:schemeClr val="bg1"/>
                </a:solidFill>
                <a:latin typeface="Arial" pitchFamily="34" charset="0"/>
                <a:cs typeface="+mn-cs"/>
              </a:endParaRPr>
            </a:p>
            <a:p>
              <a:pPr>
                <a:spcBef>
                  <a:spcPct val="20000"/>
                </a:spcBef>
                <a:defRPr/>
              </a:pPr>
              <a:endParaRPr lang="en-US" sz="3600" b="1" dirty="0">
                <a:solidFill>
                  <a:schemeClr val="bg1"/>
                </a:solidFill>
                <a:latin typeface="Arial" pitchFamily="34" charset="0"/>
                <a:cs typeface="+mn-cs"/>
              </a:endParaRPr>
            </a:p>
            <a:p>
              <a:pPr>
                <a:spcBef>
                  <a:spcPct val="20000"/>
                </a:spcBef>
                <a:defRPr/>
              </a:pPr>
              <a:r>
                <a:rPr lang="en-US" sz="3600" b="1" dirty="0">
                  <a:solidFill>
                    <a:schemeClr val="bg1"/>
                  </a:solidFill>
                  <a:latin typeface="Arial" pitchFamily="34" charset="0"/>
                  <a:cs typeface="+mn-cs"/>
                </a:rPr>
                <a:t>                                                </a:t>
              </a:r>
              <a:r>
                <a:rPr lang="en-US" sz="3600" b="1" dirty="0" smtClean="0">
                  <a:solidFill>
                    <a:schemeClr val="bg1"/>
                  </a:solidFill>
                  <a:latin typeface="Arial" pitchFamily="34" charset="0"/>
                  <a:cs typeface="+mn-cs"/>
                </a:rPr>
                <a:t>              </a:t>
              </a:r>
              <a:r>
                <a:rPr lang="en-US" sz="6000" b="1" dirty="0">
                  <a:solidFill>
                    <a:schemeClr val="bg1"/>
                  </a:solidFill>
                  <a:latin typeface="Arial" pitchFamily="34" charset="0"/>
                  <a:cs typeface="+mn-cs"/>
                </a:rPr>
                <a:t>Sally Wilson, B.S., Allison Nutting, B.A., Jessica </a:t>
              </a:r>
              <a:r>
                <a:rPr lang="en-US" sz="6000" b="1" dirty="0" err="1">
                  <a:solidFill>
                    <a:schemeClr val="bg1"/>
                  </a:solidFill>
                  <a:latin typeface="Arial" pitchFamily="34" charset="0"/>
                  <a:cs typeface="+mn-cs"/>
                </a:rPr>
                <a:t>Lanehart</a:t>
              </a:r>
              <a:r>
                <a:rPr lang="en-US" sz="6000" b="1" dirty="0">
                  <a:solidFill>
                    <a:schemeClr val="bg1"/>
                  </a:solidFill>
                  <a:latin typeface="Arial" pitchFamily="34" charset="0"/>
                  <a:cs typeface="+mn-cs"/>
                </a:rPr>
                <a:t>, B.S., and </a:t>
              </a:r>
              <a:r>
                <a:rPr lang="en-US" sz="6000" b="1" dirty="0" err="1">
                  <a:solidFill>
                    <a:schemeClr val="bg1"/>
                  </a:solidFill>
                  <a:latin typeface="Arial" pitchFamily="34" charset="0"/>
                  <a:cs typeface="+mn-cs"/>
                </a:rPr>
                <a:t>Corrie</a:t>
              </a:r>
              <a:r>
                <a:rPr lang="en-US" sz="6000" b="1" dirty="0">
                  <a:solidFill>
                    <a:schemeClr val="bg1"/>
                  </a:solidFill>
                  <a:latin typeface="Arial" pitchFamily="34" charset="0"/>
                  <a:cs typeface="+mn-cs"/>
                </a:rPr>
                <a:t> Honaker, B.S.</a:t>
              </a:r>
              <a:endParaRPr lang="en-US" sz="6600" b="1" dirty="0">
                <a:solidFill>
                  <a:srgbClr val="FFFF6E"/>
                </a:solidFill>
                <a:latin typeface="Garamond" panose="02020404030301010803" pitchFamily="18" charset="0"/>
                <a:cs typeface="+mn-cs"/>
              </a:endParaRPr>
            </a:p>
            <a:p>
              <a:pPr>
                <a:spcBef>
                  <a:spcPct val="20000"/>
                </a:spcBef>
                <a:defRPr/>
              </a:pPr>
              <a:r>
                <a:rPr lang="en-US" sz="8800" b="1" dirty="0" smtClean="0">
                  <a:solidFill>
                    <a:srgbClr val="FFFF6E"/>
                  </a:solidFill>
                  <a:latin typeface="Garamond" panose="02020404030301010803" pitchFamily="18" charset="0"/>
                  <a:cs typeface="+mn-cs"/>
                </a:rPr>
                <a:t>																				   </a:t>
              </a:r>
              <a:r>
                <a:rPr lang="en-US" sz="8800" b="1" dirty="0" smtClean="0">
                  <a:solidFill>
                    <a:schemeClr val="bg1"/>
                  </a:solidFill>
                  <a:latin typeface="Garamond" panose="02020404030301010803" pitchFamily="18" charset="0"/>
                  <a:cs typeface="+mn-cs"/>
                </a:rPr>
                <a:t>Longwood University     </a:t>
              </a:r>
              <a:r>
                <a:rPr lang="en-US" sz="4000" b="1" dirty="0" smtClean="0">
                  <a:solidFill>
                    <a:srgbClr val="FFFF6E"/>
                  </a:solidFill>
                  <a:latin typeface="Garamond" panose="02020404030301010803" pitchFamily="18" charset="0"/>
                  <a:cs typeface="+mn-cs"/>
                </a:rPr>
                <a:t>																						</a:t>
              </a:r>
              <a:r>
                <a:rPr lang="en-US" sz="4000" b="1" dirty="0">
                  <a:solidFill>
                    <a:srgbClr val="FFFF6E"/>
                  </a:solidFill>
                  <a:latin typeface="Garamond" panose="02020404030301010803" pitchFamily="18" charset="0"/>
                  <a:cs typeface="+mn-cs"/>
                </a:rPr>
                <a:t>	</a:t>
              </a:r>
              <a:r>
                <a:rPr lang="en-US" sz="4000" b="1" dirty="0" smtClean="0">
                  <a:solidFill>
                    <a:srgbClr val="FFFF6E"/>
                  </a:solidFill>
                  <a:latin typeface="Garamond" panose="02020404030301010803" pitchFamily="18" charset="0"/>
                  <a:cs typeface="+mn-cs"/>
                </a:rPr>
                <a:t>																																						</a:t>
              </a:r>
              <a:r>
                <a:rPr lang="en-US" sz="4000" b="1" dirty="0" smtClean="0">
                  <a:solidFill>
                    <a:srgbClr val="FFFFFF"/>
                  </a:solidFill>
                  <a:latin typeface="Garamond" panose="02020404030301010803" pitchFamily="18" charset="0"/>
                  <a:cs typeface="+mn-cs"/>
                </a:rPr>
                <a:t>Faculty Advisors: </a:t>
              </a:r>
              <a:r>
                <a:rPr lang="en-US" sz="4000" b="1" dirty="0" err="1" smtClean="0">
                  <a:solidFill>
                    <a:srgbClr val="FFFFFF"/>
                  </a:solidFill>
                  <a:latin typeface="Garamond" panose="02020404030301010803" pitchFamily="18" charset="0"/>
                  <a:cs typeface="+mn-cs"/>
                </a:rPr>
                <a:t>Kellyn</a:t>
              </a:r>
              <a:r>
                <a:rPr lang="en-US" sz="4000" b="1" dirty="0" smtClean="0">
                  <a:solidFill>
                    <a:srgbClr val="FFFFFF"/>
                  </a:solidFill>
                  <a:latin typeface="Garamond" panose="02020404030301010803" pitchFamily="18" charset="0"/>
                  <a:cs typeface="+mn-cs"/>
                </a:rPr>
                <a:t> </a:t>
              </a:r>
              <a:r>
                <a:rPr lang="en-US" sz="4000" b="1" dirty="0">
                  <a:solidFill>
                    <a:srgbClr val="FFFFFF"/>
                  </a:solidFill>
                  <a:latin typeface="Garamond" panose="02020404030301010803" pitchFamily="18" charset="0"/>
                  <a:cs typeface="+mn-cs"/>
                </a:rPr>
                <a:t>Hall, </a:t>
              </a:r>
              <a:r>
                <a:rPr lang="en-US" sz="4000" b="1" dirty="0" err="1">
                  <a:solidFill>
                    <a:srgbClr val="FFFFFF"/>
                  </a:solidFill>
                  <a:latin typeface="Garamond" panose="02020404030301010803" pitchFamily="18" charset="0"/>
                  <a:cs typeface="+mn-cs"/>
                </a:rPr>
                <a:t>Ph.D</a:t>
              </a:r>
              <a:r>
                <a:rPr lang="en-US" sz="4000" b="1" dirty="0">
                  <a:solidFill>
                    <a:srgbClr val="FFFFFF"/>
                  </a:solidFill>
                  <a:latin typeface="Garamond" panose="02020404030301010803" pitchFamily="18" charset="0"/>
                  <a:cs typeface="+mn-cs"/>
                </a:rPr>
                <a:t>, CCC-</a:t>
              </a:r>
              <a:r>
                <a:rPr lang="en-US" sz="4000" b="1" dirty="0" smtClean="0">
                  <a:solidFill>
                    <a:srgbClr val="FFFFFF"/>
                  </a:solidFill>
                  <a:latin typeface="Garamond" panose="02020404030301010803" pitchFamily="18" charset="0"/>
                  <a:cs typeface="+mn-cs"/>
                </a:rPr>
                <a:t>SLP &amp; Dr. Pam McDermott</a:t>
              </a:r>
              <a:endParaRPr lang="en-US" sz="4000" b="1" dirty="0">
                <a:solidFill>
                  <a:srgbClr val="FFFFFF"/>
                </a:solidFill>
                <a:latin typeface="Garamond" panose="02020404030301010803" pitchFamily="18" charset="0"/>
                <a:cs typeface="+mn-cs"/>
              </a:endParaRPr>
            </a:p>
          </p:txBody>
        </p:sp>
        <p:sp>
          <p:nvSpPr>
            <p:cNvPr id="2390" name="Rectangle 342"/>
            <p:cNvSpPr>
              <a:spLocks noChangeArrowheads="1"/>
            </p:cNvSpPr>
            <p:nvPr/>
          </p:nvSpPr>
          <p:spPr bwMode="auto">
            <a:xfrm>
              <a:off x="5225" y="-1927"/>
              <a:ext cx="26042" cy="45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/>
          </p:spPr>
          <p:txBody>
            <a:bodyPr wrap="square">
              <a:spAutoFit/>
            </a:bodyPr>
            <a:lstStyle/>
            <a:p>
              <a:pPr algn="ctr" defTabSz="898525">
                <a:defRPr/>
              </a:pPr>
              <a:r>
                <a:rPr lang="en-US" sz="8600" b="1" dirty="0">
                  <a:solidFill>
                    <a:srgbClr val="FFFFFF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Relationship Among Speaking Fundamental Frequency, Vocal Part, and Vocal Range</a:t>
              </a:r>
            </a:p>
          </p:txBody>
        </p:sp>
      </p:grpSp>
      <p:sp>
        <p:nvSpPr>
          <p:cNvPr id="15366" name="Rectangle 262"/>
          <p:cNvSpPr>
            <a:spLocks noChangeArrowheads="1"/>
          </p:cNvSpPr>
          <p:nvPr/>
        </p:nvSpPr>
        <p:spPr bwMode="auto">
          <a:xfrm>
            <a:off x="12420600" y="6553200"/>
            <a:ext cx="11430000" cy="1371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defTabSz="4702175"/>
            <a:r>
              <a:rPr lang="en-US" sz="8000" b="1" dirty="0">
                <a:solidFill>
                  <a:schemeClr val="bg1"/>
                </a:solidFill>
                <a:latin typeface="Garamond" panose="02020404030301010803" pitchFamily="18" charset="0"/>
              </a:rPr>
              <a:t>Methods</a:t>
            </a:r>
            <a:r>
              <a:rPr lang="en-US" sz="4400" dirty="0">
                <a:solidFill>
                  <a:schemeClr val="bg1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809" y="7924800"/>
            <a:ext cx="12039600" cy="526297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4800" dirty="0"/>
              <a:t>Vocal demand is high for students in any music program.</a:t>
            </a:r>
            <a:r>
              <a:rPr lang="en-US" sz="4800" baseline="30000" dirty="0"/>
              <a:t>1</a:t>
            </a:r>
            <a:r>
              <a:rPr lang="en-US" sz="4800" dirty="0"/>
              <a:t> For those who are training to be singers, it is important that they are in the correct voice part.</a:t>
            </a:r>
            <a:r>
              <a:rPr lang="en-US" sz="4800" baseline="30000" dirty="0"/>
              <a:t>2</a:t>
            </a:r>
            <a:r>
              <a:rPr lang="en-US" sz="4800" dirty="0"/>
              <a:t> The hours of training outside of an “optimal” range, can lead to vocal discomfort, vocal stress, and overall problems with vocal health.</a:t>
            </a:r>
            <a:r>
              <a:rPr lang="en-US" sz="4800" baseline="30000" dirty="0"/>
              <a:t>.3</a:t>
            </a:r>
          </a:p>
        </p:txBody>
      </p:sp>
      <p:sp>
        <p:nvSpPr>
          <p:cNvPr id="15378" name="Rectangle 262"/>
          <p:cNvSpPr>
            <a:spLocks noChangeArrowheads="1"/>
          </p:cNvSpPr>
          <p:nvPr/>
        </p:nvSpPr>
        <p:spPr bwMode="auto">
          <a:xfrm>
            <a:off x="-3173" y="13716000"/>
            <a:ext cx="12118974" cy="12651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defTabSz="4702175"/>
            <a:r>
              <a:rPr lang="en-US" sz="8000" b="1" dirty="0">
                <a:solidFill>
                  <a:schemeClr val="bg1"/>
                </a:solidFill>
                <a:latin typeface="Garamond" panose="02020404030301010803" pitchFamily="18" charset="0"/>
              </a:rPr>
              <a:t>Purpose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31891" y="15011400"/>
            <a:ext cx="12115800" cy="821763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4800" dirty="0"/>
              <a:t>The purpose of this study </a:t>
            </a:r>
            <a:r>
              <a:rPr lang="en-US" sz="4800" dirty="0" smtClean="0"/>
              <a:t>was </a:t>
            </a:r>
            <a:r>
              <a:rPr lang="en-US" sz="4800" dirty="0"/>
              <a:t>to investigate the relationship among professional singers’ speaking fundamental frequency, vocal range, and assigned vocal part. </a:t>
            </a:r>
          </a:p>
          <a:p>
            <a:r>
              <a:rPr lang="en-US" sz="4800" dirty="0"/>
              <a:t> </a:t>
            </a:r>
          </a:p>
          <a:p>
            <a:r>
              <a:rPr lang="en-US" sz="4800" dirty="0">
                <a:effectLst/>
              </a:rPr>
              <a:t>Questions: </a:t>
            </a:r>
          </a:p>
          <a:p>
            <a:pPr marL="914400" indent="-914400">
              <a:buAutoNum type="arabicPeriod"/>
            </a:pPr>
            <a:r>
              <a:rPr lang="en-US" sz="4800" dirty="0" smtClean="0"/>
              <a:t>Is </a:t>
            </a:r>
            <a:r>
              <a:rPr lang="en-US" sz="4800" dirty="0"/>
              <a:t>there a relationship between speaking fundamental frequency (SFF) and assigned vocal part?</a:t>
            </a:r>
          </a:p>
          <a:p>
            <a:pPr marL="914400" indent="-914400">
              <a:buFontTx/>
              <a:buAutoNum type="arabicPeriod"/>
            </a:pPr>
            <a:r>
              <a:rPr lang="en-US" sz="4800" dirty="0"/>
              <a:t>I</a:t>
            </a:r>
            <a:r>
              <a:rPr lang="en-US" sz="4800" dirty="0" smtClean="0"/>
              <a:t>s </a:t>
            </a:r>
            <a:r>
              <a:rPr lang="en-US" sz="4800" dirty="0"/>
              <a:t>there a relationship between SFF and </a:t>
            </a:r>
            <a:r>
              <a:rPr lang="en-US" sz="4800" dirty="0" smtClean="0"/>
              <a:t>vocal </a:t>
            </a:r>
            <a:r>
              <a:rPr lang="en-US" sz="4800" dirty="0"/>
              <a:t>range?</a:t>
            </a:r>
          </a:p>
        </p:txBody>
      </p:sp>
      <p:sp>
        <p:nvSpPr>
          <p:cNvPr id="15385" name="Rectangle 262"/>
          <p:cNvSpPr>
            <a:spLocks noChangeArrowheads="1"/>
          </p:cNvSpPr>
          <p:nvPr/>
        </p:nvSpPr>
        <p:spPr bwMode="auto">
          <a:xfrm>
            <a:off x="37795200" y="15925800"/>
            <a:ext cx="12943375" cy="1371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defTabSz="4702175"/>
            <a:r>
              <a:rPr lang="en-US" sz="8000" b="1" dirty="0" smtClean="0">
                <a:solidFill>
                  <a:schemeClr val="bg1"/>
                </a:solidFill>
                <a:latin typeface="Garamond"/>
                <a:cs typeface="Garamond"/>
              </a:rPr>
              <a:t>Results/Discussion</a:t>
            </a:r>
            <a:endParaRPr lang="en-US" sz="8000" b="1" dirty="0">
              <a:solidFill>
                <a:schemeClr val="bg1"/>
              </a:solidFill>
              <a:latin typeface="Garamond"/>
              <a:cs typeface="Garamond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795200" y="17145000"/>
            <a:ext cx="12935329" cy="136345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71500" indent="-571500">
              <a:buFont typeface="Wingdings" charset="2"/>
              <a:buChar char="Ø"/>
            </a:pPr>
            <a:r>
              <a:rPr lang="en-US" sz="4400" dirty="0"/>
              <a:t>M</a:t>
            </a:r>
            <a:r>
              <a:rPr lang="en-US" sz="4400" dirty="0" smtClean="0"/>
              <a:t>en's </a:t>
            </a:r>
            <a:r>
              <a:rPr lang="en-US" sz="4400" dirty="0"/>
              <a:t>SFF </a:t>
            </a:r>
            <a:r>
              <a:rPr lang="en-US" sz="4400" dirty="0" smtClean="0"/>
              <a:t>fell </a:t>
            </a:r>
            <a:r>
              <a:rPr lang="en-US" sz="4400" dirty="0"/>
              <a:t>within the </a:t>
            </a:r>
            <a:r>
              <a:rPr lang="en-US" sz="4400" dirty="0" smtClean="0"/>
              <a:t>middle of </a:t>
            </a:r>
            <a:r>
              <a:rPr lang="en-US" sz="4400" dirty="0"/>
              <a:t>their singing </a:t>
            </a:r>
            <a:r>
              <a:rPr lang="en-US" sz="4400" dirty="0" smtClean="0"/>
              <a:t>range, whereas </a:t>
            </a:r>
            <a:r>
              <a:rPr lang="en-US" sz="4400" dirty="0"/>
              <a:t>the women's SFF </a:t>
            </a:r>
            <a:r>
              <a:rPr lang="en-US" sz="4400" dirty="0" smtClean="0"/>
              <a:t>fell </a:t>
            </a:r>
            <a:r>
              <a:rPr lang="en-US" sz="4400" dirty="0"/>
              <a:t>within the </a:t>
            </a:r>
            <a:r>
              <a:rPr lang="en-US" sz="4400" dirty="0" smtClean="0"/>
              <a:t>lower 25</a:t>
            </a:r>
            <a:r>
              <a:rPr lang="en-US" sz="4400" baseline="30000" dirty="0" smtClean="0"/>
              <a:t>th</a:t>
            </a:r>
            <a:r>
              <a:rPr lang="en-US" sz="4400" dirty="0" smtClean="0"/>
              <a:t> percentile of their singing range.</a:t>
            </a:r>
            <a:endParaRPr lang="en-US" sz="4400" dirty="0"/>
          </a:p>
          <a:p>
            <a:pPr marL="571500" indent="-571500">
              <a:buFont typeface="Wingdings" charset="2"/>
              <a:buChar char="Ø"/>
            </a:pPr>
            <a:r>
              <a:rPr lang="en-US" sz="4400" dirty="0" smtClean="0"/>
              <a:t>Participant 12 had a SFF that was in </a:t>
            </a:r>
            <a:r>
              <a:rPr lang="en-US" sz="4400" dirty="0"/>
              <a:t>the </a:t>
            </a:r>
            <a:r>
              <a:rPr lang="en-US" sz="4400" dirty="0" smtClean="0"/>
              <a:t>upper 25</a:t>
            </a:r>
            <a:r>
              <a:rPr lang="en-US" sz="4400" baseline="30000" dirty="0" smtClean="0"/>
              <a:t>th</a:t>
            </a:r>
            <a:r>
              <a:rPr lang="en-US" sz="4400" dirty="0" smtClean="0"/>
              <a:t> percentile </a:t>
            </a:r>
            <a:r>
              <a:rPr lang="en-US" sz="4400" dirty="0"/>
              <a:t>of his singing </a:t>
            </a:r>
            <a:r>
              <a:rPr lang="en-US" sz="4400" dirty="0" smtClean="0"/>
              <a:t>range, which placed him in the same percentile range as the women. </a:t>
            </a:r>
          </a:p>
          <a:p>
            <a:pPr marL="571500" indent="-571500">
              <a:buFont typeface="Wingdings" charset="2"/>
              <a:buChar char="Ø"/>
            </a:pPr>
            <a:r>
              <a:rPr lang="en-US" sz="4400" dirty="0" smtClean="0"/>
              <a:t>No percentile information could be gathered from Participant 1. This may be due to the participant not singing to her true lowest pitch. Her SFF is lower than her lowest pitch. </a:t>
            </a:r>
          </a:p>
          <a:p>
            <a:pPr marL="571500" indent="-571500">
              <a:buFont typeface="Wingdings" charset="2"/>
              <a:buChar char="Ø"/>
            </a:pPr>
            <a:r>
              <a:rPr lang="en-US" sz="4400" dirty="0" smtClean="0"/>
              <a:t>It was found that a higher SFF correlated with a higher vocal part, and a lower SFF correlated with a lower vocal part. </a:t>
            </a:r>
          </a:p>
          <a:p>
            <a:pPr marL="571500" indent="-571500">
              <a:buFont typeface="Wingdings" charset="2"/>
              <a:buChar char="Ø"/>
            </a:pPr>
            <a:r>
              <a:rPr lang="en-US" sz="4400" dirty="0" smtClean="0"/>
              <a:t>To create normative data, additional subjects would need to be added to the sample size. Further </a:t>
            </a:r>
            <a:r>
              <a:rPr lang="en-US" sz="4400" dirty="0"/>
              <a:t>longitudinal investigations of the vocal health of singers, their SFF and assigned vocal </a:t>
            </a:r>
            <a:r>
              <a:rPr lang="en-US" sz="4400" dirty="0" smtClean="0"/>
              <a:t>part</a:t>
            </a:r>
            <a:r>
              <a:rPr lang="en-US" sz="4400" dirty="0"/>
              <a:t> </a:t>
            </a:r>
            <a:r>
              <a:rPr lang="en-US" sz="4400" dirty="0" smtClean="0"/>
              <a:t>may </a:t>
            </a:r>
            <a:r>
              <a:rPr lang="en-US" sz="4400" dirty="0"/>
              <a:t>be useful in predicting potential vocal problems in professional singers who </a:t>
            </a:r>
            <a:r>
              <a:rPr lang="en-US" sz="4400" dirty="0" smtClean="0"/>
              <a:t>may be singing in a </a:t>
            </a:r>
            <a:r>
              <a:rPr lang="en-US" sz="4400" dirty="0"/>
              <a:t>vocal part that is not ideal as predicted by the SFF</a:t>
            </a:r>
            <a:r>
              <a:rPr lang="en-US" sz="4400" dirty="0" smtClean="0"/>
              <a:t>. </a:t>
            </a:r>
            <a:endParaRPr lang="en-US" sz="4000" dirty="0"/>
          </a:p>
        </p:txBody>
      </p:sp>
      <p:sp>
        <p:nvSpPr>
          <p:cNvPr id="31" name="Rectangle 262"/>
          <p:cNvSpPr>
            <a:spLocks noChangeArrowheads="1"/>
          </p:cNvSpPr>
          <p:nvPr/>
        </p:nvSpPr>
        <p:spPr bwMode="auto">
          <a:xfrm>
            <a:off x="-3765" y="23393400"/>
            <a:ext cx="12119565" cy="795436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defTabSz="4702175"/>
            <a:r>
              <a:rPr lang="en-US" sz="4400" dirty="0">
                <a:solidFill>
                  <a:schemeClr val="bg1"/>
                </a:solidFill>
                <a:latin typeface="Garamond"/>
                <a:cs typeface="Garamond"/>
              </a:rPr>
              <a:t>References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" y="24155400"/>
            <a:ext cx="12115799" cy="655564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aseline="30000" dirty="0"/>
              <a:t>1</a:t>
            </a:r>
            <a:r>
              <a:rPr lang="en-US" dirty="0"/>
              <a:t>Siupsinskiene, N., </a:t>
            </a:r>
            <a:r>
              <a:rPr lang="en-US" dirty="0" err="1"/>
              <a:t>Lycke</a:t>
            </a:r>
            <a:r>
              <a:rPr lang="en-US" dirty="0"/>
              <a:t>, H. (July 2010). Effects of Vocal Training on Singing and Speaking Voice Characteristics in Vocally Healthy Adults and Children Based on Choral and Nonchoral Data. </a:t>
            </a:r>
            <a:r>
              <a:rPr lang="en-US" i="1" dirty="0"/>
              <a:t>Journal of Voice, </a:t>
            </a:r>
            <a:r>
              <a:rPr lang="en-US" dirty="0"/>
              <a:t>1-13. </a:t>
            </a:r>
            <a:r>
              <a:rPr lang="en-US" dirty="0" err="1"/>
              <a:t>doi</a:t>
            </a:r>
            <a:r>
              <a:rPr lang="en-US" dirty="0"/>
              <a:t>: 10.1016/j.jvoice.2010.03.010.</a:t>
            </a:r>
          </a:p>
          <a:p>
            <a:r>
              <a:rPr lang="en-US" baseline="30000" dirty="0"/>
              <a:t>2</a:t>
            </a:r>
            <a:r>
              <a:rPr lang="en-US" dirty="0"/>
              <a:t>Chernobel'skii, S. (2010). The speaking fundamental frequency and the singing voice type. </a:t>
            </a:r>
            <a:r>
              <a:rPr lang="en-US" i="1" dirty="0" err="1"/>
              <a:t>Vestn</a:t>
            </a:r>
            <a:r>
              <a:rPr lang="en-US" i="1" dirty="0"/>
              <a:t> </a:t>
            </a:r>
            <a:r>
              <a:rPr lang="en-US" i="1" dirty="0" err="1"/>
              <a:t>Otorinolaringol</a:t>
            </a:r>
            <a:r>
              <a:rPr lang="en-US" i="1" dirty="0"/>
              <a:t>,</a:t>
            </a:r>
            <a:r>
              <a:rPr lang="en-US" dirty="0"/>
              <a:t> </a:t>
            </a:r>
            <a:r>
              <a:rPr lang="en-US" i="1" dirty="0"/>
              <a:t>6</a:t>
            </a:r>
            <a:r>
              <a:rPr lang="en-US" dirty="0"/>
              <a:t>, 36-37. Retrieved from https://www.ncbi.nlm.nih.gov/pubmed/21311458.</a:t>
            </a:r>
          </a:p>
          <a:p>
            <a:r>
              <a:rPr lang="en-US" baseline="30000" dirty="0"/>
              <a:t>3</a:t>
            </a:r>
            <a:r>
              <a:rPr lang="en-US" dirty="0"/>
              <a:t>Fowler, L. P., &amp; Morris, R. J. (2007). Comparison of Fundamental Frequency </a:t>
            </a:r>
            <a:r>
              <a:rPr lang="en-US" dirty="0" err="1"/>
              <a:t>Nasalance</a:t>
            </a:r>
            <a:r>
              <a:rPr lang="en-US" dirty="0"/>
              <a:t> between Trained Singers and </a:t>
            </a:r>
            <a:r>
              <a:rPr lang="en-US" dirty="0" err="1"/>
              <a:t>Nonsingers</a:t>
            </a:r>
            <a:r>
              <a:rPr lang="en-US" dirty="0"/>
              <a:t> for Sung Vowels. </a:t>
            </a:r>
            <a:r>
              <a:rPr lang="en-US" i="1" dirty="0"/>
              <a:t>Annals of Otology, Rhinology &amp; Laryngology,</a:t>
            </a:r>
            <a:r>
              <a:rPr lang="en-US" dirty="0"/>
              <a:t> </a:t>
            </a:r>
            <a:r>
              <a:rPr lang="en-US" i="1" dirty="0"/>
              <a:t>116</a:t>
            </a:r>
            <a:r>
              <a:rPr lang="en-US" dirty="0"/>
              <a:t>(10), 739-746. doi:10.1177/000348940711601005</a:t>
            </a:r>
          </a:p>
          <a:p>
            <a:r>
              <a:rPr lang="en-US" baseline="30000" dirty="0"/>
              <a:t>4</a:t>
            </a:r>
            <a:r>
              <a:rPr lang="en-US" dirty="0"/>
              <a:t>American Speech-Language-Hearing Association. (2002). Consensus Auditory-Perceptual Evaluation of Voice (CAPE-V). ASHA Special Interest Division 3, Voice and Voice Disorders. Retrieved from http://www.asha.org/uploadedFiles/ASHA/SIG/03/CAPE-V-Procedures.pdf </a:t>
            </a:r>
          </a:p>
        </p:txBody>
      </p:sp>
      <p:sp>
        <p:nvSpPr>
          <p:cNvPr id="39" name="Rectangle 38"/>
          <p:cNvSpPr/>
          <p:nvPr/>
        </p:nvSpPr>
        <p:spPr>
          <a:xfrm>
            <a:off x="12420600" y="7924801"/>
            <a:ext cx="11456428" cy="1782025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4800" b="1" u="sng" dirty="0" smtClean="0">
                <a:solidFill>
                  <a:schemeClr val="accent6">
                    <a:lumMod val="75000"/>
                  </a:schemeClr>
                </a:solidFill>
              </a:rPr>
              <a:t>Participants</a:t>
            </a:r>
            <a:r>
              <a:rPr lang="en-US" sz="4800" b="1" u="sng" dirty="0">
                <a:solidFill>
                  <a:schemeClr val="accent6">
                    <a:lumMod val="75000"/>
                  </a:schemeClr>
                </a:solidFill>
              </a:rPr>
              <a:t>:</a:t>
            </a:r>
            <a:r>
              <a:rPr lang="en-US" sz="4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r>
              <a:rPr lang="en-US" sz="4800" dirty="0"/>
              <a:t>12 </a:t>
            </a:r>
            <a:r>
              <a:rPr lang="en-US" sz="4800" dirty="0" smtClean="0"/>
              <a:t>male </a:t>
            </a:r>
            <a:r>
              <a:rPr lang="en-US" sz="4800" dirty="0"/>
              <a:t>and female students from Longwood University’s Music Department. </a:t>
            </a:r>
          </a:p>
          <a:p>
            <a:r>
              <a:rPr lang="en-US" sz="4800" b="1" u="sng" dirty="0">
                <a:solidFill>
                  <a:schemeClr val="accent6">
                    <a:lumMod val="75000"/>
                  </a:schemeClr>
                </a:solidFill>
              </a:rPr>
              <a:t>Procedures:</a:t>
            </a:r>
            <a:r>
              <a:rPr lang="en-US" sz="4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n-US" sz="4800" dirty="0"/>
          </a:p>
          <a:p>
            <a:pPr marL="571500" indent="-571500">
              <a:buFont typeface="Wingdings" charset="2"/>
              <a:buChar char="Ø"/>
            </a:pPr>
            <a:r>
              <a:rPr lang="en-US" sz="4800" dirty="0"/>
              <a:t>Background information about the status of the singers’ vocal training demands, vocal history, and current vocal health, as well as their current vocal part were obtained through a questionnaire.</a:t>
            </a:r>
          </a:p>
          <a:p>
            <a:pPr marL="571500" indent="-571500">
              <a:buFont typeface="Wingdings" charset="2"/>
              <a:buChar char="Ø"/>
            </a:pPr>
            <a:r>
              <a:rPr lang="en-US" sz="4800" dirty="0"/>
              <a:t>Voice quality </a:t>
            </a:r>
            <a:r>
              <a:rPr lang="en-US" sz="4800" dirty="0" smtClean="0"/>
              <a:t>assessment was </a:t>
            </a:r>
            <a:r>
              <a:rPr lang="en-US" sz="4800" dirty="0"/>
              <a:t>conducted by an experienced SLP using the Consensus Auditory-Perceptual Evaluation of Voice (CAPE-V). </a:t>
            </a:r>
          </a:p>
          <a:p>
            <a:pPr marL="571500" indent="-571500">
              <a:buFont typeface="Wingdings" charset="2"/>
              <a:buChar char="Ø"/>
            </a:pPr>
            <a:r>
              <a:rPr lang="en-US" sz="4800" dirty="0"/>
              <a:t>Microphone was positioned 5 inches directly in front of the mouth. </a:t>
            </a:r>
          </a:p>
          <a:p>
            <a:pPr marL="571500" indent="-571500">
              <a:buFont typeface="Wingdings" charset="2"/>
              <a:buChar char="Ø"/>
            </a:pPr>
            <a:r>
              <a:rPr lang="en-US" sz="4800" dirty="0" err="1" smtClean="0"/>
              <a:t>OperaVox</a:t>
            </a:r>
            <a:r>
              <a:rPr lang="en-US" sz="4800" dirty="0" smtClean="0"/>
              <a:t> </a:t>
            </a:r>
            <a:r>
              <a:rPr lang="en-US" sz="4800" dirty="0"/>
              <a:t>acoustic analysis software was used for pitch extraction.</a:t>
            </a:r>
          </a:p>
          <a:p>
            <a:pPr marL="571500" indent="-571500">
              <a:buFont typeface="Wingdings" charset="2"/>
              <a:buChar char="Ø"/>
            </a:pPr>
            <a:r>
              <a:rPr lang="en-US" sz="4800" dirty="0"/>
              <a:t>Participants read the 6 sentences of the CAPE-V</a:t>
            </a:r>
            <a:r>
              <a:rPr lang="en-US" sz="4800" baseline="30000" dirty="0"/>
              <a:t>4</a:t>
            </a:r>
            <a:r>
              <a:rPr lang="en-US" sz="4800" dirty="0"/>
              <a:t> to derive SFF.</a:t>
            </a:r>
          </a:p>
          <a:p>
            <a:pPr marL="571500" indent="-571500">
              <a:buFont typeface="Wingdings" charset="2"/>
              <a:buChar char="Ø"/>
            </a:pPr>
            <a:r>
              <a:rPr lang="en-US" sz="4800" dirty="0"/>
              <a:t>Vocal range was determined by asking </a:t>
            </a:r>
            <a:r>
              <a:rPr lang="en-US" sz="4800" dirty="0" smtClean="0"/>
              <a:t>the participants </a:t>
            </a:r>
            <a:r>
              <a:rPr lang="en-US" sz="4800" dirty="0"/>
              <a:t>to “stair step” up to their highest and </a:t>
            </a:r>
            <a:r>
              <a:rPr lang="en-US" sz="4800" dirty="0" smtClean="0"/>
              <a:t>then to their </a:t>
            </a:r>
            <a:r>
              <a:rPr lang="en-US" sz="4800" dirty="0"/>
              <a:t>lowest singing pitch. The lowest/highest frequencies were calculated.</a:t>
            </a:r>
          </a:p>
        </p:txBody>
      </p:sp>
      <p:pic>
        <p:nvPicPr>
          <p:cNvPr id="6" name="Picture 5" descr="&lt;strong&gt;Longwood University&lt;/strong&gt; - Wikipedia, the free encyclopedia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514600" y="1752600"/>
            <a:ext cx="3809062" cy="3809062"/>
          </a:xfrm>
          <a:prstGeom prst="rect">
            <a:avLst/>
          </a:prstGeom>
        </p:spPr>
      </p:pic>
      <p:pic>
        <p:nvPicPr>
          <p:cNvPr id="12" name="Picture 11" descr="File:&lt;strong&gt;Longwood&lt;/strong&gt; Lancers Wordmark (2014).png - Wikipedia, the free ...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986200" y="2667000"/>
            <a:ext cx="6995184" cy="2594813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1577862"/>
              </p:ext>
            </p:extLst>
          </p:nvPr>
        </p:nvGraphicFramePr>
        <p:xfrm>
          <a:off x="24612601" y="16002002"/>
          <a:ext cx="12476355" cy="14289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27616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2728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81284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6005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03228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4000" dirty="0">
                          <a:solidFill>
                            <a:schemeClr val="bg1"/>
                          </a:solidFill>
                        </a:rPr>
                        <a:t>Participants</a:t>
                      </a:r>
                      <a:endParaRPr lang="en-US" sz="4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aseline="0" dirty="0">
                          <a:solidFill>
                            <a:schemeClr val="bg1"/>
                          </a:solidFill>
                        </a:rPr>
                        <a:t>SFF</a:t>
                      </a:r>
                    </a:p>
                    <a:p>
                      <a:pPr algn="ctr"/>
                      <a:r>
                        <a:rPr lang="en-US" sz="4000" baseline="0" dirty="0">
                          <a:solidFill>
                            <a:schemeClr val="bg1"/>
                          </a:solidFill>
                        </a:rPr>
                        <a:t> (Hz)</a:t>
                      </a:r>
                      <a:endParaRPr lang="en-US" sz="4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chemeClr val="bg1"/>
                          </a:solidFill>
                        </a:rPr>
                        <a:t>Vocal Range</a:t>
                      </a:r>
                    </a:p>
                    <a:p>
                      <a:pPr algn="ctr"/>
                      <a:r>
                        <a:rPr lang="en-US" sz="4000" dirty="0">
                          <a:solidFill>
                            <a:schemeClr val="bg1"/>
                          </a:solidFill>
                        </a:rPr>
                        <a:t> (low-high) </a:t>
                      </a:r>
                    </a:p>
                    <a:p>
                      <a:pPr algn="ctr"/>
                      <a:r>
                        <a:rPr lang="en-US" sz="4000" dirty="0">
                          <a:solidFill>
                            <a:schemeClr val="bg1"/>
                          </a:solidFill>
                        </a:rPr>
                        <a:t>(Hz)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chemeClr val="bg1"/>
                          </a:solidFill>
                        </a:rPr>
                        <a:t>Percentile of SFF in Vocal Range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3499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4000" dirty="0"/>
                        <a:t>Soprano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00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34995"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4000" dirty="0" smtClean="0"/>
                        <a:t>1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/>
                        <a:t>271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/>
                        <a:t>320-447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N/A</a:t>
                      </a:r>
                      <a:endParaRPr lang="en-US" sz="4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34995"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4000" dirty="0" smtClean="0"/>
                        <a:t>2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/>
                        <a:t>216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/>
                        <a:t>189-898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/>
                        <a:t>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734995"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4000" dirty="0" smtClean="0"/>
                        <a:t>3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/>
                        <a:t>262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/>
                        <a:t>177-1148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/>
                        <a:t>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734995"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4000" dirty="0" smtClean="0"/>
                        <a:t>4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/>
                        <a:t>255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/>
                        <a:t>147-981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/>
                        <a:t>25</a:t>
                      </a:r>
                      <a:endParaRPr lang="en-US" sz="4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734995"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4000" dirty="0"/>
                        <a:t>Alto</a:t>
                      </a:r>
                      <a:endParaRPr lang="en-US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00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734995"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4000" dirty="0" smtClean="0"/>
                        <a:t>5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/>
                        <a:t>242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/>
                        <a:t>176-868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/>
                        <a:t>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734995"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4000" dirty="0" smtClean="0"/>
                        <a:t>6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/>
                        <a:t>206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/>
                        <a:t>200-967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/>
                        <a:t>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734995"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4000" dirty="0"/>
                        <a:t>Tenor</a:t>
                      </a:r>
                      <a:endParaRPr lang="en-US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00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734995"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4000" dirty="0" smtClean="0"/>
                        <a:t>7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/>
                        <a:t>187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/>
                        <a:t>118-383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/>
                        <a:t>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734995"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4000" dirty="0" smtClean="0"/>
                        <a:t>8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/>
                        <a:t>163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/>
                        <a:t>123-424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/>
                        <a:t>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734995"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4000" dirty="0" smtClean="0"/>
                        <a:t>9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152.1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115-262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58</a:t>
                      </a:r>
                      <a:endParaRPr lang="en-US" sz="4000" dirty="0"/>
                    </a:p>
                  </a:txBody>
                  <a:tcPr/>
                </a:tc>
              </a:tr>
              <a:tr h="734995"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4000" dirty="0"/>
                        <a:t>Bass</a:t>
                      </a:r>
                      <a:endParaRPr lang="en-US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734995"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4000" dirty="0" smtClean="0"/>
                        <a:t>10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/>
                        <a:t>144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/>
                        <a:t>81-350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/>
                        <a:t>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734995"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4000" dirty="0" smtClean="0"/>
                        <a:t>11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/>
                        <a:t>188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/>
                        <a:t>88-484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/>
                        <a:t>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73499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4000" dirty="0" smtClean="0">
                          <a:solidFill>
                            <a:srgbClr val="000000"/>
                          </a:solidFill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158.3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106-659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23</a:t>
                      </a:r>
                      <a:endParaRPr lang="en-US" sz="4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val="1408491379"/>
              </p:ext>
            </p:extLst>
          </p:nvPr>
        </p:nvGraphicFramePr>
        <p:xfrm>
          <a:off x="24765000" y="6858000"/>
          <a:ext cx="11658600" cy="899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4" name="Chart 13"/>
          <p:cNvGraphicFramePr/>
          <p:nvPr>
            <p:extLst>
              <p:ext uri="{D42A27DB-BD31-4B8C-83A1-F6EECF244321}">
                <p14:modId xmlns:p14="http://schemas.microsoft.com/office/powerpoint/2010/main" val="3510407817"/>
              </p:ext>
            </p:extLst>
          </p:nvPr>
        </p:nvGraphicFramePr>
        <p:xfrm>
          <a:off x="38023800" y="6858000"/>
          <a:ext cx="12496800" cy="891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pic>
        <p:nvPicPr>
          <p:cNvPr id="7" name="Picture 6" descr="Screen Shot 2017-04-19 at 1.11.49 PM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59000" y="25984200"/>
            <a:ext cx="5975260" cy="4724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6307</TotalTime>
  <Words>702</Words>
  <Application>Microsoft Office PowerPoint</Application>
  <PresentationFormat>Custom</PresentationFormat>
  <Paragraphs>101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MS PGothic</vt:lpstr>
      <vt:lpstr>MS PGothic</vt:lpstr>
      <vt:lpstr>Arial</vt:lpstr>
      <vt:lpstr>Arial Black</vt:lpstr>
      <vt:lpstr>Calibri</vt:lpstr>
      <vt:lpstr>Garamond</vt:lpstr>
      <vt:lpstr>Times New Roman</vt:lpstr>
      <vt:lpstr>Wingdings</vt:lpstr>
      <vt:lpstr>Default Design</vt:lpstr>
      <vt:lpstr>PowerPoint Presentation</vt:lpstr>
    </vt:vector>
  </TitlesOfParts>
  <Company>UNCG-TLC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Graphics</dc:creator>
  <cp:lastModifiedBy>Nutting, Allison</cp:lastModifiedBy>
  <cp:revision>343</cp:revision>
  <cp:lastPrinted>2014-05-12T18:05:30Z</cp:lastPrinted>
  <dcterms:created xsi:type="dcterms:W3CDTF">2011-04-03T19:38:07Z</dcterms:created>
  <dcterms:modified xsi:type="dcterms:W3CDTF">2017-04-19T18:05:57Z</dcterms:modified>
</cp:coreProperties>
</file>