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handoutMasterIdLst>
    <p:handoutMasterId r:id="rId4"/>
  </p:handoutMasterIdLst>
  <p:sldIdLst>
    <p:sldId id="256" r:id="rId2"/>
  </p:sldIdLst>
  <p:sldSz cx="51206400" cy="31089600"/>
  <p:notesSz cx="6950075" cy="9167813"/>
  <p:defaultTextStyle>
    <a:defPPr>
      <a:defRPr lang="en-US"/>
    </a:defPPr>
    <a:lvl1pPr algn="l" rtl="0" fontAlgn="base">
      <a:spcBef>
        <a:spcPct val="0"/>
      </a:spcBef>
      <a:spcAft>
        <a:spcPct val="0"/>
      </a:spcAft>
      <a:defRPr sz="2800" kern="1200">
        <a:solidFill>
          <a:srgbClr val="336699"/>
        </a:solidFill>
        <a:latin typeface="Times New Roman" pitchFamily="18" charset="0"/>
        <a:ea typeface="MS PGothic" pitchFamily="34" charset="-128"/>
        <a:cs typeface="Arial" charset="0"/>
      </a:defRPr>
    </a:lvl1pPr>
    <a:lvl2pPr marL="457200" algn="l" rtl="0" fontAlgn="base">
      <a:spcBef>
        <a:spcPct val="0"/>
      </a:spcBef>
      <a:spcAft>
        <a:spcPct val="0"/>
      </a:spcAft>
      <a:defRPr sz="2800" kern="1200">
        <a:solidFill>
          <a:srgbClr val="336699"/>
        </a:solidFill>
        <a:latin typeface="Times New Roman" pitchFamily="18" charset="0"/>
        <a:ea typeface="MS PGothic" pitchFamily="34" charset="-128"/>
        <a:cs typeface="Arial" charset="0"/>
      </a:defRPr>
    </a:lvl2pPr>
    <a:lvl3pPr marL="914400" algn="l" rtl="0" fontAlgn="base">
      <a:spcBef>
        <a:spcPct val="0"/>
      </a:spcBef>
      <a:spcAft>
        <a:spcPct val="0"/>
      </a:spcAft>
      <a:defRPr sz="2800" kern="1200">
        <a:solidFill>
          <a:srgbClr val="336699"/>
        </a:solidFill>
        <a:latin typeface="Times New Roman" pitchFamily="18" charset="0"/>
        <a:ea typeface="MS PGothic" pitchFamily="34" charset="-128"/>
        <a:cs typeface="Arial" charset="0"/>
      </a:defRPr>
    </a:lvl3pPr>
    <a:lvl4pPr marL="1371600" algn="l" rtl="0" fontAlgn="base">
      <a:spcBef>
        <a:spcPct val="0"/>
      </a:spcBef>
      <a:spcAft>
        <a:spcPct val="0"/>
      </a:spcAft>
      <a:defRPr sz="2800" kern="1200">
        <a:solidFill>
          <a:srgbClr val="336699"/>
        </a:solidFill>
        <a:latin typeface="Times New Roman" pitchFamily="18" charset="0"/>
        <a:ea typeface="MS PGothic" pitchFamily="34" charset="-128"/>
        <a:cs typeface="Arial" charset="0"/>
      </a:defRPr>
    </a:lvl4pPr>
    <a:lvl5pPr marL="1828800" algn="l" rtl="0" fontAlgn="base">
      <a:spcBef>
        <a:spcPct val="0"/>
      </a:spcBef>
      <a:spcAft>
        <a:spcPct val="0"/>
      </a:spcAft>
      <a:defRPr sz="2800" kern="1200">
        <a:solidFill>
          <a:srgbClr val="336699"/>
        </a:solidFill>
        <a:latin typeface="Times New Roman" pitchFamily="18" charset="0"/>
        <a:ea typeface="MS PGothic" pitchFamily="34" charset="-128"/>
        <a:cs typeface="Arial" charset="0"/>
      </a:defRPr>
    </a:lvl5pPr>
    <a:lvl6pPr marL="2286000" algn="l" defTabSz="914400" rtl="0" eaLnBrk="1" latinLnBrk="0" hangingPunct="1">
      <a:defRPr sz="2800" kern="1200">
        <a:solidFill>
          <a:srgbClr val="336699"/>
        </a:solidFill>
        <a:latin typeface="Times New Roman" pitchFamily="18" charset="0"/>
        <a:ea typeface="MS PGothic" pitchFamily="34" charset="-128"/>
        <a:cs typeface="Arial" charset="0"/>
      </a:defRPr>
    </a:lvl6pPr>
    <a:lvl7pPr marL="2743200" algn="l" defTabSz="914400" rtl="0" eaLnBrk="1" latinLnBrk="0" hangingPunct="1">
      <a:defRPr sz="2800" kern="1200">
        <a:solidFill>
          <a:srgbClr val="336699"/>
        </a:solidFill>
        <a:latin typeface="Times New Roman" pitchFamily="18" charset="0"/>
        <a:ea typeface="MS PGothic" pitchFamily="34" charset="-128"/>
        <a:cs typeface="Arial" charset="0"/>
      </a:defRPr>
    </a:lvl7pPr>
    <a:lvl8pPr marL="3200400" algn="l" defTabSz="914400" rtl="0" eaLnBrk="1" latinLnBrk="0" hangingPunct="1">
      <a:defRPr sz="2800" kern="1200">
        <a:solidFill>
          <a:srgbClr val="336699"/>
        </a:solidFill>
        <a:latin typeface="Times New Roman" pitchFamily="18" charset="0"/>
        <a:ea typeface="MS PGothic" pitchFamily="34" charset="-128"/>
        <a:cs typeface="Arial" charset="0"/>
      </a:defRPr>
    </a:lvl8pPr>
    <a:lvl9pPr marL="3657600" algn="l" defTabSz="914400" rtl="0" eaLnBrk="1" latinLnBrk="0" hangingPunct="1">
      <a:defRPr sz="2800" kern="1200">
        <a:solidFill>
          <a:srgbClr val="336699"/>
        </a:solidFill>
        <a:latin typeface="Times New Roman" pitchFamily="18" charset="0"/>
        <a:ea typeface="MS PGothic" pitchFamily="34" charset="-128"/>
        <a:cs typeface="Arial" charset="0"/>
      </a:defRPr>
    </a:lvl9pPr>
  </p:defaultTextStyle>
  <p:extLst>
    <p:ext uri="{EFAFB233-063F-42B5-8137-9DF3F51BA10A}">
      <p15:sldGuideLst xmlns:p15="http://schemas.microsoft.com/office/powerpoint/2012/main">
        <p15:guide id="1" orient="horz">
          <p15:clr>
            <a:srgbClr val="A4A3A4"/>
          </p15:clr>
        </p15:guide>
        <p15:guide id="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E"/>
    <a:srgbClr val="FF66FF"/>
    <a:srgbClr val="F6F18D"/>
    <a:srgbClr val="535DFA"/>
    <a:srgbClr val="FFFBA2"/>
    <a:srgbClr val="FFFA53"/>
    <a:srgbClr val="00808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588" autoAdjust="0"/>
    <p:restoredTop sz="93904" autoAdjust="0"/>
  </p:normalViewPr>
  <p:slideViewPr>
    <p:cSldViewPr>
      <p:cViewPr>
        <p:scale>
          <a:sx n="23" d="100"/>
          <a:sy n="23" d="100"/>
        </p:scale>
        <p:origin x="1888" y="640"/>
      </p:cViewPr>
      <p:guideLst>
        <p:guide orient="horz"/>
        <p:guide/>
      </p:guideLst>
    </p:cSldViewPr>
  </p:slideViewPr>
  <p:outlineViewPr>
    <p:cViewPr>
      <p:scale>
        <a:sx n="100" d="100"/>
        <a:sy n="100"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handoutMaster" Target="handoutMasters/handoutMaster1.xml"/><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11488" cy="458788"/>
          </a:xfrm>
          <a:prstGeom prst="rect">
            <a:avLst/>
          </a:prstGeom>
          <a:noFill/>
          <a:ln>
            <a:noFill/>
          </a:ln>
          <a:effectLst/>
          <a:extLst/>
        </p:spPr>
        <p:txBody>
          <a:bodyPr vert="horz" wrap="square" lIns="92098" tIns="46049" rIns="92098" bIns="46049" numCol="1" anchor="t" anchorCtr="0" compatLnSpc="1">
            <a:prstTxWarp prst="textNoShape">
              <a:avLst/>
            </a:prstTxWarp>
          </a:bodyPr>
          <a:lstStyle>
            <a:lvl1pPr eaLnBrk="0" hangingPunct="0">
              <a:defRPr sz="1200">
                <a:latin typeface="Times New Roman" charset="0"/>
                <a:ea typeface="ＭＳ Ｐゴシック" charset="0"/>
                <a:cs typeface="+mn-cs"/>
              </a:defRPr>
            </a:lvl1pPr>
          </a:lstStyle>
          <a:p>
            <a:pPr>
              <a:defRPr/>
            </a:pPr>
            <a:endParaRPr lang="en-US"/>
          </a:p>
        </p:txBody>
      </p:sp>
      <p:sp>
        <p:nvSpPr>
          <p:cNvPr id="4099" name="Rectangle 3"/>
          <p:cNvSpPr>
            <a:spLocks noGrp="1" noChangeArrowheads="1"/>
          </p:cNvSpPr>
          <p:nvPr>
            <p:ph type="dt" sz="quarter" idx="1"/>
          </p:nvPr>
        </p:nvSpPr>
        <p:spPr bwMode="auto">
          <a:xfrm>
            <a:off x="3938588" y="0"/>
            <a:ext cx="3011487" cy="458788"/>
          </a:xfrm>
          <a:prstGeom prst="rect">
            <a:avLst/>
          </a:prstGeom>
          <a:noFill/>
          <a:ln>
            <a:noFill/>
          </a:ln>
          <a:effectLst/>
          <a:extLst/>
        </p:spPr>
        <p:txBody>
          <a:bodyPr vert="horz" wrap="square" lIns="92098" tIns="46049" rIns="92098" bIns="46049" numCol="1" anchor="t" anchorCtr="0" compatLnSpc="1">
            <a:prstTxWarp prst="textNoShape">
              <a:avLst/>
            </a:prstTxWarp>
          </a:bodyPr>
          <a:lstStyle>
            <a:lvl1pPr algn="r" eaLnBrk="0" hangingPunct="0">
              <a:defRPr sz="1200">
                <a:latin typeface="Times New Roman" charset="0"/>
                <a:ea typeface="ＭＳ Ｐゴシック" charset="0"/>
                <a:cs typeface="+mn-cs"/>
              </a:defRPr>
            </a:lvl1pPr>
          </a:lstStyle>
          <a:p>
            <a:pPr>
              <a:defRPr/>
            </a:pPr>
            <a:endParaRPr lang="en-US"/>
          </a:p>
        </p:txBody>
      </p:sp>
      <p:sp>
        <p:nvSpPr>
          <p:cNvPr id="4100" name="Rectangle 4"/>
          <p:cNvSpPr>
            <a:spLocks noGrp="1" noChangeArrowheads="1"/>
          </p:cNvSpPr>
          <p:nvPr>
            <p:ph type="ftr" sz="quarter" idx="2"/>
          </p:nvPr>
        </p:nvSpPr>
        <p:spPr bwMode="auto">
          <a:xfrm>
            <a:off x="0" y="8709025"/>
            <a:ext cx="3011488" cy="458788"/>
          </a:xfrm>
          <a:prstGeom prst="rect">
            <a:avLst/>
          </a:prstGeom>
          <a:noFill/>
          <a:ln>
            <a:noFill/>
          </a:ln>
          <a:effectLst/>
          <a:extLst/>
        </p:spPr>
        <p:txBody>
          <a:bodyPr vert="horz" wrap="square" lIns="92098" tIns="46049" rIns="92098" bIns="46049" numCol="1" anchor="b" anchorCtr="0" compatLnSpc="1">
            <a:prstTxWarp prst="textNoShape">
              <a:avLst/>
            </a:prstTxWarp>
          </a:bodyPr>
          <a:lstStyle>
            <a:lvl1pPr eaLnBrk="0" hangingPunct="0">
              <a:defRPr sz="1200">
                <a:latin typeface="Times New Roman" charset="0"/>
                <a:ea typeface="ＭＳ Ｐゴシック" charset="0"/>
                <a:cs typeface="+mn-cs"/>
              </a:defRPr>
            </a:lvl1pPr>
          </a:lstStyle>
          <a:p>
            <a:pPr>
              <a:defRPr/>
            </a:pPr>
            <a:endParaRPr lang="en-US"/>
          </a:p>
        </p:txBody>
      </p:sp>
      <p:sp>
        <p:nvSpPr>
          <p:cNvPr id="4101" name="Rectangle 5"/>
          <p:cNvSpPr>
            <a:spLocks noGrp="1" noChangeArrowheads="1"/>
          </p:cNvSpPr>
          <p:nvPr>
            <p:ph type="sldNum" sz="quarter" idx="3"/>
          </p:nvPr>
        </p:nvSpPr>
        <p:spPr bwMode="auto">
          <a:xfrm>
            <a:off x="3938588" y="8709025"/>
            <a:ext cx="3011487" cy="458788"/>
          </a:xfrm>
          <a:prstGeom prst="rect">
            <a:avLst/>
          </a:prstGeom>
          <a:noFill/>
          <a:ln>
            <a:noFill/>
          </a:ln>
          <a:effectLst/>
          <a:extLst/>
        </p:spPr>
        <p:txBody>
          <a:bodyPr vert="horz" wrap="square" lIns="92098" tIns="46049" rIns="92098" bIns="46049" numCol="1" anchor="b" anchorCtr="0" compatLnSpc="1">
            <a:prstTxWarp prst="textNoShape">
              <a:avLst/>
            </a:prstTxWarp>
          </a:bodyPr>
          <a:lstStyle>
            <a:lvl1pPr algn="r" eaLnBrk="0" hangingPunct="0">
              <a:defRPr sz="1200">
                <a:latin typeface="Times New Roman" pitchFamily="-107" charset="0"/>
                <a:cs typeface="+mn-cs"/>
              </a:defRPr>
            </a:lvl1pPr>
          </a:lstStyle>
          <a:p>
            <a:pPr>
              <a:defRPr/>
            </a:pPr>
            <a:fld id="{9F19598C-D96D-4E15-BD45-742FC2BE10D9}" type="slidenum">
              <a:rPr lang="en-US"/>
              <a:pPr>
                <a:defRPr/>
              </a:pPr>
              <a:t>‹#›</a:t>
            </a:fld>
            <a:endParaRPr lang="en-US"/>
          </a:p>
        </p:txBody>
      </p:sp>
    </p:spTree>
    <p:extLst>
      <p:ext uri="{BB962C8B-B14F-4D97-AF65-F5344CB8AC3E}">
        <p14:creationId xmlns:p14="http://schemas.microsoft.com/office/powerpoint/2010/main" val="1210499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488" cy="458788"/>
          </a:xfrm>
          <a:prstGeom prst="rect">
            <a:avLst/>
          </a:prstGeom>
        </p:spPr>
        <p:txBody>
          <a:bodyPr vert="horz" lIns="92098" tIns="46049" rIns="92098" bIns="46049" rtlCol="0"/>
          <a:lstStyle>
            <a:lvl1pPr algn="l" eaLnBrk="0" hangingPunct="0">
              <a:defRPr sz="1200">
                <a:latin typeface="Times New Roman" pitchFamily="18" charset="0"/>
                <a:ea typeface="MS PGothic" pitchFamily="34" charset="-128"/>
                <a:cs typeface="+mn-cs"/>
              </a:defRPr>
            </a:lvl1pPr>
          </a:lstStyle>
          <a:p>
            <a:pPr>
              <a:defRPr/>
            </a:pPr>
            <a:endParaRPr lang="en-US"/>
          </a:p>
        </p:txBody>
      </p:sp>
      <p:sp>
        <p:nvSpPr>
          <p:cNvPr id="3" name="Date Placeholder 2"/>
          <p:cNvSpPr>
            <a:spLocks noGrp="1"/>
          </p:cNvSpPr>
          <p:nvPr>
            <p:ph type="dt" idx="1"/>
          </p:nvPr>
        </p:nvSpPr>
        <p:spPr>
          <a:xfrm>
            <a:off x="3937000" y="0"/>
            <a:ext cx="3011488" cy="458788"/>
          </a:xfrm>
          <a:prstGeom prst="rect">
            <a:avLst/>
          </a:prstGeom>
        </p:spPr>
        <p:txBody>
          <a:bodyPr vert="horz" wrap="square" lIns="92098" tIns="46049" rIns="92098" bIns="46049" numCol="1" anchor="t" anchorCtr="0" compatLnSpc="1">
            <a:prstTxWarp prst="textNoShape">
              <a:avLst/>
            </a:prstTxWarp>
          </a:bodyPr>
          <a:lstStyle>
            <a:lvl1pPr algn="r" eaLnBrk="0" hangingPunct="0">
              <a:defRPr sz="1200">
                <a:latin typeface="Times New Roman" pitchFamily="-107" charset="0"/>
                <a:cs typeface="+mn-cs"/>
              </a:defRPr>
            </a:lvl1pPr>
          </a:lstStyle>
          <a:p>
            <a:pPr>
              <a:defRPr/>
            </a:pPr>
            <a:fld id="{70CDA83D-B83D-449B-B1C3-12EC5404C1E8}" type="datetime1">
              <a:rPr lang="en-US"/>
              <a:pPr>
                <a:defRPr/>
              </a:pPr>
              <a:t>4/19/17</a:t>
            </a:fld>
            <a:endParaRPr lang="en-US"/>
          </a:p>
        </p:txBody>
      </p:sp>
      <p:sp>
        <p:nvSpPr>
          <p:cNvPr id="4" name="Slide Image Placeholder 3"/>
          <p:cNvSpPr>
            <a:spLocks noGrp="1" noRot="1" noChangeAspect="1"/>
          </p:cNvSpPr>
          <p:nvPr>
            <p:ph type="sldImg" idx="2"/>
          </p:nvPr>
        </p:nvSpPr>
        <p:spPr>
          <a:xfrm>
            <a:off x="642938" y="687388"/>
            <a:ext cx="5664200" cy="3438525"/>
          </a:xfrm>
          <a:prstGeom prst="rect">
            <a:avLst/>
          </a:prstGeom>
          <a:noFill/>
          <a:ln w="12700">
            <a:solidFill>
              <a:prstClr val="black"/>
            </a:solidFill>
          </a:ln>
        </p:spPr>
        <p:txBody>
          <a:bodyPr vert="horz" lIns="92098" tIns="46049" rIns="92098" bIns="46049" rtlCol="0" anchor="ctr"/>
          <a:lstStyle/>
          <a:p>
            <a:pPr lvl="0"/>
            <a:endParaRPr lang="en-US" noProof="0"/>
          </a:p>
        </p:txBody>
      </p:sp>
      <p:sp>
        <p:nvSpPr>
          <p:cNvPr id="5" name="Notes Placeholder 4"/>
          <p:cNvSpPr>
            <a:spLocks noGrp="1"/>
          </p:cNvSpPr>
          <p:nvPr>
            <p:ph type="body" sz="quarter" idx="3"/>
          </p:nvPr>
        </p:nvSpPr>
        <p:spPr>
          <a:xfrm>
            <a:off x="695325" y="4354513"/>
            <a:ext cx="5559425" cy="4125912"/>
          </a:xfrm>
          <a:prstGeom prst="rect">
            <a:avLst/>
          </a:prstGeom>
        </p:spPr>
        <p:txBody>
          <a:bodyPr vert="horz" lIns="92098" tIns="46049" rIns="92098" bIns="46049"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707438"/>
            <a:ext cx="3011488" cy="458787"/>
          </a:xfrm>
          <a:prstGeom prst="rect">
            <a:avLst/>
          </a:prstGeom>
        </p:spPr>
        <p:txBody>
          <a:bodyPr vert="horz" lIns="92098" tIns="46049" rIns="92098" bIns="46049" rtlCol="0" anchor="b"/>
          <a:lstStyle>
            <a:lvl1pPr algn="l" eaLnBrk="0" hangingPunct="0">
              <a:defRPr sz="1200">
                <a:latin typeface="Times New Roman" pitchFamily="18" charset="0"/>
                <a:ea typeface="MS PGothic" pitchFamily="34" charset="-128"/>
                <a:cs typeface="+mn-cs"/>
              </a:defRPr>
            </a:lvl1pPr>
          </a:lstStyle>
          <a:p>
            <a:pPr>
              <a:defRPr/>
            </a:pPr>
            <a:endParaRPr lang="en-US"/>
          </a:p>
        </p:txBody>
      </p:sp>
      <p:sp>
        <p:nvSpPr>
          <p:cNvPr id="7" name="Slide Number Placeholder 6"/>
          <p:cNvSpPr>
            <a:spLocks noGrp="1"/>
          </p:cNvSpPr>
          <p:nvPr>
            <p:ph type="sldNum" sz="quarter" idx="5"/>
          </p:nvPr>
        </p:nvSpPr>
        <p:spPr>
          <a:xfrm>
            <a:off x="3937000" y="8707438"/>
            <a:ext cx="3011488" cy="458787"/>
          </a:xfrm>
          <a:prstGeom prst="rect">
            <a:avLst/>
          </a:prstGeom>
        </p:spPr>
        <p:txBody>
          <a:bodyPr vert="horz" wrap="square" lIns="92098" tIns="46049" rIns="92098" bIns="46049" numCol="1" anchor="b" anchorCtr="0" compatLnSpc="1">
            <a:prstTxWarp prst="textNoShape">
              <a:avLst/>
            </a:prstTxWarp>
          </a:bodyPr>
          <a:lstStyle>
            <a:lvl1pPr algn="r" eaLnBrk="0" hangingPunct="0">
              <a:defRPr sz="1200">
                <a:latin typeface="Times New Roman" pitchFamily="-107" charset="0"/>
                <a:cs typeface="+mn-cs"/>
              </a:defRPr>
            </a:lvl1pPr>
          </a:lstStyle>
          <a:p>
            <a:pPr>
              <a:defRPr/>
            </a:pPr>
            <a:fld id="{23EF17E7-3986-4371-9AC0-43D174CEB704}" type="slidenum">
              <a:rPr lang="en-US"/>
              <a:pPr>
                <a:defRPr/>
              </a:pPr>
              <a:t>‹#›</a:t>
            </a:fld>
            <a:endParaRPr lang="en-US"/>
          </a:p>
        </p:txBody>
      </p:sp>
    </p:spTree>
    <p:extLst>
      <p:ext uri="{BB962C8B-B14F-4D97-AF65-F5344CB8AC3E}">
        <p14:creationId xmlns:p14="http://schemas.microsoft.com/office/powerpoint/2010/main" val="415928904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S PGothic" charset="0"/>
        <a:cs typeface="MS PGothic" charset="0"/>
      </a:defRPr>
    </a:lvl1pPr>
    <a:lvl2pPr marL="457200" algn="l" rtl="0" eaLnBrk="0" fontAlgn="base" hangingPunct="0">
      <a:spcBef>
        <a:spcPct val="30000"/>
      </a:spcBef>
      <a:spcAft>
        <a:spcPct val="0"/>
      </a:spcAft>
      <a:defRPr sz="1200" kern="1200">
        <a:solidFill>
          <a:schemeClr val="tx1"/>
        </a:solidFill>
        <a:latin typeface="+mn-lt"/>
        <a:ea typeface="MS PGothic" charset="0"/>
        <a:cs typeface="MS PGothic" charset="0"/>
      </a:defRPr>
    </a:lvl2pPr>
    <a:lvl3pPr marL="914400" algn="l" rtl="0" eaLnBrk="0" fontAlgn="base" hangingPunct="0">
      <a:spcBef>
        <a:spcPct val="30000"/>
      </a:spcBef>
      <a:spcAft>
        <a:spcPct val="0"/>
      </a:spcAft>
      <a:defRPr sz="1200" kern="1200">
        <a:solidFill>
          <a:schemeClr val="tx1"/>
        </a:solidFill>
        <a:latin typeface="+mn-lt"/>
        <a:ea typeface="MS PGothic" charset="0"/>
        <a:cs typeface="MS PGothic" charset="0"/>
      </a:defRPr>
    </a:lvl3pPr>
    <a:lvl4pPr marL="1371600" algn="l" rtl="0" eaLnBrk="0" fontAlgn="base" hangingPunct="0">
      <a:spcBef>
        <a:spcPct val="30000"/>
      </a:spcBef>
      <a:spcAft>
        <a:spcPct val="0"/>
      </a:spcAft>
      <a:defRPr sz="1200" kern="1200">
        <a:solidFill>
          <a:schemeClr val="tx1"/>
        </a:solidFill>
        <a:latin typeface="+mn-lt"/>
        <a:ea typeface="MS PGothic" charset="0"/>
        <a:cs typeface="MS PGothic" charset="0"/>
      </a:defRPr>
    </a:lvl4pPr>
    <a:lvl5pPr marL="1828800" algn="l" rtl="0" eaLnBrk="0" fontAlgn="base" hangingPunct="0">
      <a:spcBef>
        <a:spcPct val="30000"/>
      </a:spcBef>
      <a:spcAft>
        <a:spcPct val="0"/>
      </a:spcAft>
      <a:defRPr sz="1200" kern="1200">
        <a:solidFill>
          <a:schemeClr val="tx1"/>
        </a:solidFill>
        <a:latin typeface="+mn-lt"/>
        <a:ea typeface="MS PGothic" charset="0"/>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noTextEdit="1"/>
          </p:cNvSpPr>
          <p:nvPr>
            <p:ph type="sldImg"/>
          </p:nvPr>
        </p:nvSpPr>
        <p:spPr bwMode="auto">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a:ea typeface="MS PGothic" pitchFamily="34" charset="-128"/>
            </a:endParaRPr>
          </a:p>
        </p:txBody>
      </p:sp>
      <p:sp>
        <p:nvSpPr>
          <p:cNvPr id="16387" name="Slide Number Placeholder 3"/>
          <p:cNvSpPr>
            <a:spLocks noGrp="1"/>
          </p:cNvSpPr>
          <p:nvPr>
            <p:ph type="sldNum" sz="quarter" idx="5"/>
          </p:nvPr>
        </p:nvSpPr>
        <p:spPr bwMode="auto">
          <a:noFill/>
          <a:ln>
            <a:miter lim="800000"/>
            <a:headEnd/>
            <a:tailEnd/>
          </a:ln>
        </p:spPr>
        <p:txBody>
          <a:bodyPr/>
          <a:lstStyle/>
          <a:p>
            <a:fld id="{0A30AC88-730B-47EB-8523-D0026AB7931E}" type="slidenum">
              <a:rPr lang="en-US" smtClean="0">
                <a:latin typeface="Times New Roman" pitchFamily="18" charset="0"/>
              </a:rPr>
              <a:pPr/>
              <a:t>1</a:t>
            </a:fld>
            <a:endParaRPr lang="en-US">
              <a:latin typeface="Times New Roman" pitchFamily="18" charset="0"/>
            </a:endParaRPr>
          </a:p>
        </p:txBody>
      </p:sp>
    </p:spTree>
    <p:extLst>
      <p:ext uri="{BB962C8B-B14F-4D97-AF65-F5344CB8AC3E}">
        <p14:creationId xmlns:p14="http://schemas.microsoft.com/office/powerpoint/2010/main" val="15444009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0163" y="9658350"/>
            <a:ext cx="43526075" cy="6664325"/>
          </a:xfrm>
        </p:spPr>
        <p:txBody>
          <a:bodyPr/>
          <a:lstStyle/>
          <a:p>
            <a:r>
              <a:rPr lang="en-US"/>
              <a:t>Click to edit Master title style</a:t>
            </a:r>
          </a:p>
        </p:txBody>
      </p:sp>
      <p:sp>
        <p:nvSpPr>
          <p:cNvPr id="3" name="Subtitle 2"/>
          <p:cNvSpPr>
            <a:spLocks noGrp="1"/>
          </p:cNvSpPr>
          <p:nvPr>
            <p:ph type="subTitle" idx="1"/>
          </p:nvPr>
        </p:nvSpPr>
        <p:spPr>
          <a:xfrm>
            <a:off x="7680325" y="17618075"/>
            <a:ext cx="35845750" cy="79438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08A4CC9-4D0B-42ED-8794-997B7370522F}"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3C8A481-18FA-48DB-83F1-DDF74D20DB7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6485513" y="2763838"/>
            <a:ext cx="10880725" cy="248713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840163" y="2763838"/>
            <a:ext cx="32492950" cy="24871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DB261E2-253E-4F0E-9BC3-1A279B075B8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D7E1B2E-BC42-471A-81F3-4BB37DA1F72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950" y="19978688"/>
            <a:ext cx="43526075" cy="6173787"/>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4044950" y="13177838"/>
            <a:ext cx="43526075" cy="680085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619215E-0F19-4D6A-9EEA-D6F3401E1EE9}"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40163" y="8982075"/>
            <a:ext cx="21686837" cy="18653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5679400" y="8982075"/>
            <a:ext cx="21686838" cy="18653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7489711-F6C5-4FC0-B0AF-8FDDFA4AE8A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60638" y="1244600"/>
            <a:ext cx="46085125" cy="51816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560638" y="6959600"/>
            <a:ext cx="22625050" cy="29003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60638" y="9859963"/>
            <a:ext cx="22625050" cy="17911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6012775" y="6959600"/>
            <a:ext cx="22632988" cy="29003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26012775" y="9859963"/>
            <a:ext cx="22632988" cy="17911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264D8BBB-DA53-44C2-9D95-7A866C4054D9}"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BEFB447A-A424-414F-9C52-BE3EAEDC52C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1075DE9-2D22-4766-B521-852FCA2109F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638" y="1238250"/>
            <a:ext cx="16846550" cy="526732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20019963" y="1238250"/>
            <a:ext cx="28625800" cy="2653347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60638" y="6505575"/>
            <a:ext cx="16846550" cy="212661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63509E5-2FE7-4102-AA49-29DCAAF9B4F3}"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6175" y="21763038"/>
            <a:ext cx="30724475" cy="2568575"/>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0036175" y="2778125"/>
            <a:ext cx="30724475" cy="186531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0036175" y="24331613"/>
            <a:ext cx="30724475" cy="36496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EFFFE73-212A-4BCD-BB50-8556E3743F2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840163" y="2763838"/>
            <a:ext cx="43526075" cy="5181600"/>
          </a:xfrm>
          <a:prstGeom prst="rect">
            <a:avLst/>
          </a:prstGeom>
          <a:noFill/>
          <a:ln w="9525">
            <a:noFill/>
            <a:miter lim="800000"/>
            <a:headEnd/>
            <a:tailEnd/>
          </a:ln>
        </p:spPr>
        <p:txBody>
          <a:bodyPr vert="horz" wrap="square" lIns="470258" tIns="235129" rIns="470258" bIns="235129"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3840163" y="8982075"/>
            <a:ext cx="43526075" cy="18653125"/>
          </a:xfrm>
          <a:prstGeom prst="rect">
            <a:avLst/>
          </a:prstGeom>
          <a:noFill/>
          <a:ln w="9525">
            <a:noFill/>
            <a:miter lim="800000"/>
            <a:headEnd/>
            <a:tailEnd/>
          </a:ln>
        </p:spPr>
        <p:txBody>
          <a:bodyPr vert="horz" wrap="square" lIns="470258" tIns="235129" rIns="470258" bIns="235129"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3840163" y="28325763"/>
            <a:ext cx="10668000" cy="2073275"/>
          </a:xfrm>
          <a:prstGeom prst="rect">
            <a:avLst/>
          </a:prstGeom>
          <a:noFill/>
          <a:ln>
            <a:noFill/>
          </a:ln>
          <a:effectLst/>
          <a:extLst/>
        </p:spPr>
        <p:txBody>
          <a:bodyPr vert="horz" wrap="square" lIns="470258" tIns="235129" rIns="470258" bIns="235129" numCol="1" anchor="t" anchorCtr="0" compatLnSpc="1">
            <a:prstTxWarp prst="textNoShape">
              <a:avLst/>
            </a:prstTxWarp>
          </a:bodyPr>
          <a:lstStyle>
            <a:lvl1pPr>
              <a:defRPr sz="7200">
                <a:solidFill>
                  <a:schemeClr val="tx1"/>
                </a:solidFill>
                <a:latin typeface="Times New Roman" charset="0"/>
                <a:ea typeface="MS PGothic" charset="0"/>
                <a:cs typeface="MS PGothic" charset="0"/>
              </a:defRPr>
            </a:lvl1pPr>
          </a:lstStyle>
          <a:p>
            <a:pPr>
              <a:defRPr/>
            </a:pPr>
            <a:endParaRPr lang="en-US"/>
          </a:p>
        </p:txBody>
      </p:sp>
      <p:sp>
        <p:nvSpPr>
          <p:cNvPr id="1029" name="Rectangle 5"/>
          <p:cNvSpPr>
            <a:spLocks noGrp="1" noChangeArrowheads="1"/>
          </p:cNvSpPr>
          <p:nvPr>
            <p:ph type="ftr" sz="quarter" idx="3"/>
          </p:nvPr>
        </p:nvSpPr>
        <p:spPr bwMode="auto">
          <a:xfrm>
            <a:off x="17495838" y="28325763"/>
            <a:ext cx="16214725" cy="2073275"/>
          </a:xfrm>
          <a:prstGeom prst="rect">
            <a:avLst/>
          </a:prstGeom>
          <a:noFill/>
          <a:ln>
            <a:noFill/>
          </a:ln>
          <a:effectLst/>
          <a:extLst/>
        </p:spPr>
        <p:txBody>
          <a:bodyPr vert="horz" wrap="square" lIns="470258" tIns="235129" rIns="470258" bIns="235129" numCol="1" anchor="t" anchorCtr="0" compatLnSpc="1">
            <a:prstTxWarp prst="textNoShape">
              <a:avLst/>
            </a:prstTxWarp>
          </a:bodyPr>
          <a:lstStyle>
            <a:lvl1pPr algn="ctr">
              <a:defRPr sz="7200">
                <a:solidFill>
                  <a:schemeClr val="tx1"/>
                </a:solidFill>
                <a:latin typeface="Times New Roman" charset="0"/>
                <a:ea typeface="MS PGothic" charset="0"/>
                <a:cs typeface="MS PGothic" charset="0"/>
              </a:defRPr>
            </a:lvl1pPr>
          </a:lstStyle>
          <a:p>
            <a:pPr>
              <a:defRPr/>
            </a:pPr>
            <a:endParaRPr lang="en-US"/>
          </a:p>
        </p:txBody>
      </p:sp>
      <p:sp>
        <p:nvSpPr>
          <p:cNvPr id="1030" name="Rectangle 6"/>
          <p:cNvSpPr>
            <a:spLocks noGrp="1" noChangeArrowheads="1"/>
          </p:cNvSpPr>
          <p:nvPr>
            <p:ph type="sldNum" sz="quarter" idx="4"/>
          </p:nvPr>
        </p:nvSpPr>
        <p:spPr bwMode="auto">
          <a:xfrm>
            <a:off x="36698238" y="28325763"/>
            <a:ext cx="10668000" cy="2073275"/>
          </a:xfrm>
          <a:prstGeom prst="rect">
            <a:avLst/>
          </a:prstGeom>
          <a:noFill/>
          <a:ln>
            <a:noFill/>
          </a:ln>
          <a:effectLst/>
          <a:extLst/>
        </p:spPr>
        <p:txBody>
          <a:bodyPr vert="horz" wrap="square" lIns="470258" tIns="235129" rIns="470258" bIns="235129" numCol="1" anchor="t" anchorCtr="0" compatLnSpc="1">
            <a:prstTxWarp prst="textNoShape">
              <a:avLst/>
            </a:prstTxWarp>
          </a:bodyPr>
          <a:lstStyle>
            <a:lvl1pPr algn="r">
              <a:defRPr sz="7200">
                <a:solidFill>
                  <a:schemeClr val="tx1"/>
                </a:solidFill>
                <a:latin typeface="Times New Roman" pitchFamily="-107" charset="0"/>
                <a:cs typeface="+mn-cs"/>
              </a:defRPr>
            </a:lvl1pPr>
          </a:lstStyle>
          <a:p>
            <a:pPr>
              <a:defRPr/>
            </a:pPr>
            <a:fld id="{332BDC1E-FAAC-461B-8284-6BF5CD27D98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4702175" rtl="0" eaLnBrk="0" fontAlgn="base" hangingPunct="0">
        <a:spcBef>
          <a:spcPct val="0"/>
        </a:spcBef>
        <a:spcAft>
          <a:spcPct val="0"/>
        </a:spcAft>
        <a:defRPr sz="22600">
          <a:solidFill>
            <a:schemeClr val="tx2"/>
          </a:solidFill>
          <a:latin typeface="+mj-lt"/>
          <a:ea typeface="MS PGothic" pitchFamily="34" charset="-128"/>
          <a:cs typeface="MS PGothic" charset="0"/>
        </a:defRPr>
      </a:lvl1pPr>
      <a:lvl2pPr algn="ctr" defTabSz="4702175" rtl="0" eaLnBrk="0" fontAlgn="base" hangingPunct="0">
        <a:spcBef>
          <a:spcPct val="0"/>
        </a:spcBef>
        <a:spcAft>
          <a:spcPct val="0"/>
        </a:spcAft>
        <a:defRPr sz="22600">
          <a:solidFill>
            <a:schemeClr val="tx2"/>
          </a:solidFill>
          <a:latin typeface="Times New Roman" charset="0"/>
          <a:ea typeface="MS PGothic" pitchFamily="34" charset="-128"/>
          <a:cs typeface="MS PGothic" charset="0"/>
        </a:defRPr>
      </a:lvl2pPr>
      <a:lvl3pPr algn="ctr" defTabSz="4702175" rtl="0" eaLnBrk="0" fontAlgn="base" hangingPunct="0">
        <a:spcBef>
          <a:spcPct val="0"/>
        </a:spcBef>
        <a:spcAft>
          <a:spcPct val="0"/>
        </a:spcAft>
        <a:defRPr sz="22600">
          <a:solidFill>
            <a:schemeClr val="tx2"/>
          </a:solidFill>
          <a:latin typeface="Times New Roman" charset="0"/>
          <a:ea typeface="MS PGothic" pitchFamily="34" charset="-128"/>
          <a:cs typeface="MS PGothic" charset="0"/>
        </a:defRPr>
      </a:lvl3pPr>
      <a:lvl4pPr algn="ctr" defTabSz="4702175" rtl="0" eaLnBrk="0" fontAlgn="base" hangingPunct="0">
        <a:spcBef>
          <a:spcPct val="0"/>
        </a:spcBef>
        <a:spcAft>
          <a:spcPct val="0"/>
        </a:spcAft>
        <a:defRPr sz="22600">
          <a:solidFill>
            <a:schemeClr val="tx2"/>
          </a:solidFill>
          <a:latin typeface="Times New Roman" charset="0"/>
          <a:ea typeface="MS PGothic" pitchFamily="34" charset="-128"/>
          <a:cs typeface="MS PGothic" charset="0"/>
        </a:defRPr>
      </a:lvl4pPr>
      <a:lvl5pPr algn="ctr" defTabSz="4702175" rtl="0" eaLnBrk="0" fontAlgn="base" hangingPunct="0">
        <a:spcBef>
          <a:spcPct val="0"/>
        </a:spcBef>
        <a:spcAft>
          <a:spcPct val="0"/>
        </a:spcAft>
        <a:defRPr sz="22600">
          <a:solidFill>
            <a:schemeClr val="tx2"/>
          </a:solidFill>
          <a:latin typeface="Times New Roman" charset="0"/>
          <a:ea typeface="MS PGothic" pitchFamily="34" charset="-128"/>
          <a:cs typeface="MS PGothic" charset="0"/>
        </a:defRPr>
      </a:lvl5pPr>
      <a:lvl6pPr marL="457200" algn="ctr" defTabSz="4702175" rtl="0" fontAlgn="base">
        <a:spcBef>
          <a:spcPct val="0"/>
        </a:spcBef>
        <a:spcAft>
          <a:spcPct val="0"/>
        </a:spcAft>
        <a:defRPr sz="22600">
          <a:solidFill>
            <a:schemeClr val="tx2"/>
          </a:solidFill>
          <a:latin typeface="Times New Roman" charset="0"/>
          <a:ea typeface="ＭＳ Ｐゴシック" charset="0"/>
        </a:defRPr>
      </a:lvl6pPr>
      <a:lvl7pPr marL="914400" algn="ctr" defTabSz="4702175" rtl="0" fontAlgn="base">
        <a:spcBef>
          <a:spcPct val="0"/>
        </a:spcBef>
        <a:spcAft>
          <a:spcPct val="0"/>
        </a:spcAft>
        <a:defRPr sz="22600">
          <a:solidFill>
            <a:schemeClr val="tx2"/>
          </a:solidFill>
          <a:latin typeface="Times New Roman" charset="0"/>
          <a:ea typeface="ＭＳ Ｐゴシック" charset="0"/>
        </a:defRPr>
      </a:lvl7pPr>
      <a:lvl8pPr marL="1371600" algn="ctr" defTabSz="4702175" rtl="0" fontAlgn="base">
        <a:spcBef>
          <a:spcPct val="0"/>
        </a:spcBef>
        <a:spcAft>
          <a:spcPct val="0"/>
        </a:spcAft>
        <a:defRPr sz="22600">
          <a:solidFill>
            <a:schemeClr val="tx2"/>
          </a:solidFill>
          <a:latin typeface="Times New Roman" charset="0"/>
          <a:ea typeface="ＭＳ Ｐゴシック" charset="0"/>
        </a:defRPr>
      </a:lvl8pPr>
      <a:lvl9pPr marL="1828800" algn="ctr" defTabSz="4702175" rtl="0" fontAlgn="base">
        <a:spcBef>
          <a:spcPct val="0"/>
        </a:spcBef>
        <a:spcAft>
          <a:spcPct val="0"/>
        </a:spcAft>
        <a:defRPr sz="22600">
          <a:solidFill>
            <a:schemeClr val="tx2"/>
          </a:solidFill>
          <a:latin typeface="Times New Roman" charset="0"/>
          <a:ea typeface="ＭＳ Ｐゴシック" charset="0"/>
        </a:defRPr>
      </a:lvl9pPr>
    </p:titleStyle>
    <p:bodyStyle>
      <a:lvl1pPr marL="1763713" indent="-1763713" algn="l" defTabSz="4702175" rtl="0" eaLnBrk="0" fontAlgn="base" hangingPunct="0">
        <a:spcBef>
          <a:spcPct val="20000"/>
        </a:spcBef>
        <a:spcAft>
          <a:spcPct val="0"/>
        </a:spcAft>
        <a:buChar char="•"/>
        <a:defRPr sz="16500">
          <a:solidFill>
            <a:schemeClr val="tx1"/>
          </a:solidFill>
          <a:latin typeface="+mn-lt"/>
          <a:ea typeface="MS PGothic" pitchFamily="34" charset="-128"/>
          <a:cs typeface="MS PGothic" charset="0"/>
        </a:defRPr>
      </a:lvl1pPr>
      <a:lvl2pPr marL="3821113" indent="-1470025" algn="l" defTabSz="4702175" rtl="0" eaLnBrk="0" fontAlgn="base" hangingPunct="0">
        <a:spcBef>
          <a:spcPct val="20000"/>
        </a:spcBef>
        <a:spcAft>
          <a:spcPct val="0"/>
        </a:spcAft>
        <a:buChar char="–"/>
        <a:defRPr sz="14400">
          <a:solidFill>
            <a:schemeClr val="tx1"/>
          </a:solidFill>
          <a:latin typeface="+mn-lt"/>
          <a:ea typeface="MS PGothic" pitchFamily="34" charset="-128"/>
          <a:cs typeface="MS PGothic" charset="0"/>
        </a:defRPr>
      </a:lvl2pPr>
      <a:lvl3pPr marL="5878513" indent="-1176338" algn="l" defTabSz="4702175" rtl="0" eaLnBrk="0" fontAlgn="base" hangingPunct="0">
        <a:spcBef>
          <a:spcPct val="20000"/>
        </a:spcBef>
        <a:spcAft>
          <a:spcPct val="0"/>
        </a:spcAft>
        <a:buChar char="•"/>
        <a:defRPr sz="12300">
          <a:solidFill>
            <a:schemeClr val="tx1"/>
          </a:solidFill>
          <a:latin typeface="+mn-lt"/>
          <a:ea typeface="MS PGothic" pitchFamily="34" charset="-128"/>
          <a:cs typeface="MS PGothic" charset="0"/>
        </a:defRPr>
      </a:lvl3pPr>
      <a:lvl4pPr marL="8229600" indent="-1176338" algn="l" defTabSz="4702175" rtl="0" eaLnBrk="0" fontAlgn="base" hangingPunct="0">
        <a:spcBef>
          <a:spcPct val="20000"/>
        </a:spcBef>
        <a:spcAft>
          <a:spcPct val="0"/>
        </a:spcAft>
        <a:buChar char="–"/>
        <a:defRPr sz="10300">
          <a:solidFill>
            <a:schemeClr val="tx1"/>
          </a:solidFill>
          <a:latin typeface="+mn-lt"/>
          <a:ea typeface="MS PGothic" pitchFamily="34" charset="-128"/>
          <a:cs typeface="MS PGothic" charset="0"/>
        </a:defRPr>
      </a:lvl4pPr>
      <a:lvl5pPr marL="10580688" indent="-1174750" algn="l" defTabSz="4702175" rtl="0" eaLnBrk="0" fontAlgn="base" hangingPunct="0">
        <a:spcBef>
          <a:spcPct val="20000"/>
        </a:spcBef>
        <a:spcAft>
          <a:spcPct val="0"/>
        </a:spcAft>
        <a:buChar char="»"/>
        <a:defRPr sz="10300">
          <a:solidFill>
            <a:schemeClr val="tx1"/>
          </a:solidFill>
          <a:latin typeface="+mn-lt"/>
          <a:ea typeface="MS PGothic" pitchFamily="34" charset="-128"/>
          <a:cs typeface="MS PGothic" charset="0"/>
        </a:defRPr>
      </a:lvl5pPr>
      <a:lvl6pPr marL="11037888" indent="-1174750" algn="l" defTabSz="4702175" rtl="0" fontAlgn="base">
        <a:spcBef>
          <a:spcPct val="20000"/>
        </a:spcBef>
        <a:spcAft>
          <a:spcPct val="0"/>
        </a:spcAft>
        <a:buChar char="»"/>
        <a:defRPr sz="10300">
          <a:solidFill>
            <a:schemeClr val="tx1"/>
          </a:solidFill>
          <a:latin typeface="+mn-lt"/>
          <a:ea typeface="+mn-ea"/>
        </a:defRPr>
      </a:lvl6pPr>
      <a:lvl7pPr marL="11495088" indent="-1174750" algn="l" defTabSz="4702175" rtl="0" fontAlgn="base">
        <a:spcBef>
          <a:spcPct val="20000"/>
        </a:spcBef>
        <a:spcAft>
          <a:spcPct val="0"/>
        </a:spcAft>
        <a:buChar char="»"/>
        <a:defRPr sz="10300">
          <a:solidFill>
            <a:schemeClr val="tx1"/>
          </a:solidFill>
          <a:latin typeface="+mn-lt"/>
          <a:ea typeface="+mn-ea"/>
        </a:defRPr>
      </a:lvl7pPr>
      <a:lvl8pPr marL="11952288" indent="-1174750" algn="l" defTabSz="4702175" rtl="0" fontAlgn="base">
        <a:spcBef>
          <a:spcPct val="20000"/>
        </a:spcBef>
        <a:spcAft>
          <a:spcPct val="0"/>
        </a:spcAft>
        <a:buChar char="»"/>
        <a:defRPr sz="10300">
          <a:solidFill>
            <a:schemeClr val="tx1"/>
          </a:solidFill>
          <a:latin typeface="+mn-lt"/>
          <a:ea typeface="+mn-ea"/>
        </a:defRPr>
      </a:lvl8pPr>
      <a:lvl9pPr marL="12409488" indent="-1174750" algn="l" defTabSz="4702175" rtl="0" fontAlgn="base">
        <a:spcBef>
          <a:spcPct val="20000"/>
        </a:spcBef>
        <a:spcAft>
          <a:spcPct val="0"/>
        </a:spcAft>
        <a:buChar char="»"/>
        <a:defRPr sz="103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dx.doi.org/10.1037/neu0000124" TargetMode="External"/><Relationship Id="rId4" Type="http://schemas.openxmlformats.org/officeDocument/2006/relationships/hyperlink" Target="http://dx.doi.org/10.1080/00140138708969682" TargetMode="External"/><Relationship Id="rId5" Type="http://schemas.openxmlformats.org/officeDocument/2006/relationships/image" Target="../media/image1.png"/><Relationship Id="rId6" Type="http://schemas.openxmlformats.org/officeDocument/2006/relationships/image" Target="../media/image2.png"/><Relationship Id="rId7" Type="http://schemas.openxmlformats.org/officeDocument/2006/relationships/image" Target="../media/image3.png"/><Relationship Id="rId8" Type="http://schemas.openxmlformats.org/officeDocument/2006/relationships/image" Target="../media/image4.pn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0" name="Rectangle 342"/>
          <p:cNvSpPr>
            <a:spLocks noChangeArrowheads="1"/>
          </p:cNvSpPr>
          <p:nvPr/>
        </p:nvSpPr>
        <p:spPr bwMode="auto">
          <a:xfrm>
            <a:off x="990600" y="609600"/>
            <a:ext cx="49149960" cy="4438138"/>
          </a:xfrm>
          <a:prstGeom prst="rect">
            <a:avLst/>
          </a:prstGeom>
          <a:solidFill>
            <a:srgbClr val="0070C0"/>
          </a:solidFill>
          <a:ln>
            <a:noFill/>
          </a:ln>
          <a:effectLst/>
          <a:extLst/>
        </p:spPr>
        <p:txBody>
          <a:bodyPr wrap="square">
            <a:spAutoFit/>
          </a:bodyPr>
          <a:lstStyle/>
          <a:p>
            <a:pPr algn="ctr"/>
            <a:r>
              <a:rPr lang="en-US" sz="8600" dirty="0">
                <a:solidFill>
                  <a:schemeClr val="bg1"/>
                </a:solidFill>
              </a:rPr>
              <a:t>The Effect of Regular Exercise on a Word Retrieval Memory </a:t>
            </a:r>
            <a:r>
              <a:rPr lang="en-US" sz="8600" dirty="0" smtClean="0">
                <a:solidFill>
                  <a:schemeClr val="bg1"/>
                </a:solidFill>
              </a:rPr>
              <a:t>Test </a:t>
            </a:r>
            <a:r>
              <a:rPr lang="en-US" sz="8600" dirty="0">
                <a:solidFill>
                  <a:schemeClr val="bg1"/>
                </a:solidFill>
              </a:rPr>
              <a:t>in </a:t>
            </a:r>
            <a:r>
              <a:rPr lang="en-US" sz="8600" dirty="0" smtClean="0">
                <a:solidFill>
                  <a:schemeClr val="bg1"/>
                </a:solidFill>
              </a:rPr>
              <a:t>Habitual </a:t>
            </a:r>
            <a:r>
              <a:rPr lang="en-US" sz="8600" dirty="0">
                <a:solidFill>
                  <a:schemeClr val="bg1"/>
                </a:solidFill>
              </a:rPr>
              <a:t>&amp;</a:t>
            </a:r>
            <a:r>
              <a:rPr lang="en-US" sz="8600" dirty="0" smtClean="0">
                <a:solidFill>
                  <a:schemeClr val="bg1"/>
                </a:solidFill>
              </a:rPr>
              <a:t> </a:t>
            </a:r>
            <a:r>
              <a:rPr lang="en-US" sz="8600" dirty="0">
                <a:solidFill>
                  <a:schemeClr val="bg1"/>
                </a:solidFill>
              </a:rPr>
              <a:t>Non</a:t>
            </a:r>
            <a:r>
              <a:rPr lang="en-US" sz="8600" dirty="0" smtClean="0">
                <a:solidFill>
                  <a:schemeClr val="bg1"/>
                </a:solidFill>
              </a:rPr>
              <a:t>-Habitual Exercisers </a:t>
            </a:r>
          </a:p>
          <a:p>
            <a:pPr algn="ctr">
              <a:spcBef>
                <a:spcPct val="20000"/>
              </a:spcBef>
              <a:defRPr/>
            </a:pPr>
            <a:r>
              <a:rPr lang="en-US" sz="5400" b="1" dirty="0" smtClean="0">
                <a:solidFill>
                  <a:schemeClr val="bg1"/>
                </a:solidFill>
                <a:latin typeface="Garamond" charset="0"/>
                <a:ea typeface="Garamond" charset="0"/>
                <a:cs typeface="Garamond" charset="0"/>
              </a:rPr>
              <a:t>Jessie </a:t>
            </a:r>
            <a:r>
              <a:rPr lang="en-US" sz="5400" b="1" dirty="0">
                <a:solidFill>
                  <a:schemeClr val="bg1"/>
                </a:solidFill>
                <a:latin typeface="Garamond" charset="0"/>
                <a:ea typeface="Garamond" charset="0"/>
                <a:cs typeface="Garamond" charset="0"/>
              </a:rPr>
              <a:t>Davis-Lee, B.S., Tyler Harris, B.S., Meggan Williams, B.S.</a:t>
            </a:r>
          </a:p>
          <a:p>
            <a:pPr algn="ctr">
              <a:spcBef>
                <a:spcPct val="20000"/>
              </a:spcBef>
              <a:defRPr/>
            </a:pPr>
            <a:r>
              <a:rPr lang="en-US" sz="5400" b="1" dirty="0">
                <a:solidFill>
                  <a:schemeClr val="bg1"/>
                </a:solidFill>
                <a:latin typeface="Garamond" charset="0"/>
                <a:ea typeface="Garamond" charset="0"/>
                <a:cs typeface="Garamond" charset="0"/>
              </a:rPr>
              <a:t>Faculty Sponsor: Dr. Ann Cralidis, CCC-SLP and Dr. Kellyn Hall, CCC-</a:t>
            </a:r>
            <a:r>
              <a:rPr lang="en-US" sz="5400" b="1" dirty="0" smtClean="0">
                <a:solidFill>
                  <a:schemeClr val="bg1"/>
                </a:solidFill>
                <a:latin typeface="Garamond" charset="0"/>
                <a:ea typeface="Garamond" charset="0"/>
                <a:cs typeface="Garamond" charset="0"/>
              </a:rPr>
              <a:t>SLP</a:t>
            </a:r>
          </a:p>
          <a:p>
            <a:pPr algn="ctr">
              <a:spcBef>
                <a:spcPct val="20000"/>
              </a:spcBef>
              <a:defRPr/>
            </a:pPr>
            <a:r>
              <a:rPr lang="en-US" sz="5400" b="1" dirty="0" smtClean="0">
                <a:solidFill>
                  <a:schemeClr val="bg1"/>
                </a:solidFill>
                <a:latin typeface="Garamond" panose="02020404030301010803" pitchFamily="18" charset="0"/>
              </a:rPr>
              <a:t> </a:t>
            </a:r>
            <a:endParaRPr lang="en-US" sz="5400" b="1" dirty="0">
              <a:solidFill>
                <a:schemeClr val="bg1"/>
              </a:solidFill>
              <a:latin typeface="Garamond" panose="02020404030301010803" pitchFamily="18" charset="0"/>
            </a:endParaRPr>
          </a:p>
        </p:txBody>
      </p:sp>
      <p:sp>
        <p:nvSpPr>
          <p:cNvPr id="16" name="TextBox 15"/>
          <p:cNvSpPr txBox="1"/>
          <p:nvPr/>
        </p:nvSpPr>
        <p:spPr>
          <a:xfrm>
            <a:off x="914399" y="7010400"/>
            <a:ext cx="11316315" cy="22498467"/>
          </a:xfrm>
          <a:prstGeom prst="rect">
            <a:avLst/>
          </a:prstGeom>
          <a:solidFill>
            <a:schemeClr val="bg2">
              <a:lumMod val="20000"/>
              <a:lumOff val="80000"/>
            </a:schemeClr>
          </a:solidFill>
        </p:spPr>
        <p:txBody>
          <a:bodyPr wrap="square">
            <a:spAutoFit/>
          </a:bodyPr>
          <a:lstStyle/>
          <a:p>
            <a:r>
              <a:rPr lang="en-US" sz="4200" dirty="0">
                <a:solidFill>
                  <a:schemeClr val="tx2"/>
                </a:solidFill>
              </a:rPr>
              <a:t>Previous research has suggested a link between regular physical exercise and an increase in working memory (Binder, </a:t>
            </a:r>
            <a:r>
              <a:rPr lang="en-US" sz="4200" dirty="0" err="1">
                <a:solidFill>
                  <a:schemeClr val="tx2"/>
                </a:solidFill>
              </a:rPr>
              <a:t>n.d.</a:t>
            </a:r>
            <a:r>
              <a:rPr lang="en-US" sz="4200" dirty="0">
                <a:solidFill>
                  <a:schemeClr val="tx2"/>
                </a:solidFill>
              </a:rPr>
              <a:t>). Working memory allows individuals to hold a piece of information in memory and shift attention between the different parts of that information while working on a problem or dealing with a situation. Through this study, researchers seek to determine the effect of regular physical exercise on a word retrieval working memory task in men who are habitual exercisers and non-exercisers between the ages of 18 and 25.</a:t>
            </a:r>
          </a:p>
          <a:p>
            <a:endParaRPr lang="en-US" sz="4200" dirty="0">
              <a:solidFill>
                <a:schemeClr val="tx2"/>
              </a:solidFill>
            </a:endParaRPr>
          </a:p>
          <a:p>
            <a:r>
              <a:rPr lang="en-US" sz="4200" dirty="0">
                <a:solidFill>
                  <a:schemeClr val="tx2"/>
                </a:solidFill>
              </a:rPr>
              <a:t>This study could contribute to the growing body of literature on how working memory is instrumental for athletes (people who habitually exercise) in making decisions, recognizing the most effective action, and taking advantage of opportunities when they present themselves both in the classroom and on the field. Previous studies have found conflicting results about how habitual exercise affects working memory (Binder, 2011, </a:t>
            </a:r>
            <a:r>
              <a:rPr lang="en-US" sz="4200" dirty="0" err="1">
                <a:solidFill>
                  <a:schemeClr val="tx2"/>
                </a:solidFill>
              </a:rPr>
              <a:t>Tomporowski</a:t>
            </a:r>
            <a:r>
              <a:rPr lang="en-US" sz="4200" dirty="0">
                <a:solidFill>
                  <a:schemeClr val="tx2"/>
                </a:solidFill>
              </a:rPr>
              <a:t>, 2012). This study seeks to add evidence to either side.</a:t>
            </a:r>
          </a:p>
          <a:p>
            <a:endParaRPr lang="en-US" sz="4000" dirty="0">
              <a:solidFill>
                <a:schemeClr val="tx2"/>
              </a:solidFill>
            </a:endParaRPr>
          </a:p>
          <a:p>
            <a:endParaRPr lang="en-US" sz="4000" dirty="0">
              <a:solidFill>
                <a:schemeClr val="tx2"/>
              </a:solidFill>
            </a:endParaRPr>
          </a:p>
          <a:p>
            <a:endParaRPr lang="en-US" sz="4000" dirty="0">
              <a:solidFill>
                <a:schemeClr val="tx2"/>
              </a:solidFill>
            </a:endParaRPr>
          </a:p>
          <a:p>
            <a:endParaRPr lang="en-US" sz="4000" dirty="0">
              <a:solidFill>
                <a:schemeClr val="tx2"/>
              </a:solidFill>
            </a:endParaRPr>
          </a:p>
          <a:p>
            <a:endParaRPr lang="en-US" sz="4000" dirty="0">
              <a:solidFill>
                <a:schemeClr val="tx2"/>
              </a:solidFill>
            </a:endParaRPr>
          </a:p>
          <a:p>
            <a:endParaRPr lang="en-US" sz="4000" dirty="0">
              <a:solidFill>
                <a:schemeClr val="tx2"/>
              </a:solidFill>
            </a:endParaRPr>
          </a:p>
          <a:p>
            <a:endParaRPr lang="en-US" sz="4000" dirty="0">
              <a:solidFill>
                <a:schemeClr val="tx2"/>
              </a:solidFill>
            </a:endParaRPr>
          </a:p>
          <a:p>
            <a:endParaRPr lang="en-US" sz="4000" dirty="0">
              <a:solidFill>
                <a:schemeClr val="tx2"/>
              </a:solidFill>
            </a:endParaRPr>
          </a:p>
          <a:p>
            <a:endParaRPr lang="en-US" sz="4000" dirty="0">
              <a:solidFill>
                <a:schemeClr val="tx2"/>
              </a:solidFill>
            </a:endParaRPr>
          </a:p>
          <a:p>
            <a:endParaRPr lang="en-US" sz="4000" dirty="0">
              <a:solidFill>
                <a:schemeClr val="tx2"/>
              </a:solidFill>
            </a:endParaRPr>
          </a:p>
        </p:txBody>
      </p:sp>
      <p:sp>
        <p:nvSpPr>
          <p:cNvPr id="4" name="TextBox 3"/>
          <p:cNvSpPr txBox="1"/>
          <p:nvPr/>
        </p:nvSpPr>
        <p:spPr>
          <a:xfrm>
            <a:off x="12230716" y="7086600"/>
            <a:ext cx="11994706" cy="2677656"/>
          </a:xfrm>
          <a:prstGeom prst="rect">
            <a:avLst/>
          </a:prstGeom>
          <a:solidFill>
            <a:schemeClr val="bg2">
              <a:lumMod val="20000"/>
              <a:lumOff val="80000"/>
            </a:schemeClr>
          </a:solidFill>
        </p:spPr>
        <p:txBody>
          <a:bodyPr wrap="square">
            <a:spAutoFit/>
          </a:bodyPr>
          <a:lstStyle/>
          <a:p>
            <a:pPr>
              <a:defRPr/>
            </a:pPr>
            <a:r>
              <a:rPr lang="en-US" sz="4200" dirty="0" smtClean="0">
                <a:solidFill>
                  <a:schemeClr val="tx2"/>
                </a:solidFill>
              </a:rPr>
              <a:t>Do undergraduate men who are habitual exercisers demonstrate higher cognitive performance on a </a:t>
            </a:r>
            <a:r>
              <a:rPr lang="en-US" sz="4200" smtClean="0">
                <a:solidFill>
                  <a:schemeClr val="tx2"/>
                </a:solidFill>
              </a:rPr>
              <a:t>word retrieval </a:t>
            </a:r>
            <a:r>
              <a:rPr lang="en-US" sz="4200" dirty="0" smtClean="0">
                <a:solidFill>
                  <a:schemeClr val="tx2"/>
                </a:solidFill>
              </a:rPr>
              <a:t>task than undergraduate men who are non-habitual exercisers?</a:t>
            </a:r>
            <a:endParaRPr lang="en-US" sz="4200" dirty="0">
              <a:solidFill>
                <a:schemeClr val="tx2"/>
              </a:solidFill>
            </a:endParaRPr>
          </a:p>
        </p:txBody>
      </p:sp>
      <p:sp>
        <p:nvSpPr>
          <p:cNvPr id="15385" name="Rectangle 262"/>
          <p:cNvSpPr>
            <a:spLocks noChangeArrowheads="1"/>
          </p:cNvSpPr>
          <p:nvPr/>
        </p:nvSpPr>
        <p:spPr bwMode="auto">
          <a:xfrm>
            <a:off x="37795200" y="13944600"/>
            <a:ext cx="12420600" cy="1371600"/>
          </a:xfrm>
          <a:prstGeom prst="rect">
            <a:avLst/>
          </a:prstGeom>
          <a:solidFill>
            <a:srgbClr val="0070C0"/>
          </a:solidFill>
          <a:ln w="9525">
            <a:noFill/>
            <a:miter lim="800000"/>
            <a:headEnd/>
            <a:tailEnd/>
          </a:ln>
        </p:spPr>
        <p:txBody>
          <a:bodyPr anchor="ctr"/>
          <a:lstStyle/>
          <a:p>
            <a:pPr algn="ctr" defTabSz="4702175"/>
            <a:r>
              <a:rPr lang="en-US" sz="8000" b="1" dirty="0">
                <a:solidFill>
                  <a:schemeClr val="bg1"/>
                </a:solidFill>
                <a:latin typeface="Garamond" panose="02020404030301010803" pitchFamily="18" charset="0"/>
              </a:rPr>
              <a:t>Discussion</a:t>
            </a:r>
          </a:p>
        </p:txBody>
      </p:sp>
      <p:sp>
        <p:nvSpPr>
          <p:cNvPr id="5" name="Rectangle 4"/>
          <p:cNvSpPr/>
          <p:nvPr/>
        </p:nvSpPr>
        <p:spPr>
          <a:xfrm>
            <a:off x="37766611" y="15316200"/>
            <a:ext cx="12372989" cy="14957943"/>
          </a:xfrm>
          <a:prstGeom prst="rect">
            <a:avLst/>
          </a:prstGeom>
          <a:solidFill>
            <a:schemeClr val="bg2">
              <a:lumMod val="20000"/>
              <a:lumOff val="80000"/>
            </a:schemeClr>
          </a:solidFill>
        </p:spPr>
        <p:txBody>
          <a:bodyPr wrap="square">
            <a:spAutoFit/>
          </a:bodyPr>
          <a:lstStyle/>
          <a:p>
            <a:r>
              <a:rPr lang="en-US" sz="4200" dirty="0">
                <a:solidFill>
                  <a:schemeClr val="tx1"/>
                </a:solidFill>
              </a:rPr>
              <a:t>Despite the small sample size used during the experiment, differences between habitual and non-habitual exercisers was </a:t>
            </a:r>
            <a:r>
              <a:rPr lang="en-US" sz="4200" dirty="0" smtClean="0">
                <a:solidFill>
                  <a:schemeClr val="tx1"/>
                </a:solidFill>
              </a:rPr>
              <a:t>found.  For </a:t>
            </a:r>
            <a:r>
              <a:rPr lang="en-US" sz="4200" dirty="0">
                <a:solidFill>
                  <a:schemeClr val="tx1"/>
                </a:solidFill>
              </a:rPr>
              <a:t>the true/false </a:t>
            </a:r>
            <a:r>
              <a:rPr lang="en-US" sz="4200" dirty="0" smtClean="0">
                <a:solidFill>
                  <a:schemeClr val="tx1"/>
                </a:solidFill>
              </a:rPr>
              <a:t>portion, </a:t>
            </a:r>
            <a:r>
              <a:rPr lang="en-US" sz="4200" dirty="0">
                <a:solidFill>
                  <a:schemeClr val="tx1"/>
                </a:solidFill>
              </a:rPr>
              <a:t>100% of habitual exercisers answered correctly </a:t>
            </a:r>
            <a:r>
              <a:rPr lang="en-US" sz="4200" dirty="0" smtClean="0">
                <a:solidFill>
                  <a:schemeClr val="tx1"/>
                </a:solidFill>
              </a:rPr>
              <a:t>whereas </a:t>
            </a:r>
            <a:r>
              <a:rPr lang="en-US" sz="4200" dirty="0">
                <a:solidFill>
                  <a:schemeClr val="tx1"/>
                </a:solidFill>
              </a:rPr>
              <a:t>only 60% of non-habitual exercisers answered correctly</a:t>
            </a:r>
            <a:r>
              <a:rPr lang="en-US" sz="4200" dirty="0" smtClean="0">
                <a:solidFill>
                  <a:schemeClr val="tx1"/>
                </a:solidFill>
              </a:rPr>
              <a:t>.  </a:t>
            </a:r>
            <a:r>
              <a:rPr lang="en-US" sz="4200" dirty="0">
                <a:solidFill>
                  <a:schemeClr val="tx1"/>
                </a:solidFill>
              </a:rPr>
              <a:t>When recalling the last two words of the first sentence, 100% of habitual exercisers answered correctly and only 60% of </a:t>
            </a:r>
            <a:r>
              <a:rPr lang="en-US" sz="4200" dirty="0" smtClean="0">
                <a:solidFill>
                  <a:schemeClr val="tx1"/>
                </a:solidFill>
              </a:rPr>
              <a:t>non-habitual </a:t>
            </a:r>
            <a:r>
              <a:rPr lang="en-US" sz="4200" dirty="0">
                <a:solidFill>
                  <a:schemeClr val="tx1"/>
                </a:solidFill>
              </a:rPr>
              <a:t>exercises answered correctly. </a:t>
            </a:r>
            <a:r>
              <a:rPr lang="en-US" sz="4200" dirty="0" smtClean="0">
                <a:solidFill>
                  <a:schemeClr val="tx1"/>
                </a:solidFill>
              </a:rPr>
              <a:t> While </a:t>
            </a:r>
            <a:r>
              <a:rPr lang="en-US" sz="4200" dirty="0">
                <a:solidFill>
                  <a:schemeClr val="tx1"/>
                </a:solidFill>
              </a:rPr>
              <a:t>recalling the last two words of the second sentence the habitual exercisers and the non habitual exercisers each answered 60% correctly.</a:t>
            </a:r>
          </a:p>
          <a:p>
            <a:r>
              <a:rPr lang="en-US" sz="2000" dirty="0">
                <a:solidFill>
                  <a:schemeClr val="tx1"/>
                </a:solidFill>
              </a:rPr>
              <a:t> </a:t>
            </a:r>
            <a:r>
              <a:rPr lang="en-US" sz="4200" dirty="0">
                <a:solidFill>
                  <a:schemeClr val="tx1"/>
                </a:solidFill>
              </a:rPr>
              <a:t>It is interesting to note that the non</a:t>
            </a:r>
            <a:r>
              <a:rPr lang="en-US" sz="4200" dirty="0" smtClean="0">
                <a:solidFill>
                  <a:schemeClr val="tx1"/>
                </a:solidFill>
              </a:rPr>
              <a:t>-habitual exercisers </a:t>
            </a:r>
            <a:r>
              <a:rPr lang="en-US" sz="4200" dirty="0">
                <a:solidFill>
                  <a:schemeClr val="tx1"/>
                </a:solidFill>
              </a:rPr>
              <a:t>had difficulty with the true/false portion, </a:t>
            </a:r>
            <a:r>
              <a:rPr lang="is-IS" sz="4200" dirty="0">
                <a:solidFill>
                  <a:schemeClr val="tx1"/>
                </a:solidFill>
              </a:rPr>
              <a:t>whereas exercisers did not have any trouble. </a:t>
            </a:r>
            <a:r>
              <a:rPr lang="is-IS" sz="4200" dirty="0" smtClean="0">
                <a:solidFill>
                  <a:schemeClr val="tx1"/>
                </a:solidFill>
              </a:rPr>
              <a:t> </a:t>
            </a:r>
            <a:r>
              <a:rPr lang="is-IS" sz="4200" dirty="0" smtClean="0">
                <a:solidFill>
                  <a:schemeClr val="tx1">
                    <a:lumMod val="95000"/>
                    <a:lumOff val="5000"/>
                  </a:schemeClr>
                </a:solidFill>
              </a:rPr>
              <a:t>This </a:t>
            </a:r>
            <a:r>
              <a:rPr lang="is-IS" sz="4200" dirty="0">
                <a:solidFill>
                  <a:schemeClr val="tx1">
                    <a:lumMod val="95000"/>
                    <a:lumOff val="5000"/>
                  </a:schemeClr>
                </a:solidFill>
              </a:rPr>
              <a:t>might </a:t>
            </a:r>
            <a:r>
              <a:rPr lang="is-IS" sz="4200" dirty="0" smtClean="0">
                <a:solidFill>
                  <a:schemeClr val="tx1">
                    <a:lumMod val="95000"/>
                    <a:lumOff val="5000"/>
                  </a:schemeClr>
                </a:solidFill>
              </a:rPr>
              <a:t>suggest that the working memory of a habitual exerciser is stronger.  </a:t>
            </a:r>
            <a:r>
              <a:rPr lang="is-IS" sz="4200" dirty="0" smtClean="0">
                <a:solidFill>
                  <a:schemeClr val="tx1"/>
                </a:solidFill>
              </a:rPr>
              <a:t>Our </a:t>
            </a:r>
            <a:r>
              <a:rPr lang="is-IS" sz="4200" dirty="0">
                <a:solidFill>
                  <a:schemeClr val="tx1"/>
                </a:solidFill>
              </a:rPr>
              <a:t>experiment suggests that exercising may result in better </a:t>
            </a:r>
            <a:r>
              <a:rPr lang="is-IS" sz="4200" dirty="0" smtClean="0">
                <a:solidFill>
                  <a:schemeClr val="tx1"/>
                </a:solidFill>
              </a:rPr>
              <a:t>working memory.  If true, making college students aware of the benefit of regular exercise on working memory is warranted.</a:t>
            </a:r>
          </a:p>
          <a:p>
            <a:r>
              <a:rPr lang="en-US" sz="4200" dirty="0" smtClean="0">
                <a:solidFill>
                  <a:schemeClr val="tx1"/>
                </a:solidFill>
              </a:rPr>
              <a:t>Further </a:t>
            </a:r>
            <a:r>
              <a:rPr lang="en-US" sz="4200" dirty="0">
                <a:solidFill>
                  <a:schemeClr val="tx1"/>
                </a:solidFill>
              </a:rPr>
              <a:t>research could be conducted with a larger sample size </a:t>
            </a:r>
            <a:r>
              <a:rPr lang="en-US" sz="4200" dirty="0" smtClean="0">
                <a:solidFill>
                  <a:schemeClr val="tx1"/>
                </a:solidFill>
              </a:rPr>
              <a:t>to yield more significant results.  Also, </a:t>
            </a:r>
            <a:r>
              <a:rPr lang="en-US" sz="4200" dirty="0">
                <a:solidFill>
                  <a:schemeClr val="tx1"/>
                </a:solidFill>
              </a:rPr>
              <a:t>the experiment taking place over a longer period of </a:t>
            </a:r>
            <a:r>
              <a:rPr lang="en-US" sz="4200" dirty="0" smtClean="0">
                <a:solidFill>
                  <a:schemeClr val="tx1"/>
                </a:solidFill>
              </a:rPr>
              <a:t>time could yield </a:t>
            </a:r>
            <a:r>
              <a:rPr lang="en-US" sz="4200" dirty="0">
                <a:solidFill>
                  <a:schemeClr val="tx1"/>
                </a:solidFill>
              </a:rPr>
              <a:t>more significant results.  </a:t>
            </a:r>
          </a:p>
        </p:txBody>
      </p:sp>
      <p:sp>
        <p:nvSpPr>
          <p:cNvPr id="3" name="TextBox 2"/>
          <p:cNvSpPr txBox="1"/>
          <p:nvPr/>
        </p:nvSpPr>
        <p:spPr>
          <a:xfrm>
            <a:off x="37698682" y="7086600"/>
            <a:ext cx="12517118" cy="7140416"/>
          </a:xfrm>
          <a:prstGeom prst="rect">
            <a:avLst/>
          </a:prstGeom>
          <a:solidFill>
            <a:schemeClr val="bg2">
              <a:lumMod val="20000"/>
              <a:lumOff val="80000"/>
            </a:schemeClr>
          </a:solidFill>
        </p:spPr>
        <p:txBody>
          <a:bodyPr wrap="square" rtlCol="0">
            <a:spAutoFit/>
          </a:bodyPr>
          <a:lstStyle/>
          <a:p>
            <a:r>
              <a:rPr lang="en-US" sz="4200" dirty="0">
                <a:solidFill>
                  <a:schemeClr val="tx1"/>
                </a:solidFill>
              </a:rPr>
              <a:t>The average percentage correct for answering true/false, repetition of the the first word, and repetition of the second word on the PASAT test for each of the participants are presented in Figures 1 and 2. All of the exercisers got 100% correct for t/f and sentence 1.  Whereas only 60% of 5 exercisers and the non-exercisers were correct for sentence 2. </a:t>
            </a:r>
            <a:r>
              <a:rPr lang="is-IS" sz="4200" dirty="0">
                <a:solidFill>
                  <a:schemeClr val="tx1"/>
                </a:solidFill>
              </a:rPr>
              <a:t>Despite these differences, the means for the overall scores for the exercisers was 7.4 (SD = 0.8) and non-exercisers was 7.25 (SD = 0.91) and did not reach significance. </a:t>
            </a:r>
            <a:r>
              <a:rPr lang="en-US" sz="4200" dirty="0">
                <a:solidFill>
                  <a:schemeClr val="tx1"/>
                </a:solidFill>
              </a:rPr>
              <a:t>[t (7), p=.814] </a:t>
            </a:r>
          </a:p>
          <a:p>
            <a:endParaRPr lang="en-US" sz="3800" dirty="0">
              <a:solidFill>
                <a:schemeClr val="tx1"/>
              </a:solidFill>
            </a:endParaRPr>
          </a:p>
        </p:txBody>
      </p:sp>
      <p:sp>
        <p:nvSpPr>
          <p:cNvPr id="31" name="Rectangle 262"/>
          <p:cNvSpPr>
            <a:spLocks noChangeArrowheads="1"/>
          </p:cNvSpPr>
          <p:nvPr/>
        </p:nvSpPr>
        <p:spPr bwMode="auto">
          <a:xfrm>
            <a:off x="914400" y="22555200"/>
            <a:ext cx="11155680" cy="1143000"/>
          </a:xfrm>
          <a:prstGeom prst="rect">
            <a:avLst/>
          </a:prstGeom>
          <a:solidFill>
            <a:srgbClr val="0070C0"/>
          </a:solidFill>
          <a:ln w="9525">
            <a:noFill/>
            <a:miter lim="800000"/>
            <a:headEnd/>
            <a:tailEnd/>
          </a:ln>
        </p:spPr>
        <p:txBody>
          <a:bodyPr anchor="ctr"/>
          <a:lstStyle/>
          <a:p>
            <a:pPr algn="ctr" defTabSz="4702175"/>
            <a:r>
              <a:rPr lang="en-US" sz="8000" b="1" dirty="0">
                <a:solidFill>
                  <a:schemeClr val="bg1"/>
                </a:solidFill>
                <a:latin typeface="Garamond"/>
                <a:cs typeface="Garamond"/>
              </a:rPr>
              <a:t>References</a:t>
            </a:r>
          </a:p>
        </p:txBody>
      </p:sp>
      <p:sp>
        <p:nvSpPr>
          <p:cNvPr id="32" name="TextBox 31"/>
          <p:cNvSpPr txBox="1"/>
          <p:nvPr/>
        </p:nvSpPr>
        <p:spPr>
          <a:xfrm>
            <a:off x="914400" y="23595823"/>
            <a:ext cx="11478871" cy="7509748"/>
          </a:xfrm>
          <a:prstGeom prst="rect">
            <a:avLst/>
          </a:prstGeom>
          <a:solidFill>
            <a:schemeClr val="bg2">
              <a:lumMod val="20000"/>
              <a:lumOff val="80000"/>
            </a:schemeClr>
          </a:solidFill>
        </p:spPr>
        <p:txBody>
          <a:bodyPr wrap="square" rtlCol="0">
            <a:spAutoFit/>
          </a:bodyPr>
          <a:lstStyle/>
          <a:p>
            <a:r>
              <a:rPr lang="en-US" sz="2200" dirty="0">
                <a:solidFill>
                  <a:schemeClr val="tx1"/>
                </a:solidFill>
              </a:rPr>
              <a:t>Binder, J., Bryant, A., &amp; </a:t>
            </a:r>
            <a:r>
              <a:rPr lang="en-US" sz="2200" dirty="0" err="1">
                <a:solidFill>
                  <a:schemeClr val="tx1"/>
                </a:solidFill>
              </a:rPr>
              <a:t>Burcyzk</a:t>
            </a:r>
            <a:r>
              <a:rPr lang="en-US" sz="2200" dirty="0">
                <a:solidFill>
                  <a:schemeClr val="tx1"/>
                </a:solidFill>
              </a:rPr>
              <a:t>, A. (</a:t>
            </a:r>
            <a:r>
              <a:rPr lang="en-US" sz="2200" dirty="0" err="1">
                <a:solidFill>
                  <a:schemeClr val="tx1"/>
                </a:solidFill>
              </a:rPr>
              <a:t>n.d.</a:t>
            </a:r>
            <a:r>
              <a:rPr lang="en-US" sz="2200" dirty="0">
                <a:solidFill>
                  <a:schemeClr val="tx1"/>
                </a:solidFill>
              </a:rPr>
              <a:t>). </a:t>
            </a:r>
            <a:r>
              <a:rPr lang="en-US" sz="2200" i="1" dirty="0">
                <a:solidFill>
                  <a:schemeClr val="tx1"/>
                </a:solidFill>
              </a:rPr>
              <a:t>Effects of Moderate Exercise on Short Term </a:t>
            </a:r>
            <a:endParaRPr lang="en-US" sz="2200" dirty="0">
              <a:solidFill>
                <a:schemeClr val="tx1"/>
              </a:solidFill>
            </a:endParaRPr>
          </a:p>
          <a:p>
            <a:r>
              <a:rPr lang="en-US" sz="2200" i="1" dirty="0">
                <a:solidFill>
                  <a:schemeClr val="tx1"/>
                </a:solidFill>
              </a:rPr>
              <a:t>Memory: An Analysis of Beta Wave Forms and Heart Rate</a:t>
            </a:r>
            <a:r>
              <a:rPr lang="en-US" sz="2200" dirty="0">
                <a:solidFill>
                  <a:schemeClr val="tx1"/>
                </a:solidFill>
              </a:rPr>
              <a:t> [Scholarly project]. Retrieved December 2, 2016, from http://</a:t>
            </a:r>
            <a:r>
              <a:rPr lang="en-US" sz="2200" dirty="0" err="1">
                <a:solidFill>
                  <a:schemeClr val="tx1"/>
                </a:solidFill>
              </a:rPr>
              <a:t>jass.neuro.wisc.edu</a:t>
            </a:r>
            <a:r>
              <a:rPr lang="en-US" sz="2200" dirty="0">
                <a:solidFill>
                  <a:schemeClr val="tx1"/>
                </a:solidFill>
              </a:rPr>
              <a:t>/2012/01/Lab 603 Group 3 Final </a:t>
            </a:r>
            <a:r>
              <a:rPr lang="en-US" sz="2200" dirty="0" err="1">
                <a:solidFill>
                  <a:schemeClr val="tx1"/>
                </a:solidFill>
              </a:rPr>
              <a:t>Paper.pdf</a:t>
            </a:r>
            <a:r>
              <a:rPr lang="en-US" sz="2200" dirty="0">
                <a:solidFill>
                  <a:schemeClr val="tx1"/>
                </a:solidFill>
              </a:rPr>
              <a:t> </a:t>
            </a:r>
          </a:p>
          <a:p>
            <a:r>
              <a:rPr lang="en-US" sz="2200" dirty="0">
                <a:solidFill>
                  <a:schemeClr val="tx1"/>
                </a:solidFill>
              </a:rPr>
              <a:t>Guiney, H., Lucas, S. J., Cotter, J. D., &amp; Machado, L. (2015). Evidence cerebral blood-flow </a:t>
            </a:r>
          </a:p>
          <a:p>
            <a:r>
              <a:rPr lang="en-US" sz="2200" dirty="0">
                <a:solidFill>
                  <a:schemeClr val="tx1"/>
                </a:solidFill>
              </a:rPr>
              <a:t>regulation mediates exercise–cognition links in healthy young adults. </a:t>
            </a:r>
            <a:r>
              <a:rPr lang="en-US" sz="2200" i="1" dirty="0">
                <a:solidFill>
                  <a:schemeClr val="tx1"/>
                </a:solidFill>
              </a:rPr>
              <a:t>Neuropsychology, 29</a:t>
            </a:r>
            <a:r>
              <a:rPr lang="en-US" sz="2200" dirty="0">
                <a:solidFill>
                  <a:schemeClr val="tx1"/>
                </a:solidFill>
              </a:rPr>
              <a:t>(1), 1-9.</a:t>
            </a:r>
            <a:r>
              <a:rPr lang="en-US" sz="2200" dirty="0">
                <a:solidFill>
                  <a:schemeClr val="tx1"/>
                </a:solidFill>
                <a:hlinkClick r:id="rId3"/>
              </a:rPr>
              <a:t> http://dx.doi.org/10.1037/neu0000124</a:t>
            </a:r>
            <a:endParaRPr lang="en-US" sz="2200" dirty="0">
              <a:solidFill>
                <a:schemeClr val="tx1"/>
              </a:solidFill>
            </a:endParaRPr>
          </a:p>
          <a:p>
            <a:r>
              <a:rPr lang="en-US" sz="2200" dirty="0" err="1">
                <a:solidFill>
                  <a:schemeClr val="tx1"/>
                </a:solidFill>
              </a:rPr>
              <a:t>Labban</a:t>
            </a:r>
            <a:r>
              <a:rPr lang="en-US" sz="2200" dirty="0">
                <a:solidFill>
                  <a:schemeClr val="tx1"/>
                </a:solidFill>
              </a:rPr>
              <a:t>, J.D., &amp; </a:t>
            </a:r>
            <a:r>
              <a:rPr lang="en-US" sz="2200" dirty="0" err="1">
                <a:solidFill>
                  <a:schemeClr val="tx1"/>
                </a:solidFill>
              </a:rPr>
              <a:t>Etnier</a:t>
            </a:r>
            <a:r>
              <a:rPr lang="en-US" sz="2200" dirty="0">
                <a:solidFill>
                  <a:schemeClr val="tx1"/>
                </a:solidFill>
              </a:rPr>
              <a:t>, J.L. (2011). Effects of acute exercise on long-term memory. Research Quarterly for Exercise and Sport, 82(4), 712-721.</a:t>
            </a:r>
          </a:p>
          <a:p>
            <a:r>
              <a:rPr lang="en-US" sz="2200" dirty="0" err="1">
                <a:solidFill>
                  <a:schemeClr val="tx1"/>
                </a:solidFill>
              </a:rPr>
              <a:t>Jonuzi</a:t>
            </a:r>
            <a:r>
              <a:rPr lang="en-US" sz="2200" dirty="0">
                <a:solidFill>
                  <a:schemeClr val="tx1"/>
                </a:solidFill>
              </a:rPr>
              <a:t>, B., Lee, S., Vogel, K., &amp; Walberg, A. (2012.). </a:t>
            </a:r>
            <a:r>
              <a:rPr lang="en-US" sz="2200" i="1" dirty="0">
                <a:solidFill>
                  <a:schemeClr val="tx1"/>
                </a:solidFill>
              </a:rPr>
              <a:t>Aerobic Exercise Prior to Word Recognition and Its Effect on Long Term Cognitive Recall</a:t>
            </a:r>
            <a:r>
              <a:rPr lang="en-US" sz="2200" dirty="0">
                <a:solidFill>
                  <a:schemeClr val="tx1"/>
                </a:solidFill>
              </a:rPr>
              <a:t> [Scholarly project]. In </a:t>
            </a:r>
            <a:r>
              <a:rPr lang="en-US" sz="2200" i="1" dirty="0">
                <a:solidFill>
                  <a:schemeClr val="tx1"/>
                </a:solidFill>
              </a:rPr>
              <a:t>Aerobic Exercise and Word Recall</a:t>
            </a:r>
            <a:r>
              <a:rPr lang="en-US" sz="2200" dirty="0">
                <a:solidFill>
                  <a:schemeClr val="tx1"/>
                </a:solidFill>
              </a:rPr>
              <a:t>. Retrieved December 2, 2016, from http://</a:t>
            </a:r>
            <a:r>
              <a:rPr lang="en-US" sz="2200" dirty="0" err="1">
                <a:solidFill>
                  <a:schemeClr val="tx1"/>
                </a:solidFill>
              </a:rPr>
              <a:t>jass.neuro.wisc.edu</a:t>
            </a:r>
            <a:r>
              <a:rPr lang="en-US" sz="2200" dirty="0">
                <a:solidFill>
                  <a:schemeClr val="tx1"/>
                </a:solidFill>
              </a:rPr>
              <a:t>/2012/01/Lab 601 Group 10 Finalized </a:t>
            </a:r>
            <a:r>
              <a:rPr lang="en-US" sz="2200" dirty="0" err="1">
                <a:solidFill>
                  <a:schemeClr val="tx1"/>
                </a:solidFill>
              </a:rPr>
              <a:t>phys</a:t>
            </a:r>
            <a:r>
              <a:rPr lang="en-US" sz="2200" dirty="0">
                <a:solidFill>
                  <a:schemeClr val="tx1"/>
                </a:solidFill>
              </a:rPr>
              <a:t> </a:t>
            </a:r>
            <a:r>
              <a:rPr lang="en-US" sz="2200" dirty="0" err="1">
                <a:solidFill>
                  <a:schemeClr val="tx1"/>
                </a:solidFill>
              </a:rPr>
              <a:t>paper.pdf</a:t>
            </a:r>
            <a:r>
              <a:rPr lang="en-US" sz="2200" dirty="0">
                <a:solidFill>
                  <a:schemeClr val="tx1"/>
                </a:solidFill>
              </a:rPr>
              <a:t> </a:t>
            </a:r>
          </a:p>
          <a:p>
            <a:r>
              <a:rPr lang="en-US" sz="2200" dirty="0">
                <a:solidFill>
                  <a:schemeClr val="tx1"/>
                </a:solidFill>
              </a:rPr>
              <a:t>Ploughman, M. (2008, February 5). Exercise is brain food: The effects of physical activity on </a:t>
            </a:r>
          </a:p>
          <a:p>
            <a:r>
              <a:rPr lang="en-US" sz="2200" dirty="0">
                <a:solidFill>
                  <a:schemeClr val="tx1"/>
                </a:solidFill>
              </a:rPr>
              <a:t>cognitive function. </a:t>
            </a:r>
            <a:r>
              <a:rPr lang="en-US" sz="2200" i="1" dirty="0">
                <a:solidFill>
                  <a:schemeClr val="tx1"/>
                </a:solidFill>
              </a:rPr>
              <a:t>Developmental Neurorehabilitation,</a:t>
            </a:r>
            <a:r>
              <a:rPr lang="en-US" sz="2200" dirty="0">
                <a:solidFill>
                  <a:schemeClr val="tx1"/>
                </a:solidFill>
              </a:rPr>
              <a:t> </a:t>
            </a:r>
            <a:r>
              <a:rPr lang="en-US" sz="2200" i="1" dirty="0">
                <a:solidFill>
                  <a:schemeClr val="tx1"/>
                </a:solidFill>
              </a:rPr>
              <a:t>11</a:t>
            </a:r>
            <a:r>
              <a:rPr lang="en-US" sz="2200" dirty="0">
                <a:solidFill>
                  <a:schemeClr val="tx1"/>
                </a:solidFill>
              </a:rPr>
              <a:t>(3), 236-240. Retrieved December 2, 2016, from </a:t>
            </a:r>
            <a:r>
              <a:rPr lang="en-US" sz="2200" dirty="0" err="1">
                <a:solidFill>
                  <a:schemeClr val="tx1"/>
                </a:solidFill>
              </a:rPr>
              <a:t>Informa</a:t>
            </a:r>
            <a:r>
              <a:rPr lang="en-US" sz="2200" dirty="0">
                <a:solidFill>
                  <a:schemeClr val="tx1"/>
                </a:solidFill>
              </a:rPr>
              <a:t>. </a:t>
            </a:r>
          </a:p>
          <a:p>
            <a:r>
              <a:rPr lang="en-US" sz="2200" dirty="0" err="1">
                <a:solidFill>
                  <a:schemeClr val="tx1"/>
                </a:solidFill>
              </a:rPr>
              <a:t>Stroth</a:t>
            </a:r>
            <a:r>
              <a:rPr lang="en-US" sz="2200" dirty="0">
                <a:solidFill>
                  <a:schemeClr val="tx1"/>
                </a:solidFill>
              </a:rPr>
              <a:t>, S., </a:t>
            </a:r>
            <a:r>
              <a:rPr lang="en-US" sz="2200" dirty="0" err="1">
                <a:solidFill>
                  <a:schemeClr val="tx1"/>
                </a:solidFill>
              </a:rPr>
              <a:t>Hille</a:t>
            </a:r>
            <a:r>
              <a:rPr lang="en-US" sz="2200" dirty="0">
                <a:solidFill>
                  <a:schemeClr val="tx1"/>
                </a:solidFill>
              </a:rPr>
              <a:t>, K., Spitzer, M., &amp; Reinhardt, R. (2009).  Aerobic endurance exercise benefits memory and affect in young adults, Neuropsychological Rehabilitation, 19:2, 223-243, DOI: 10.1080/09602010802091183</a:t>
            </a:r>
          </a:p>
          <a:p>
            <a:r>
              <a:rPr lang="en-US" sz="2200" dirty="0" err="1">
                <a:solidFill>
                  <a:schemeClr val="tx1"/>
                </a:solidFill>
              </a:rPr>
              <a:t>Tomporowski</a:t>
            </a:r>
            <a:r>
              <a:rPr lang="en-US" sz="2200" dirty="0">
                <a:solidFill>
                  <a:schemeClr val="tx1"/>
                </a:solidFill>
              </a:rPr>
              <a:t>, P.D.,  Ellis, N.R., &amp;  Stephens, R. (1985) </a:t>
            </a:r>
            <a:r>
              <a:rPr lang="en-US" sz="2200" i="1" dirty="0">
                <a:solidFill>
                  <a:schemeClr val="tx1"/>
                </a:solidFill>
              </a:rPr>
              <a:t>The immediate effects of strenuous exercise on free-recall memory</a:t>
            </a:r>
            <a:r>
              <a:rPr lang="en-US" sz="2200" dirty="0">
                <a:solidFill>
                  <a:schemeClr val="tx1"/>
                </a:solidFill>
              </a:rPr>
              <a:t>. Taylor Francis Online. 121-129. Retrieved from  </a:t>
            </a:r>
            <a:r>
              <a:rPr lang="en-US" sz="2200" dirty="0">
                <a:solidFill>
                  <a:schemeClr val="tx1"/>
                </a:solidFill>
                <a:hlinkClick r:id="rId4"/>
              </a:rPr>
              <a:t>http://dx.doi.org/10.1080/00140138708969682</a:t>
            </a:r>
            <a:endParaRPr lang="en-US" sz="2200" dirty="0">
              <a:solidFill>
                <a:schemeClr val="tx1"/>
              </a:solidFill>
            </a:endParaRPr>
          </a:p>
          <a:p>
            <a:endParaRPr lang="en-US" sz="2000" b="1" dirty="0">
              <a:solidFill>
                <a:schemeClr val="tx1"/>
              </a:solidFill>
            </a:endParaRPr>
          </a:p>
        </p:txBody>
      </p:sp>
      <p:sp>
        <p:nvSpPr>
          <p:cNvPr id="39" name="Rectangle 38"/>
          <p:cNvSpPr/>
          <p:nvPr/>
        </p:nvSpPr>
        <p:spPr>
          <a:xfrm>
            <a:off x="12192000" y="10327087"/>
            <a:ext cx="12055250" cy="20759535"/>
          </a:xfrm>
          <a:prstGeom prst="rect">
            <a:avLst/>
          </a:prstGeom>
          <a:solidFill>
            <a:schemeClr val="bg2">
              <a:lumMod val="20000"/>
              <a:lumOff val="80000"/>
            </a:schemeClr>
          </a:solidFill>
        </p:spPr>
        <p:txBody>
          <a:bodyPr wrap="square">
            <a:spAutoFit/>
          </a:bodyPr>
          <a:lstStyle/>
          <a:p>
            <a:endParaRPr lang="en-US" sz="4100" b="1" u="sng" dirty="0">
              <a:solidFill>
                <a:schemeClr val="tx2"/>
              </a:solidFill>
            </a:endParaRPr>
          </a:p>
          <a:p>
            <a:r>
              <a:rPr lang="en-US" sz="4200" b="1" u="sng" dirty="0" smtClean="0">
                <a:solidFill>
                  <a:schemeClr val="tx2"/>
                </a:solidFill>
              </a:rPr>
              <a:t>Participants</a:t>
            </a:r>
            <a:r>
              <a:rPr lang="en-US" sz="4200" b="1" u="sng" dirty="0">
                <a:solidFill>
                  <a:schemeClr val="tx2"/>
                </a:solidFill>
              </a:rPr>
              <a:t>:</a:t>
            </a:r>
            <a:r>
              <a:rPr lang="en-US" sz="4200" b="1" dirty="0">
                <a:solidFill>
                  <a:schemeClr val="tx2"/>
                </a:solidFill>
              </a:rPr>
              <a:t> </a:t>
            </a:r>
            <a:r>
              <a:rPr lang="en-US" sz="4200" dirty="0">
                <a:solidFill>
                  <a:schemeClr val="tx2"/>
                </a:solidFill>
              </a:rPr>
              <a:t>Subjects were male habitual exercisers and non-exercisers, between the ages of 18 and 25 years.  Subjects did not have a history of drug, alcohol or other substance abuse, were right handed, had not experienced a previous head injury, had not been diagnosed with a psychiatric or neurological disorder, had not been diagnosed with a learning disability, were a native speaker of American English and have corrected vision and/or hearing if needed. Male subjects were recruited from the gym at Longwood University.  There were two groups of subjects – one group of habitual male exercisers and one group of male non-exercisers </a:t>
            </a:r>
            <a:endParaRPr lang="en-US" sz="4200" dirty="0" smtClean="0">
              <a:solidFill>
                <a:schemeClr val="tx2"/>
              </a:solidFill>
            </a:endParaRPr>
          </a:p>
          <a:p>
            <a:endParaRPr lang="en-US" dirty="0">
              <a:solidFill>
                <a:schemeClr val="tx2"/>
              </a:solidFill>
            </a:endParaRPr>
          </a:p>
          <a:p>
            <a:r>
              <a:rPr lang="en-US" sz="4200" b="1" u="sng" dirty="0">
                <a:solidFill>
                  <a:schemeClr val="tx2"/>
                </a:solidFill>
              </a:rPr>
              <a:t>Procedures: </a:t>
            </a:r>
            <a:r>
              <a:rPr lang="en-US" sz="4200" dirty="0">
                <a:solidFill>
                  <a:schemeClr val="tx2"/>
                </a:solidFill>
              </a:rPr>
              <a:t>First, experimenters administered a questionnaire to the subjects asking about their age, level of weekly exercise (not at all or 3 or more times per week), drug and alcohol use, handedness, history of head injury, history of neurological disorders, learning disability diagnosis, native language and corrected vision and/ or hearing.  Next, experimenters administered the PASAT, to each participant. Participants in the habitual exercise group and non-exercise group were told a list of true/false statements and asked to remember the last word of each statement. The PASAT has 4 levels with varying lengths and sentence complexity.  Two sentences in each complexity level will be prerecorded by experimenters and played for participants individually. Participants were then asked to recall the final word in each sentence presented after listening to each level set. </a:t>
            </a:r>
          </a:p>
        </p:txBody>
      </p:sp>
      <p:sp>
        <p:nvSpPr>
          <p:cNvPr id="24" name="Rectangle 262"/>
          <p:cNvSpPr>
            <a:spLocks noChangeArrowheads="1"/>
          </p:cNvSpPr>
          <p:nvPr/>
        </p:nvSpPr>
        <p:spPr bwMode="auto">
          <a:xfrm>
            <a:off x="12192000" y="9753600"/>
            <a:ext cx="12115800" cy="1371600"/>
          </a:xfrm>
          <a:prstGeom prst="rect">
            <a:avLst/>
          </a:prstGeom>
          <a:solidFill>
            <a:srgbClr val="0070C0"/>
          </a:solidFill>
          <a:ln w="9525">
            <a:noFill/>
            <a:miter lim="800000"/>
            <a:headEnd/>
            <a:tailEnd/>
          </a:ln>
        </p:spPr>
        <p:txBody>
          <a:bodyPr anchor="ctr"/>
          <a:lstStyle/>
          <a:p>
            <a:pPr algn="ctr" defTabSz="4702175"/>
            <a:r>
              <a:rPr lang="en-US" sz="8000" b="1" dirty="0">
                <a:solidFill>
                  <a:schemeClr val="bg1"/>
                </a:solidFill>
                <a:latin typeface="Garamond" panose="02020404030301010803" pitchFamily="18" charset="0"/>
              </a:rPr>
              <a:t>Methods</a:t>
            </a:r>
          </a:p>
        </p:txBody>
      </p:sp>
      <p:pic>
        <p:nvPicPr>
          <p:cNvPr id="27" name="Content Placeholder 3"/>
          <p:cNvPicPr>
            <a:picLocks noChangeAspect="1"/>
          </p:cNvPicPr>
          <p:nvPr/>
        </p:nvPicPr>
        <p:blipFill rotWithShape="1">
          <a:blip r:embed="rId5">
            <a:extLst>
              <a:ext uri="{28A0092B-C50C-407E-A947-70E740481C1C}">
                <a14:useLocalDpi xmlns:a14="http://schemas.microsoft.com/office/drawing/2010/main" val="0"/>
              </a:ext>
            </a:extLst>
          </a:blip>
          <a:srcRect l="1779" t="4103" b="4041"/>
          <a:stretch/>
        </p:blipFill>
        <p:spPr>
          <a:xfrm>
            <a:off x="24536400" y="7315200"/>
            <a:ext cx="12937096" cy="11734800"/>
          </a:xfrm>
          <a:prstGeom prst="rect">
            <a:avLst/>
          </a:prstGeom>
        </p:spPr>
      </p:pic>
      <p:sp>
        <p:nvSpPr>
          <p:cNvPr id="9" name="TextBox 8"/>
          <p:cNvSpPr txBox="1"/>
          <p:nvPr/>
        </p:nvSpPr>
        <p:spPr>
          <a:xfrm>
            <a:off x="990600" y="6096000"/>
            <a:ext cx="49377600" cy="523220"/>
          </a:xfrm>
          <a:prstGeom prst="rect">
            <a:avLst/>
          </a:prstGeom>
          <a:noFill/>
        </p:spPr>
        <p:txBody>
          <a:bodyPr wrap="square" rtlCol="0">
            <a:spAutoFit/>
          </a:bodyPr>
          <a:lstStyle/>
          <a:p>
            <a:endParaRPr lang="en-US" dirty="0"/>
          </a:p>
        </p:txBody>
      </p:sp>
      <p:sp>
        <p:nvSpPr>
          <p:cNvPr id="25" name="Rectangle 262"/>
          <p:cNvSpPr>
            <a:spLocks noChangeArrowheads="1"/>
          </p:cNvSpPr>
          <p:nvPr/>
        </p:nvSpPr>
        <p:spPr bwMode="auto">
          <a:xfrm>
            <a:off x="990600" y="5715000"/>
            <a:ext cx="49149000" cy="1371600"/>
          </a:xfrm>
          <a:prstGeom prst="rect">
            <a:avLst/>
          </a:prstGeom>
          <a:solidFill>
            <a:srgbClr val="0070C0"/>
          </a:solidFill>
          <a:ln w="9525">
            <a:noFill/>
            <a:miter lim="800000"/>
            <a:headEnd/>
            <a:tailEnd/>
          </a:ln>
        </p:spPr>
        <p:txBody>
          <a:bodyPr anchor="ctr"/>
          <a:lstStyle/>
          <a:p>
            <a:pPr defTabSz="4702175"/>
            <a:r>
              <a:rPr lang="en-US" sz="8000" b="1" dirty="0" smtClean="0">
                <a:solidFill>
                  <a:schemeClr val="bg1"/>
                </a:solidFill>
                <a:latin typeface="Garamond" panose="02020404030301010803" pitchFamily="18" charset="0"/>
              </a:rPr>
              <a:t>          Background                          Question                                         Data                                       Results</a:t>
            </a:r>
            <a:endParaRPr lang="en-US" sz="8000" b="1" dirty="0">
              <a:solidFill>
                <a:schemeClr val="bg1"/>
              </a:solidFill>
              <a:latin typeface="Garamond" panose="02020404030301010803" pitchFamily="18" charset="0"/>
            </a:endParaRPr>
          </a:p>
        </p:txBody>
      </p:sp>
      <p:pic>
        <p:nvPicPr>
          <p:cNvPr id="28" name="Picture 2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676400" y="2133600"/>
            <a:ext cx="4038600" cy="2445481"/>
          </a:xfrm>
          <a:prstGeom prst="rect">
            <a:avLst/>
          </a:prstGeom>
        </p:spPr>
      </p:pic>
      <p:pic>
        <p:nvPicPr>
          <p:cNvPr id="29" name="Picture 28"/>
          <p:cNvPicPr>
            <a:picLocks noChangeAspect="1"/>
          </p:cNvPicPr>
          <p:nvPr/>
        </p:nvPicPr>
        <p:blipFill>
          <a:blip r:embed="rId7">
            <a:biLevel thresh="25000"/>
            <a:extLst>
              <a:ext uri="{28A0092B-C50C-407E-A947-70E740481C1C}">
                <a14:useLocalDpi xmlns:a14="http://schemas.microsoft.com/office/drawing/2010/main" val="0"/>
              </a:ext>
            </a:extLst>
          </a:blip>
          <a:stretch>
            <a:fillRect/>
          </a:stretch>
        </p:blipFill>
        <p:spPr>
          <a:xfrm>
            <a:off x="46253400" y="1752600"/>
            <a:ext cx="3276600" cy="3276600"/>
          </a:xfrm>
          <a:prstGeom prst="rect">
            <a:avLst/>
          </a:prstGeom>
          <a:ln>
            <a:noFill/>
          </a:ln>
        </p:spPr>
      </p:pic>
      <p:pic>
        <p:nvPicPr>
          <p:cNvPr id="12" name="Picture 11" descr="Screen Shot 2017-04-17 at 12.41.11 PM.png"/>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4460200" y="19583400"/>
            <a:ext cx="13123752" cy="11506200"/>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5214</TotalTime>
  <Words>1102</Words>
  <Application>Microsoft Macintosh PowerPoint</Application>
  <PresentationFormat>Custom</PresentationFormat>
  <Paragraphs>39</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Calibri</vt:lpstr>
      <vt:lpstr>Garamond</vt:lpstr>
      <vt:lpstr>MS PGothic</vt:lpstr>
      <vt:lpstr>ＭＳ Ｐゴシック</vt:lpstr>
      <vt:lpstr>Times New Roman</vt:lpstr>
      <vt:lpstr>Arial</vt:lpstr>
      <vt:lpstr>Default Design</vt:lpstr>
      <vt:lpstr>PowerPoint Presentation</vt:lpstr>
    </vt:vector>
  </TitlesOfParts>
  <Company>UNCG-TLC</Company>
  <LinksUpToDate>false</LinksUpToDate>
  <SharedDoc>false</SharedDoc>
  <HyperlinksChanged>false</HyperlinksChanged>
  <AppVersion>15.0025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Graphics</dc:creator>
  <cp:lastModifiedBy>Jessica M. Davis-Lee</cp:lastModifiedBy>
  <cp:revision>287</cp:revision>
  <cp:lastPrinted>2014-05-12T18:05:30Z</cp:lastPrinted>
  <dcterms:created xsi:type="dcterms:W3CDTF">2011-04-03T19:38:07Z</dcterms:created>
  <dcterms:modified xsi:type="dcterms:W3CDTF">2017-04-19T17:18:33Z</dcterms:modified>
</cp:coreProperties>
</file>