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036">
          <p15:clr>
            <a:srgbClr val="A4A3A4"/>
          </p15:clr>
        </p15:guide>
        <p15:guide id="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30" d="100"/>
          <a:sy n="30" d="100"/>
        </p:scale>
        <p:origin x="-3378" y="-1554"/>
      </p:cViewPr>
      <p:guideLst>
        <p:guide orient="horz" pos="3318"/>
        <p:guide orient="horz" pos="288"/>
        <p:guide orient="horz" pos="20160"/>
        <p:guide orient="horz"/>
        <p:guide pos="581"/>
        <p:guide pos="27069"/>
        <p:guide orient="horz" pos="20036"/>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82573"/>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471921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4414110"/>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3582861"/>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userDrawn="1"/>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userDrawn="1"/>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userDrawn="1"/>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87"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88"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89"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90"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userDrawn="1"/>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9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9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9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9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9" name="Group 78"/>
          <p:cNvGrpSpPr/>
          <p:nvPr userDrawn="1"/>
        </p:nvGrpSpPr>
        <p:grpSpPr>
          <a:xfrm>
            <a:off x="-14192" y="1382"/>
            <a:ext cx="43905392" cy="4572641"/>
            <a:chOff x="-14192" y="1382"/>
            <a:chExt cx="27451941" cy="4572641"/>
          </a:xfrm>
        </p:grpSpPr>
        <p:sp>
          <p:nvSpPr>
            <p:cNvPr id="80"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9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1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1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1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1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ounded Rectangle 36"/>
          <p:cNvSpPr/>
          <p:nvPr userDrawn="1"/>
        </p:nvSpPr>
        <p:spPr>
          <a:xfrm>
            <a:off x="922338"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userDrawn="1"/>
        </p:nvSpPr>
        <p:spPr>
          <a:xfrm>
            <a:off x="3288358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2" name="Group 71"/>
          <p:cNvGrpSpPr/>
          <p:nvPr userDrawn="1"/>
        </p:nvGrpSpPr>
        <p:grpSpPr>
          <a:xfrm>
            <a:off x="-14192" y="1382"/>
            <a:ext cx="43905392" cy="4572641"/>
            <a:chOff x="-14192" y="1382"/>
            <a:chExt cx="27451941" cy="4572641"/>
          </a:xfrm>
        </p:grpSpPr>
        <p:sp>
          <p:nvSpPr>
            <p:cNvPr id="73"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deirdre.bates@longwood.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4188" y="5503831"/>
            <a:ext cx="10056813" cy="13849923"/>
          </a:xfrm>
        </p:spPr>
        <p:txBody>
          <a:bodyPr/>
          <a:lstStyle/>
          <a:p>
            <a:pPr>
              <a:lnSpc>
                <a:spcPct val="200000"/>
              </a:lnSpc>
            </a:pPr>
            <a:r>
              <a:rPr lang="en-US" sz="2800" dirty="0"/>
              <a:t>The Nation’s Report Card is clear. We are failing our African American Adolescent learners in both reading and writing.   Current classroom literacy exchanges do not offer authentic experiences that help students develop powerful identities.  This study addresses the research questions: “How can I encourage the use of raw writing to promote the creation of literate identity in African American Adolescent secondary students?” and “How will authentic writing affect my students’ identities as literate citizens?” Twelve adolescent African American </a:t>
            </a:r>
            <a:r>
              <a:rPr lang="en-US" sz="2800" dirty="0" smtClean="0"/>
              <a:t>males, </a:t>
            </a:r>
            <a:r>
              <a:rPr lang="en-US" sz="2800" dirty="0"/>
              <a:t>ages </a:t>
            </a:r>
            <a:r>
              <a:rPr lang="en-US" sz="2800" dirty="0" smtClean="0"/>
              <a:t>12-17, </a:t>
            </a:r>
            <a:r>
              <a:rPr lang="en-US" sz="2800" dirty="0"/>
              <a:t>chosen </a:t>
            </a:r>
            <a:r>
              <a:rPr lang="en-US" sz="2800" dirty="0" smtClean="0"/>
              <a:t> by </a:t>
            </a:r>
            <a:r>
              <a:rPr lang="en-US" sz="2800" dirty="0"/>
              <a:t>school faculty for their non-reader, </a:t>
            </a:r>
            <a:r>
              <a:rPr lang="en-US" sz="2800" dirty="0" err="1" smtClean="0"/>
              <a:t>aliterate</a:t>
            </a:r>
            <a:r>
              <a:rPr lang="en-US" sz="2800" dirty="0" smtClean="0"/>
              <a:t>, identity meet </a:t>
            </a:r>
            <a:r>
              <a:rPr lang="en-US" sz="2800" dirty="0"/>
              <a:t>three times weekly in a </a:t>
            </a:r>
            <a:r>
              <a:rPr lang="en-US" sz="2800" dirty="0" smtClean="0"/>
              <a:t>raw-writing </a:t>
            </a:r>
            <a:r>
              <a:rPr lang="en-US" sz="2800" dirty="0"/>
              <a:t>workshop atmosphere to </a:t>
            </a:r>
            <a:r>
              <a:rPr lang="en-US" sz="2800" dirty="0" smtClean="0"/>
              <a:t>increase the development of each individual student’s </a:t>
            </a:r>
            <a:r>
              <a:rPr lang="en-US" sz="2800" dirty="0"/>
              <a:t>positive literate identity.  Both students and their English teachers will participate in </a:t>
            </a:r>
            <a:r>
              <a:rPr lang="en-US" sz="2800" dirty="0" smtClean="0"/>
              <a:t>a </a:t>
            </a:r>
            <a:r>
              <a:rPr lang="en-US" sz="2800" dirty="0"/>
              <a:t>follow-up survey to determine whether reader </a:t>
            </a:r>
            <a:r>
              <a:rPr lang="en-US" sz="2800" dirty="0" smtClean="0"/>
              <a:t> identity </a:t>
            </a:r>
            <a:r>
              <a:rPr lang="en-US" sz="2800" dirty="0"/>
              <a:t>is positively impacted </a:t>
            </a:r>
            <a:r>
              <a:rPr lang="en-US" sz="2800" dirty="0" smtClean="0"/>
              <a:t>by </a:t>
            </a:r>
            <a:r>
              <a:rPr lang="en-US" sz="2800" dirty="0"/>
              <a:t>raw writing.</a:t>
            </a:r>
          </a:p>
          <a:p>
            <a:endParaRPr lang="en-US" dirty="0"/>
          </a:p>
        </p:txBody>
      </p:sp>
      <p:sp>
        <p:nvSpPr>
          <p:cNvPr id="3" name="Text Placeholder 2"/>
          <p:cNvSpPr>
            <a:spLocks noGrp="1"/>
          </p:cNvSpPr>
          <p:nvPr>
            <p:ph type="body" sz="quarter" idx="11"/>
          </p:nvPr>
        </p:nvSpPr>
        <p:spPr>
          <a:xfrm>
            <a:off x="922341" y="4620239"/>
            <a:ext cx="10048875" cy="861766"/>
          </a:xfrm>
        </p:spPr>
        <p:txBody>
          <a:bodyPr/>
          <a:lstStyle/>
          <a:p>
            <a:r>
              <a:rPr lang="en-US" sz="4400" dirty="0" smtClean="0"/>
              <a:t>ABSTRACT</a:t>
            </a:r>
            <a:endParaRPr lang="en-US" sz="4000" dirty="0"/>
          </a:p>
        </p:txBody>
      </p:sp>
      <p:sp>
        <p:nvSpPr>
          <p:cNvPr id="4" name="Text Placeholder 3"/>
          <p:cNvSpPr>
            <a:spLocks noGrp="1"/>
          </p:cNvSpPr>
          <p:nvPr>
            <p:ph type="body" sz="quarter" idx="20"/>
          </p:nvPr>
        </p:nvSpPr>
        <p:spPr>
          <a:xfrm>
            <a:off x="904188" y="19353754"/>
            <a:ext cx="10050462" cy="861766"/>
          </a:xfrm>
        </p:spPr>
        <p:txBody>
          <a:bodyPr/>
          <a:lstStyle/>
          <a:p>
            <a:r>
              <a:rPr lang="en-US" sz="4400" dirty="0" smtClean="0"/>
              <a:t>OBJECTIVE</a:t>
            </a:r>
            <a:endParaRPr lang="en-US" sz="4000" dirty="0"/>
          </a:p>
        </p:txBody>
      </p:sp>
      <p:sp>
        <p:nvSpPr>
          <p:cNvPr id="5" name="Text Placeholder 4"/>
          <p:cNvSpPr>
            <a:spLocks noGrp="1"/>
          </p:cNvSpPr>
          <p:nvPr>
            <p:ph type="body" sz="quarter" idx="21"/>
          </p:nvPr>
        </p:nvSpPr>
        <p:spPr>
          <a:xfrm>
            <a:off x="11587165" y="5503831"/>
            <a:ext cx="10048874" cy="5226024"/>
          </a:xfrm>
        </p:spPr>
        <p:txBody>
          <a:bodyPr/>
          <a:lstStyle/>
          <a:p>
            <a:pPr algn="ctr"/>
            <a:r>
              <a:rPr lang="en-US" sz="3600" b="1" dirty="0"/>
              <a:t> “How can I encourage the use of </a:t>
            </a:r>
            <a:r>
              <a:rPr lang="en-US" sz="3600" b="1" dirty="0" smtClean="0"/>
              <a:t>RAW </a:t>
            </a:r>
            <a:r>
              <a:rPr lang="en-US" sz="3600" b="1" dirty="0"/>
              <a:t>writing to promote the creation of literate identity in African American </a:t>
            </a:r>
            <a:r>
              <a:rPr lang="en-US" sz="3600" b="1" dirty="0" smtClean="0"/>
              <a:t>Male Adolescent </a:t>
            </a:r>
            <a:r>
              <a:rPr lang="en-US" sz="3600" b="1" dirty="0"/>
              <a:t>secondary students?” </a:t>
            </a:r>
            <a:endParaRPr lang="en-US" sz="3600" b="1" dirty="0" smtClean="0"/>
          </a:p>
          <a:p>
            <a:pPr algn="ctr"/>
            <a:endParaRPr lang="en-US" sz="3600" b="1" dirty="0"/>
          </a:p>
          <a:p>
            <a:pPr algn="ctr"/>
            <a:r>
              <a:rPr lang="en-US" sz="3600" b="1" dirty="0"/>
              <a:t>“How will </a:t>
            </a:r>
            <a:r>
              <a:rPr lang="en-US" sz="3600" b="1" dirty="0" smtClean="0"/>
              <a:t>authentic/RAW </a:t>
            </a:r>
            <a:r>
              <a:rPr lang="en-US" sz="3600" b="1" dirty="0"/>
              <a:t>writing affect my students’ identities as literate citizens?</a:t>
            </a:r>
          </a:p>
          <a:p>
            <a:pPr algn="ctr"/>
            <a:endParaRPr lang="en-US" sz="3600" b="1" dirty="0"/>
          </a:p>
        </p:txBody>
      </p:sp>
      <p:sp>
        <p:nvSpPr>
          <p:cNvPr id="6" name="Text Placeholder 5"/>
          <p:cNvSpPr>
            <a:spLocks noGrp="1"/>
          </p:cNvSpPr>
          <p:nvPr>
            <p:ph type="body" sz="quarter" idx="22"/>
          </p:nvPr>
        </p:nvSpPr>
        <p:spPr>
          <a:xfrm>
            <a:off x="11587166" y="4620239"/>
            <a:ext cx="10048875" cy="861766"/>
          </a:xfrm>
        </p:spPr>
        <p:txBody>
          <a:bodyPr/>
          <a:lstStyle/>
          <a:p>
            <a:r>
              <a:rPr lang="en-US" sz="4400" dirty="0" smtClean="0"/>
              <a:t>RESEARCH QUESTIONS</a:t>
            </a:r>
            <a:endParaRPr lang="en-US" sz="4000" dirty="0"/>
          </a:p>
        </p:txBody>
      </p:sp>
      <p:sp>
        <p:nvSpPr>
          <p:cNvPr id="7" name="Text Placeholder 6"/>
          <p:cNvSpPr>
            <a:spLocks noGrp="1"/>
          </p:cNvSpPr>
          <p:nvPr>
            <p:ph type="body" sz="quarter" idx="23"/>
          </p:nvPr>
        </p:nvSpPr>
        <p:spPr>
          <a:xfrm>
            <a:off x="22371003" y="9749119"/>
            <a:ext cx="10048874" cy="20495632"/>
          </a:xfrm>
        </p:spPr>
        <p:txBody>
          <a:bodyPr/>
          <a:lstStyle/>
          <a:p>
            <a:pPr>
              <a:lnSpc>
                <a:spcPct val="200000"/>
              </a:lnSpc>
            </a:pPr>
            <a:r>
              <a:rPr lang="en-US" sz="2800" dirty="0" smtClean="0"/>
              <a:t>The </a:t>
            </a:r>
            <a:r>
              <a:rPr lang="en-US" sz="2800" dirty="0"/>
              <a:t>study participants will meet </a:t>
            </a:r>
            <a:r>
              <a:rPr lang="en-US" sz="2800" dirty="0" smtClean="0"/>
              <a:t>daily for a  month.  </a:t>
            </a:r>
            <a:r>
              <a:rPr lang="en-US" sz="2800" dirty="0"/>
              <a:t>At the first weekly meeting, the students will engage in a writing warm-up with explicit instruction.  </a:t>
            </a:r>
            <a:r>
              <a:rPr lang="en-US" sz="2800" dirty="0" smtClean="0"/>
              <a:t>On the second day of the week, students begin  RAW writing.  Next, students </a:t>
            </a:r>
            <a:r>
              <a:rPr lang="en-US" sz="2800" dirty="0"/>
              <a:t>will meet with a mentor </a:t>
            </a:r>
            <a:r>
              <a:rPr lang="en-US" sz="2800" dirty="0" smtClean="0"/>
              <a:t>writer or </a:t>
            </a:r>
            <a:r>
              <a:rPr lang="en-US" sz="2800" dirty="0"/>
              <a:t>visiting </a:t>
            </a:r>
            <a:r>
              <a:rPr lang="en-US" sz="2800" dirty="0" smtClean="0"/>
              <a:t>author in writer’s conferences.  </a:t>
            </a:r>
            <a:r>
              <a:rPr lang="en-US" sz="2800" dirty="0"/>
              <a:t>Finally, on the last day of the week</a:t>
            </a:r>
            <a:r>
              <a:rPr lang="en-US" sz="2800" dirty="0" smtClean="0"/>
              <a:t>, individuals share </a:t>
            </a:r>
            <a:r>
              <a:rPr lang="en-US" sz="2800" dirty="0"/>
              <a:t>RAW </a:t>
            </a:r>
            <a:r>
              <a:rPr lang="en-US" sz="2800" dirty="0" smtClean="0"/>
              <a:t>writing with the group .  Members of the workshop generate helpful critiques of the shared writing.</a:t>
            </a:r>
          </a:p>
          <a:p>
            <a:pPr lvl="0" algn="ctr">
              <a:lnSpc>
                <a:spcPct val="200000"/>
              </a:lnSpc>
            </a:pPr>
            <a:r>
              <a:rPr lang="en-US" sz="4400" b="1" u="sng" dirty="0" smtClean="0">
                <a:solidFill>
                  <a:prstClr val="black"/>
                </a:solidFill>
                <a:latin typeface="Calibri"/>
                <a:cs typeface="+mn-cs"/>
              </a:rPr>
              <a:t>DATA </a:t>
            </a:r>
            <a:r>
              <a:rPr lang="en-US" sz="4400" b="1" u="sng" dirty="0" smtClean="0">
                <a:solidFill>
                  <a:prstClr val="black"/>
                </a:solidFill>
                <a:latin typeface="Calibri"/>
                <a:cs typeface="+mn-cs"/>
              </a:rPr>
              <a:t>COLLECTION</a:t>
            </a:r>
            <a:endParaRPr lang="en-US" sz="4400" b="1" u="sng" dirty="0">
              <a:solidFill>
                <a:prstClr val="black"/>
              </a:solidFill>
              <a:latin typeface="Calibri"/>
              <a:cs typeface="+mn-cs"/>
            </a:endParaRPr>
          </a:p>
          <a:p>
            <a:pPr>
              <a:lnSpc>
                <a:spcPct val="200000"/>
              </a:lnSpc>
            </a:pPr>
            <a:r>
              <a:rPr lang="en-US" sz="2800" dirty="0" smtClean="0"/>
              <a:t>In </a:t>
            </a:r>
            <a:r>
              <a:rPr lang="en-US" sz="2800" dirty="0"/>
              <a:t>order to determine the effect of the writing study on student’s identities I will use 2 qualitative surveys.  One survey will focus on student dispositions toward literacy, and the questionnaire is for the classroom teacher to record any changes he has observed in the student’s attitude toward literacy since the study began.  I expect to record the data from the questionnaires on site to maximize data collection. </a:t>
            </a:r>
            <a:endParaRPr lang="en-US" sz="2800" dirty="0" smtClean="0"/>
          </a:p>
          <a:p>
            <a:pPr algn="ctr">
              <a:lnSpc>
                <a:spcPct val="200000"/>
              </a:lnSpc>
            </a:pPr>
            <a:r>
              <a:rPr lang="en-US" sz="4400" b="1" u="sng" dirty="0" smtClean="0">
                <a:solidFill>
                  <a:prstClr val="black"/>
                </a:solidFill>
                <a:latin typeface="Calibri"/>
              </a:rPr>
              <a:t>DATA ANALYSIS</a:t>
            </a:r>
          </a:p>
          <a:p>
            <a:pPr>
              <a:lnSpc>
                <a:spcPct val="200000"/>
              </a:lnSpc>
            </a:pPr>
            <a:r>
              <a:rPr lang="en-US" sz="2800" dirty="0" smtClean="0"/>
              <a:t>The qualitative surveys </a:t>
            </a:r>
            <a:r>
              <a:rPr lang="en-US" sz="2800" dirty="0"/>
              <a:t>will allow participants to rate the questions </a:t>
            </a:r>
            <a:r>
              <a:rPr lang="en-US" sz="2800" dirty="0" smtClean="0"/>
              <a:t>of literate identity from </a:t>
            </a:r>
            <a:r>
              <a:rPr lang="en-US" sz="2800" dirty="0"/>
              <a:t>1-5.  These scores will be totaled to show the highest rates of positive identity correlation.  Data analysis should take approximately 40 hours to determine bias, or irregularities that might affect results.</a:t>
            </a:r>
          </a:p>
          <a:p>
            <a:pPr lvl="0"/>
            <a:endParaRPr lang="en-US" sz="3200" b="1" u="sng" dirty="0">
              <a:solidFill>
                <a:prstClr val="black"/>
              </a:solidFill>
            </a:endParaRPr>
          </a:p>
          <a:p>
            <a:endParaRPr lang="en-US" sz="2800" dirty="0"/>
          </a:p>
          <a:p>
            <a:endParaRPr lang="en-US" sz="2800" dirty="0"/>
          </a:p>
          <a:p>
            <a:endParaRPr lang="en-US" sz="2800" dirty="0"/>
          </a:p>
        </p:txBody>
      </p:sp>
      <p:sp>
        <p:nvSpPr>
          <p:cNvPr id="8" name="Text Placeholder 7"/>
          <p:cNvSpPr>
            <a:spLocks noGrp="1"/>
          </p:cNvSpPr>
          <p:nvPr>
            <p:ph type="body" sz="quarter" idx="24"/>
          </p:nvPr>
        </p:nvSpPr>
        <p:spPr>
          <a:xfrm>
            <a:off x="22259926" y="9202919"/>
            <a:ext cx="10058400" cy="861766"/>
          </a:xfrm>
        </p:spPr>
        <p:txBody>
          <a:bodyPr/>
          <a:lstStyle/>
          <a:p>
            <a:r>
              <a:rPr lang="en-US" sz="4400" dirty="0">
                <a:solidFill>
                  <a:prstClr val="black"/>
                </a:solidFill>
              </a:rPr>
              <a:t>METHODS</a:t>
            </a:r>
            <a:endParaRPr lang="en-US" sz="4000" dirty="0"/>
          </a:p>
        </p:txBody>
      </p:sp>
      <p:sp>
        <p:nvSpPr>
          <p:cNvPr id="9" name="Text Placeholder 8"/>
          <p:cNvSpPr>
            <a:spLocks noGrp="1"/>
          </p:cNvSpPr>
          <p:nvPr>
            <p:ph type="body" sz="quarter" idx="25"/>
          </p:nvPr>
        </p:nvSpPr>
        <p:spPr>
          <a:xfrm>
            <a:off x="32914027" y="4620239"/>
            <a:ext cx="10047018" cy="861766"/>
          </a:xfrm>
        </p:spPr>
        <p:txBody>
          <a:bodyPr/>
          <a:lstStyle/>
          <a:p>
            <a:r>
              <a:rPr lang="en-US" sz="4400" dirty="0" smtClean="0"/>
              <a:t>REFERENCES</a:t>
            </a:r>
            <a:endParaRPr lang="en-US" sz="4400" dirty="0"/>
          </a:p>
        </p:txBody>
      </p:sp>
      <p:sp>
        <p:nvSpPr>
          <p:cNvPr id="12" name="Text Placeholder 11"/>
          <p:cNvSpPr>
            <a:spLocks noGrp="1"/>
          </p:cNvSpPr>
          <p:nvPr>
            <p:ph type="body" sz="quarter" idx="28"/>
          </p:nvPr>
        </p:nvSpPr>
        <p:spPr>
          <a:xfrm>
            <a:off x="32914027" y="5413216"/>
            <a:ext cx="10052050" cy="14498306"/>
          </a:xfrm>
        </p:spPr>
        <p:txBody>
          <a:bodyPr/>
          <a:lstStyle/>
          <a:p>
            <a:pPr>
              <a:lnSpc>
                <a:spcPct val="150000"/>
              </a:lnSpc>
              <a:spcBef>
                <a:spcPts val="0"/>
              </a:spcBef>
              <a:spcAft>
                <a:spcPts val="800"/>
              </a:spcAft>
            </a:pPr>
            <a:r>
              <a:rPr lang="en-US" sz="2000" dirty="0" smtClean="0">
                <a:latin typeface="Times New Roman"/>
                <a:ea typeface="Calibri"/>
                <a:cs typeface="Times New Roman"/>
              </a:rPr>
              <a:t>Alvermann</a:t>
            </a:r>
            <a:r>
              <a:rPr lang="en-US" sz="2000" dirty="0">
                <a:latin typeface="Times New Roman"/>
                <a:ea typeface="Calibri"/>
                <a:cs typeface="Times New Roman"/>
              </a:rPr>
              <a:t>, D. E. (2001). Reading adolescents' reading identities: Looking </a:t>
            </a:r>
            <a:r>
              <a:rPr lang="en-US" sz="2000" dirty="0" smtClean="0">
                <a:latin typeface="Times New Roman"/>
                <a:ea typeface="Calibri"/>
                <a:cs typeface="Times New Roman"/>
              </a:rPr>
              <a:t> back </a:t>
            </a:r>
            <a:r>
              <a:rPr lang="en-US" sz="2000" dirty="0">
                <a:latin typeface="Times New Roman"/>
                <a:ea typeface="Calibri"/>
                <a:cs typeface="Times New Roman"/>
              </a:rPr>
              <a:t>to see </a:t>
            </a:r>
            <a:r>
              <a:rPr lang="en-US" sz="2000" dirty="0" smtClean="0">
                <a:latin typeface="Times New Roman"/>
                <a:ea typeface="Calibri"/>
                <a:cs typeface="Times New Roman"/>
              </a:rPr>
              <a:t>ahead. </a:t>
            </a:r>
            <a:r>
              <a:rPr lang="en-US" sz="2000" i="1" dirty="0" smtClean="0">
                <a:latin typeface="Times New Roman"/>
                <a:ea typeface="Calibri"/>
                <a:cs typeface="Times New Roman"/>
              </a:rPr>
              <a:t>Journal </a:t>
            </a:r>
            <a:r>
              <a:rPr lang="en-US" sz="2000" i="1" dirty="0">
                <a:latin typeface="Times New Roman"/>
                <a:ea typeface="Calibri"/>
                <a:cs typeface="Times New Roman"/>
              </a:rPr>
              <a:t>Of Adolescent &amp; Adult Literacy</a:t>
            </a:r>
            <a:r>
              <a:rPr lang="en-US" sz="2000" dirty="0">
                <a:latin typeface="Times New Roman"/>
                <a:ea typeface="Calibri"/>
                <a:cs typeface="Times New Roman"/>
              </a:rPr>
              <a:t>, </a:t>
            </a:r>
            <a:r>
              <a:rPr lang="en-US" sz="2000" i="1" dirty="0">
                <a:latin typeface="Times New Roman"/>
                <a:ea typeface="Calibri"/>
                <a:cs typeface="Times New Roman"/>
              </a:rPr>
              <a:t>44</a:t>
            </a:r>
            <a:r>
              <a:rPr lang="en-US" sz="2000" dirty="0">
                <a:latin typeface="Times New Roman"/>
                <a:ea typeface="Calibri"/>
                <a:cs typeface="Times New Roman"/>
              </a:rPr>
              <a:t>(8), 676-90</a:t>
            </a:r>
            <a:r>
              <a:rPr lang="en-US" sz="2000" dirty="0" smtClean="0">
                <a:latin typeface="Times New Roman"/>
                <a:ea typeface="Calibri"/>
                <a:cs typeface="Times New Roman"/>
              </a:rPr>
              <a:t>.</a:t>
            </a:r>
          </a:p>
          <a:p>
            <a:pPr>
              <a:lnSpc>
                <a:spcPct val="150000"/>
              </a:lnSpc>
              <a:spcBef>
                <a:spcPts val="0"/>
              </a:spcBef>
              <a:spcAft>
                <a:spcPts val="800"/>
              </a:spcAft>
            </a:pPr>
            <a:r>
              <a:rPr lang="en-US" sz="2000" dirty="0" smtClean="0">
                <a:latin typeface="Times New Roman"/>
                <a:ea typeface="Calibri"/>
                <a:cs typeface="Times New Roman"/>
              </a:rPr>
              <a:t>Frankerberg</a:t>
            </a:r>
            <a:r>
              <a:rPr lang="en-US" sz="2000" dirty="0">
                <a:latin typeface="Times New Roman"/>
                <a:ea typeface="Calibri"/>
                <a:cs typeface="Times New Roman"/>
              </a:rPr>
              <a:t>, Erica; Lee, </a:t>
            </a:r>
            <a:r>
              <a:rPr lang="en-US" sz="2000" dirty="0">
                <a:latin typeface="Times New Roman"/>
                <a:ea typeface="Calibri"/>
                <a:cs typeface="Times New Roman"/>
              </a:rPr>
              <a:t>Chungmei</a:t>
            </a:r>
            <a:r>
              <a:rPr lang="en-US" sz="2000" dirty="0">
                <a:latin typeface="Times New Roman"/>
                <a:ea typeface="Calibri"/>
                <a:cs typeface="Times New Roman"/>
              </a:rPr>
              <a:t>; &amp; </a:t>
            </a:r>
            <a:r>
              <a:rPr lang="en-US" sz="2000" dirty="0">
                <a:latin typeface="Times New Roman"/>
                <a:ea typeface="Calibri"/>
                <a:cs typeface="Times New Roman"/>
              </a:rPr>
              <a:t>Orfield</a:t>
            </a:r>
            <a:r>
              <a:rPr lang="en-US" sz="2000" dirty="0">
                <a:latin typeface="Times New Roman"/>
                <a:ea typeface="Calibri"/>
                <a:cs typeface="Times New Roman"/>
              </a:rPr>
              <a:t>, Gary. (2003). A multiracial society </a:t>
            </a:r>
            <a:r>
              <a:rPr lang="en-US" sz="2000" dirty="0" smtClean="0">
                <a:latin typeface="Times New Roman"/>
                <a:ea typeface="Calibri"/>
                <a:cs typeface="Times New Roman"/>
              </a:rPr>
              <a:t>with segregated </a:t>
            </a:r>
            <a:r>
              <a:rPr lang="en-US" sz="2000" dirty="0">
                <a:latin typeface="Times New Roman"/>
                <a:ea typeface="Calibri"/>
                <a:cs typeface="Times New Roman"/>
              </a:rPr>
              <a:t>schools: Are we losing the dream?. UCLA: The Civil Rights Project / Proyecto Derechos </a:t>
            </a:r>
            <a:r>
              <a:rPr lang="en-US" sz="2000" dirty="0">
                <a:latin typeface="Times New Roman"/>
                <a:ea typeface="Calibri"/>
                <a:cs typeface="Times New Roman"/>
              </a:rPr>
              <a:t>Civiles</a:t>
            </a:r>
            <a:r>
              <a:rPr lang="en-US" sz="2000" dirty="0">
                <a:latin typeface="Times New Roman"/>
                <a:ea typeface="Calibri"/>
                <a:cs typeface="Times New Roman"/>
              </a:rPr>
              <a:t>. 	</a:t>
            </a:r>
            <a:endParaRPr lang="en-US" sz="2000" dirty="0">
              <a:latin typeface="Calibri"/>
              <a:ea typeface="Calibri"/>
              <a:cs typeface="Times New Roman"/>
            </a:endParaRPr>
          </a:p>
          <a:p>
            <a:pPr>
              <a:lnSpc>
                <a:spcPct val="150000"/>
              </a:lnSpc>
              <a:spcBef>
                <a:spcPts val="0"/>
              </a:spcBef>
              <a:spcAft>
                <a:spcPts val="800"/>
              </a:spcAft>
            </a:pPr>
            <a:r>
              <a:rPr lang="en-US" sz="2000" dirty="0">
                <a:latin typeface="Times New Roman"/>
                <a:ea typeface="Calibri"/>
                <a:cs typeface="Times New Roman"/>
              </a:rPr>
              <a:t>Heath, S. B. (1982). What no bedtime story means: narrative skills at home and </a:t>
            </a:r>
            <a:r>
              <a:rPr lang="en-US" sz="2000" dirty="0" smtClean="0">
                <a:latin typeface="Times New Roman"/>
                <a:ea typeface="Calibri"/>
                <a:cs typeface="Times New Roman"/>
              </a:rPr>
              <a:t>school. </a:t>
            </a:r>
            <a:r>
              <a:rPr lang="en-US" sz="2000" i="1" dirty="0" smtClean="0">
                <a:latin typeface="Times New Roman"/>
                <a:ea typeface="Calibri"/>
                <a:cs typeface="Times New Roman"/>
              </a:rPr>
              <a:t>Language </a:t>
            </a:r>
            <a:r>
              <a:rPr lang="en-US" sz="2000" i="1" dirty="0">
                <a:latin typeface="Times New Roman"/>
                <a:ea typeface="Calibri"/>
                <a:cs typeface="Times New Roman"/>
              </a:rPr>
              <a:t>In Society</a:t>
            </a:r>
            <a:r>
              <a:rPr lang="en-US" sz="2000" dirty="0">
                <a:latin typeface="Times New Roman"/>
                <a:ea typeface="Calibri"/>
                <a:cs typeface="Times New Roman"/>
              </a:rPr>
              <a:t>, </a:t>
            </a:r>
            <a:r>
              <a:rPr lang="en-US" sz="2000" i="1" dirty="0">
                <a:latin typeface="Times New Roman"/>
                <a:ea typeface="Calibri"/>
                <a:cs typeface="Times New Roman"/>
              </a:rPr>
              <a:t>11</a:t>
            </a:r>
            <a:r>
              <a:rPr lang="en-US" sz="2000" dirty="0">
                <a:latin typeface="Times New Roman"/>
                <a:ea typeface="Calibri"/>
                <a:cs typeface="Times New Roman"/>
              </a:rPr>
              <a:t>(1), 49-76.</a:t>
            </a:r>
            <a:endParaRPr lang="en-US" sz="2000" dirty="0">
              <a:latin typeface="Calibri"/>
              <a:ea typeface="Calibri"/>
              <a:cs typeface="Times New Roman"/>
            </a:endParaRPr>
          </a:p>
          <a:p>
            <a:pPr>
              <a:lnSpc>
                <a:spcPct val="150000"/>
              </a:lnSpc>
              <a:spcBef>
                <a:spcPts val="0"/>
              </a:spcBef>
              <a:spcAft>
                <a:spcPts val="800"/>
              </a:spcAft>
            </a:pPr>
            <a:r>
              <a:rPr lang="en-US" sz="2000" dirty="0">
                <a:latin typeface="Times New Roman"/>
                <a:ea typeface="Times New Roman"/>
                <a:cs typeface="Times New Roman"/>
              </a:rPr>
              <a:t>Moje</a:t>
            </a:r>
            <a:r>
              <a:rPr lang="en-US" sz="2000" dirty="0">
                <a:latin typeface="Times New Roman"/>
                <a:ea typeface="Times New Roman"/>
                <a:cs typeface="Times New Roman"/>
              </a:rPr>
              <a:t>, E. B. (2000). "To be part of the story": The literacy practices of </a:t>
            </a:r>
            <a:r>
              <a:rPr lang="en-US" sz="2000" dirty="0">
                <a:latin typeface="Times New Roman"/>
                <a:ea typeface="Times New Roman"/>
                <a:cs typeface="Times New Roman"/>
              </a:rPr>
              <a:t>gangsta</a:t>
            </a:r>
            <a:r>
              <a:rPr lang="en-US" sz="2000" dirty="0">
                <a:latin typeface="Times New Roman"/>
                <a:ea typeface="Times New Roman"/>
                <a:cs typeface="Times New Roman"/>
              </a:rPr>
              <a:t> </a:t>
            </a:r>
            <a:r>
              <a:rPr lang="en-US" sz="2000" dirty="0" smtClean="0">
                <a:latin typeface="Times New Roman"/>
                <a:ea typeface="Times New Roman"/>
                <a:cs typeface="Times New Roman"/>
              </a:rPr>
              <a:t>adolescents.</a:t>
            </a:r>
            <a:r>
              <a:rPr lang="en-US" sz="2000" i="1" dirty="0" smtClean="0">
                <a:latin typeface="Times New Roman"/>
                <a:ea typeface="Times New Roman"/>
                <a:cs typeface="Times New Roman"/>
              </a:rPr>
              <a:t>Teachers</a:t>
            </a:r>
            <a:r>
              <a:rPr lang="en-US" sz="2000" i="1" dirty="0" smtClean="0">
                <a:latin typeface="Times New Roman"/>
                <a:ea typeface="Times New Roman"/>
                <a:cs typeface="Times New Roman"/>
              </a:rPr>
              <a:t> </a:t>
            </a:r>
            <a:r>
              <a:rPr lang="en-US" sz="2000" i="1" dirty="0">
                <a:latin typeface="Times New Roman"/>
                <a:ea typeface="Times New Roman"/>
                <a:cs typeface="Times New Roman"/>
              </a:rPr>
              <a:t>College Record</a:t>
            </a:r>
            <a:r>
              <a:rPr lang="en-US" sz="2000" dirty="0">
                <a:latin typeface="Times New Roman"/>
                <a:ea typeface="Times New Roman"/>
                <a:cs typeface="Times New Roman"/>
              </a:rPr>
              <a:t>, </a:t>
            </a:r>
            <a:r>
              <a:rPr lang="en-US" sz="2000" i="1" dirty="0">
                <a:latin typeface="Times New Roman"/>
                <a:ea typeface="Times New Roman"/>
                <a:cs typeface="Times New Roman"/>
              </a:rPr>
              <a:t>102</a:t>
            </a:r>
            <a:r>
              <a:rPr lang="en-US" sz="2000" dirty="0">
                <a:latin typeface="Times New Roman"/>
                <a:ea typeface="Times New Roman"/>
                <a:cs typeface="Times New Roman"/>
              </a:rPr>
              <a:t>(3), 651-690.</a:t>
            </a:r>
            <a:endParaRPr lang="en-US" sz="2000" dirty="0">
              <a:latin typeface="Calibri"/>
              <a:ea typeface="Calibri"/>
              <a:cs typeface="Times New Roman"/>
            </a:endParaRPr>
          </a:p>
          <a:p>
            <a:pPr>
              <a:lnSpc>
                <a:spcPct val="150000"/>
              </a:lnSpc>
              <a:spcBef>
                <a:spcPts val="0"/>
              </a:spcBef>
              <a:spcAft>
                <a:spcPts val="800"/>
              </a:spcAft>
            </a:pPr>
            <a:r>
              <a:rPr lang="en-US" sz="2000" dirty="0">
                <a:latin typeface="Times New Roman"/>
                <a:ea typeface="Calibri"/>
                <a:cs typeface="Times New Roman"/>
              </a:rPr>
              <a:t>McCarthey</a:t>
            </a:r>
            <a:r>
              <a:rPr lang="en-US" sz="2000" dirty="0">
                <a:latin typeface="Times New Roman"/>
                <a:ea typeface="Calibri"/>
                <a:cs typeface="Times New Roman"/>
              </a:rPr>
              <a:t>, S. J., &amp; </a:t>
            </a:r>
            <a:r>
              <a:rPr lang="en-US" sz="2000" dirty="0">
                <a:latin typeface="Times New Roman"/>
                <a:ea typeface="Calibri"/>
                <a:cs typeface="Times New Roman"/>
              </a:rPr>
              <a:t>Moje</a:t>
            </a:r>
            <a:r>
              <a:rPr lang="en-US" sz="2000" dirty="0">
                <a:latin typeface="Times New Roman"/>
                <a:ea typeface="Calibri"/>
                <a:cs typeface="Times New Roman"/>
              </a:rPr>
              <a:t>, E. B. (2002). Identity matters. </a:t>
            </a:r>
            <a:r>
              <a:rPr lang="en-US" sz="2000" i="1" dirty="0">
                <a:latin typeface="Times New Roman"/>
                <a:ea typeface="Calibri"/>
                <a:cs typeface="Times New Roman"/>
              </a:rPr>
              <a:t>Reading Research Quarterly</a:t>
            </a:r>
            <a:r>
              <a:rPr lang="en-US" sz="2000" dirty="0">
                <a:latin typeface="Times New Roman"/>
                <a:ea typeface="Calibri"/>
                <a:cs typeface="Times New Roman"/>
              </a:rPr>
              <a:t>, </a:t>
            </a:r>
            <a:r>
              <a:rPr lang="en-US" sz="2000" i="1" dirty="0">
                <a:latin typeface="Times New Roman"/>
                <a:ea typeface="Calibri"/>
                <a:cs typeface="Times New Roman"/>
              </a:rPr>
              <a:t>37</a:t>
            </a:r>
            <a:r>
              <a:rPr lang="en-US" sz="2000" dirty="0">
                <a:latin typeface="Times New Roman"/>
                <a:ea typeface="Calibri"/>
                <a:cs typeface="Times New Roman"/>
              </a:rPr>
              <a:t>(2</a:t>
            </a:r>
            <a:r>
              <a:rPr lang="en-US" sz="2000" dirty="0" smtClean="0">
                <a:latin typeface="Times New Roman"/>
                <a:ea typeface="Calibri"/>
                <a:cs typeface="Times New Roman"/>
              </a:rPr>
              <a:t>), 228-238</a:t>
            </a:r>
            <a:r>
              <a:rPr lang="en-US" sz="2000" dirty="0">
                <a:latin typeface="Times New Roman"/>
                <a:ea typeface="Calibri"/>
                <a:cs typeface="Times New Roman"/>
              </a:rPr>
              <a:t>.</a:t>
            </a:r>
            <a:endParaRPr lang="en-US" sz="2000" dirty="0">
              <a:latin typeface="Calibri"/>
              <a:ea typeface="Calibri"/>
              <a:cs typeface="Times New Roman"/>
            </a:endParaRPr>
          </a:p>
          <a:p>
            <a:pPr>
              <a:lnSpc>
                <a:spcPct val="150000"/>
              </a:lnSpc>
              <a:spcBef>
                <a:spcPts val="0"/>
              </a:spcBef>
              <a:spcAft>
                <a:spcPts val="800"/>
              </a:spcAft>
            </a:pPr>
            <a:r>
              <a:rPr lang="en-US" sz="2000" dirty="0">
                <a:latin typeface="Times New Roman"/>
                <a:ea typeface="Calibri"/>
                <a:cs typeface="Times New Roman"/>
              </a:rPr>
              <a:t>Michaels, S. (1981). "Sharing time": Children's narrative styles and differential access to l</a:t>
            </a:r>
            <a:r>
              <a:rPr lang="en-US" sz="2000" dirty="0" smtClean="0">
                <a:latin typeface="Times New Roman"/>
                <a:ea typeface="Calibri"/>
                <a:cs typeface="Times New Roman"/>
              </a:rPr>
              <a:t>iteracy</a:t>
            </a:r>
            <a:r>
              <a:rPr lang="en-US" sz="2000" dirty="0">
                <a:latin typeface="Times New Roman"/>
                <a:ea typeface="Calibri"/>
                <a:cs typeface="Times New Roman"/>
              </a:rPr>
              <a:t>. </a:t>
            </a:r>
            <a:r>
              <a:rPr lang="en-US" sz="2000" i="1" dirty="0">
                <a:latin typeface="Times New Roman"/>
                <a:ea typeface="Calibri"/>
                <a:cs typeface="Times New Roman"/>
              </a:rPr>
              <a:t>Language In Society</a:t>
            </a:r>
            <a:r>
              <a:rPr lang="en-US" sz="2000" dirty="0">
                <a:latin typeface="Times New Roman"/>
                <a:ea typeface="Calibri"/>
                <a:cs typeface="Times New Roman"/>
              </a:rPr>
              <a:t>, </a:t>
            </a:r>
            <a:r>
              <a:rPr lang="en-US" sz="2000" i="1" dirty="0">
                <a:latin typeface="Times New Roman"/>
                <a:ea typeface="Calibri"/>
                <a:cs typeface="Times New Roman"/>
              </a:rPr>
              <a:t>10</a:t>
            </a:r>
            <a:r>
              <a:rPr lang="en-US" sz="2000" dirty="0">
                <a:latin typeface="Times New Roman"/>
                <a:ea typeface="Calibri"/>
                <a:cs typeface="Times New Roman"/>
              </a:rPr>
              <a:t>(3), 423-442.</a:t>
            </a:r>
            <a:endParaRPr lang="en-US" sz="2000" dirty="0">
              <a:latin typeface="Calibri"/>
              <a:ea typeface="Calibri"/>
              <a:cs typeface="Times New Roman"/>
            </a:endParaRPr>
          </a:p>
          <a:p>
            <a:pPr>
              <a:lnSpc>
                <a:spcPct val="150000"/>
              </a:lnSpc>
              <a:spcBef>
                <a:spcPts val="0"/>
              </a:spcBef>
              <a:spcAft>
                <a:spcPts val="800"/>
              </a:spcAft>
            </a:pPr>
            <a:r>
              <a:rPr lang="en-US" sz="2000" dirty="0">
                <a:latin typeface="Times New Roman"/>
                <a:ea typeface="Times New Roman"/>
                <a:cs typeface="Times New Roman"/>
              </a:rPr>
              <a:t>NCES., The nation’s report card: 2015 mathematics and reading at grade 12. April 27, 2016. </a:t>
            </a:r>
            <a:r>
              <a:rPr lang="en-US" sz="2000" dirty="0" smtClean="0">
                <a:latin typeface="Times New Roman"/>
                <a:ea typeface="Times New Roman"/>
                <a:cs typeface="Times New Roman"/>
              </a:rPr>
              <a:t>NCES </a:t>
            </a:r>
            <a:r>
              <a:rPr lang="en-US" sz="2000" dirty="0">
                <a:latin typeface="Times New Roman"/>
                <a:ea typeface="Times New Roman"/>
                <a:cs typeface="Times New Roman"/>
              </a:rPr>
              <a:t>2016108</a:t>
            </a:r>
            <a:endParaRPr lang="en-US" sz="2000" dirty="0">
              <a:latin typeface="Calibri"/>
              <a:ea typeface="Calibri"/>
              <a:cs typeface="Times New Roman"/>
            </a:endParaRPr>
          </a:p>
          <a:p>
            <a:pPr>
              <a:lnSpc>
                <a:spcPct val="150000"/>
              </a:lnSpc>
              <a:spcBef>
                <a:spcPts val="0"/>
              </a:spcBef>
            </a:pPr>
            <a:r>
              <a:rPr lang="en-US" sz="2000" dirty="0">
                <a:latin typeface="Times New Roman"/>
                <a:ea typeface="Times New Roman"/>
                <a:cs typeface="Times New Roman"/>
              </a:rPr>
              <a:t>Smith, M. W., Wilhelm, J. D., &amp; Newkirk, T. (2002). Reading don't fix no Chevys: Literacy </a:t>
            </a:r>
            <a:r>
              <a:rPr lang="en-US" sz="2000" dirty="0" smtClean="0">
                <a:latin typeface="Times New Roman"/>
                <a:ea typeface="Times New Roman"/>
                <a:cs typeface="Times New Roman"/>
              </a:rPr>
              <a:t>in the </a:t>
            </a:r>
            <a:r>
              <a:rPr lang="en-US" sz="2000" dirty="0">
                <a:latin typeface="Times New Roman"/>
                <a:ea typeface="Times New Roman"/>
                <a:cs typeface="Times New Roman"/>
              </a:rPr>
              <a:t>lives of young men. Portsmouth, NH: Heinemann.</a:t>
            </a:r>
            <a:endParaRPr lang="en-US" sz="2000" dirty="0">
              <a:latin typeface="Calibri"/>
              <a:ea typeface="Calibri"/>
              <a:cs typeface="Times New Roman"/>
            </a:endParaRPr>
          </a:p>
          <a:p>
            <a:pPr>
              <a:lnSpc>
                <a:spcPct val="150000"/>
              </a:lnSpc>
              <a:spcBef>
                <a:spcPts val="0"/>
              </a:spcBef>
              <a:spcAft>
                <a:spcPts val="800"/>
              </a:spcAft>
            </a:pPr>
            <a:r>
              <a:rPr lang="en-US" sz="2000" dirty="0">
                <a:latin typeface="Times New Roman"/>
                <a:ea typeface="Calibri"/>
                <a:cs typeface="Times New Roman"/>
              </a:rPr>
              <a:t> </a:t>
            </a:r>
            <a:r>
              <a:rPr lang="en-US" sz="2000" dirty="0" smtClean="0">
                <a:latin typeface="Times New Roman"/>
                <a:ea typeface="Calibri"/>
                <a:cs typeface="Times New Roman"/>
              </a:rPr>
              <a:t>Storch</a:t>
            </a:r>
            <a:r>
              <a:rPr lang="en-US" sz="2000" dirty="0" smtClean="0">
                <a:latin typeface="Times New Roman"/>
                <a:ea typeface="Calibri"/>
                <a:cs typeface="Times New Roman"/>
              </a:rPr>
              <a:t> </a:t>
            </a:r>
            <a:r>
              <a:rPr lang="en-US" sz="2000" dirty="0">
                <a:latin typeface="Times New Roman"/>
                <a:ea typeface="Calibri"/>
                <a:cs typeface="Times New Roman"/>
              </a:rPr>
              <a:t>SA, &amp; Whitehurst GJ. (2002). Oral language and code-related precursors to </a:t>
            </a:r>
            <a:r>
              <a:rPr lang="en-US" sz="2000" dirty="0" smtClean="0">
                <a:latin typeface="Times New Roman"/>
                <a:ea typeface="Calibri"/>
                <a:cs typeface="Times New Roman"/>
              </a:rPr>
              <a:t>reading: Evidence </a:t>
            </a:r>
            <a:r>
              <a:rPr lang="en-US" sz="2000" dirty="0">
                <a:latin typeface="Times New Roman"/>
                <a:ea typeface="Calibri"/>
                <a:cs typeface="Times New Roman"/>
              </a:rPr>
              <a:t>from a longitudinal structural model. </a:t>
            </a:r>
            <a:r>
              <a:rPr lang="en-US" sz="2000" i="1" dirty="0">
                <a:latin typeface="Times New Roman"/>
                <a:ea typeface="Calibri"/>
                <a:cs typeface="Times New Roman"/>
              </a:rPr>
              <a:t>Developmental Psychology</a:t>
            </a:r>
            <a:r>
              <a:rPr lang="en-US" sz="2000" dirty="0">
                <a:latin typeface="Times New Roman"/>
                <a:ea typeface="Calibri"/>
                <a:cs typeface="Times New Roman"/>
              </a:rPr>
              <a:t>, </a:t>
            </a:r>
            <a:r>
              <a:rPr lang="en-US" sz="2000" i="1" dirty="0">
                <a:latin typeface="Times New Roman"/>
                <a:ea typeface="Calibri"/>
                <a:cs typeface="Times New Roman"/>
              </a:rPr>
              <a:t>38</a:t>
            </a:r>
            <a:r>
              <a:rPr lang="en-US" sz="2000" dirty="0">
                <a:latin typeface="Times New Roman"/>
                <a:ea typeface="Calibri"/>
                <a:cs typeface="Times New Roman"/>
              </a:rPr>
              <a:t>(6), 934-47.</a:t>
            </a:r>
            <a:endParaRPr lang="en-US" sz="2000" dirty="0">
              <a:latin typeface="Calibri"/>
              <a:ea typeface="Calibri"/>
              <a:cs typeface="Times New Roman"/>
            </a:endParaRPr>
          </a:p>
          <a:p>
            <a:pPr>
              <a:lnSpc>
                <a:spcPct val="150000"/>
              </a:lnSpc>
              <a:spcBef>
                <a:spcPts val="0"/>
              </a:spcBef>
              <a:spcAft>
                <a:spcPts val="800"/>
              </a:spcAft>
            </a:pPr>
            <a:r>
              <a:rPr lang="en-US" sz="2000" dirty="0" smtClean="0">
                <a:latin typeface="Times New Roman"/>
                <a:ea typeface="Calibri"/>
                <a:cs typeface="Times New Roman"/>
              </a:rPr>
              <a:t>Tatum</a:t>
            </a:r>
            <a:r>
              <a:rPr lang="en-US" sz="2000" dirty="0">
                <a:latin typeface="Times New Roman"/>
                <a:ea typeface="Calibri"/>
                <a:cs typeface="Times New Roman"/>
              </a:rPr>
              <a:t>, A. W. (2014). Orienting African American male adolescents toward meaningful literacy </a:t>
            </a:r>
            <a:r>
              <a:rPr lang="en-US" sz="2000" dirty="0" smtClean="0">
                <a:latin typeface="Times New Roman"/>
                <a:ea typeface="Calibri"/>
                <a:cs typeface="Times New Roman"/>
              </a:rPr>
              <a:t>exchanges </a:t>
            </a:r>
            <a:r>
              <a:rPr lang="en-US" sz="2000" dirty="0">
                <a:latin typeface="Times New Roman"/>
                <a:ea typeface="Calibri"/>
                <a:cs typeface="Times New Roman"/>
              </a:rPr>
              <a:t>with texts. </a:t>
            </a:r>
            <a:r>
              <a:rPr lang="en-US" sz="2000" i="1" dirty="0">
                <a:latin typeface="Times New Roman"/>
                <a:ea typeface="Calibri"/>
                <a:cs typeface="Times New Roman"/>
              </a:rPr>
              <a:t>Journal Of Education</a:t>
            </a:r>
            <a:r>
              <a:rPr lang="en-US" sz="2000" dirty="0">
                <a:latin typeface="Times New Roman"/>
                <a:ea typeface="Calibri"/>
                <a:cs typeface="Times New Roman"/>
              </a:rPr>
              <a:t>, </a:t>
            </a:r>
            <a:r>
              <a:rPr lang="en-US" sz="2000" i="1" dirty="0">
                <a:latin typeface="Times New Roman"/>
                <a:ea typeface="Calibri"/>
                <a:cs typeface="Times New Roman"/>
              </a:rPr>
              <a:t>194</a:t>
            </a:r>
            <a:r>
              <a:rPr lang="en-US" sz="2000" dirty="0">
                <a:latin typeface="Times New Roman"/>
                <a:ea typeface="Calibri"/>
                <a:cs typeface="Times New Roman"/>
              </a:rPr>
              <a:t>(1), </a:t>
            </a:r>
            <a:r>
              <a:rPr lang="en-US" sz="2000" dirty="0" smtClean="0">
                <a:latin typeface="Times New Roman"/>
                <a:ea typeface="Calibri"/>
                <a:cs typeface="Times New Roman"/>
              </a:rPr>
              <a:t>35-47.</a:t>
            </a:r>
            <a:endParaRPr lang="en-US" sz="2000" dirty="0" smtClean="0">
              <a:latin typeface="Calibri"/>
              <a:ea typeface="Calibri"/>
              <a:cs typeface="Times New Roman"/>
            </a:endParaRPr>
          </a:p>
          <a:p>
            <a:pPr>
              <a:lnSpc>
                <a:spcPct val="150000"/>
              </a:lnSpc>
              <a:spcBef>
                <a:spcPts val="0"/>
              </a:spcBef>
              <a:spcAft>
                <a:spcPts val="800"/>
              </a:spcAft>
            </a:pPr>
            <a:r>
              <a:rPr lang="en-US" sz="2000" dirty="0" smtClean="0">
                <a:latin typeface="Times New Roman"/>
                <a:ea typeface="Times New Roman"/>
                <a:cs typeface="Times New Roman"/>
              </a:rPr>
              <a:t>Tatum</a:t>
            </a:r>
            <a:r>
              <a:rPr lang="en-US" sz="2000" dirty="0">
                <a:latin typeface="Times New Roman"/>
                <a:ea typeface="Times New Roman"/>
                <a:cs typeface="Times New Roman"/>
              </a:rPr>
              <a:t>, A. W., &amp; </a:t>
            </a:r>
            <a:r>
              <a:rPr lang="en-US" sz="2000" dirty="0">
                <a:latin typeface="Times New Roman"/>
                <a:ea typeface="Times New Roman"/>
                <a:cs typeface="Times New Roman"/>
              </a:rPr>
              <a:t>Gue</a:t>
            </a:r>
            <a:r>
              <a:rPr lang="en-US" sz="2000" dirty="0">
                <a:latin typeface="Times New Roman"/>
                <a:ea typeface="Times New Roman"/>
                <a:cs typeface="Times New Roman"/>
              </a:rPr>
              <a:t>, V. (2010). Adolescents and texts: Raw writing: A critical support for adolescents. </a:t>
            </a:r>
            <a:r>
              <a:rPr lang="en-US" sz="2000" i="1" dirty="0">
                <a:latin typeface="Times New Roman"/>
                <a:ea typeface="Times New Roman"/>
                <a:cs typeface="Times New Roman"/>
              </a:rPr>
              <a:t>The English Journal,</a:t>
            </a:r>
            <a:r>
              <a:rPr lang="en-US" sz="2000" dirty="0">
                <a:latin typeface="Times New Roman"/>
                <a:ea typeface="Times New Roman"/>
                <a:cs typeface="Times New Roman"/>
              </a:rPr>
              <a:t> </a:t>
            </a:r>
            <a:r>
              <a:rPr lang="en-US" sz="2000" i="1" dirty="0">
                <a:latin typeface="Times New Roman"/>
                <a:ea typeface="Times New Roman"/>
                <a:cs typeface="Times New Roman"/>
              </a:rPr>
              <a:t>99</a:t>
            </a:r>
            <a:r>
              <a:rPr lang="en-US" sz="2000" dirty="0">
                <a:latin typeface="Times New Roman"/>
                <a:ea typeface="Times New Roman"/>
                <a:cs typeface="Times New Roman"/>
              </a:rPr>
              <a:t>(4), 90-93.</a:t>
            </a:r>
            <a:endParaRPr lang="en-US" sz="2000" dirty="0">
              <a:latin typeface="Calibri"/>
              <a:ea typeface="Calibri"/>
              <a:cs typeface="Times New Roman"/>
            </a:endParaRPr>
          </a:p>
          <a:p>
            <a:pPr>
              <a:lnSpc>
                <a:spcPct val="150000"/>
              </a:lnSpc>
              <a:spcBef>
                <a:spcPts val="0"/>
              </a:spcBef>
              <a:spcAft>
                <a:spcPts val="800"/>
              </a:spcAft>
            </a:pPr>
            <a:r>
              <a:rPr lang="en-US" sz="2000" dirty="0">
                <a:latin typeface="Times New Roman"/>
                <a:ea typeface="Calibri"/>
                <a:cs typeface="Times New Roman"/>
              </a:rPr>
              <a:t>Walsemann</a:t>
            </a:r>
            <a:r>
              <a:rPr lang="en-US" sz="2000" dirty="0">
                <a:latin typeface="Times New Roman"/>
                <a:ea typeface="Calibri"/>
                <a:cs typeface="Times New Roman"/>
              </a:rPr>
              <a:t>, K., &amp; Bell, B. (2010). Integrated schools, segregated curriculum: effects of </a:t>
            </a:r>
            <a:r>
              <a:rPr lang="en-US" sz="2000" dirty="0" smtClean="0">
                <a:latin typeface="Times New Roman"/>
                <a:ea typeface="Calibri"/>
                <a:cs typeface="Times New Roman"/>
              </a:rPr>
              <a:t>within school </a:t>
            </a:r>
            <a:r>
              <a:rPr lang="en-US" sz="2000" dirty="0">
                <a:latin typeface="Times New Roman"/>
                <a:ea typeface="Calibri"/>
                <a:cs typeface="Times New Roman"/>
              </a:rPr>
              <a:t>segregation on adolescent health behaviors and educational aspirations AM J PUBLIC HEALTH 2011 May; 101(5):775]. </a:t>
            </a:r>
            <a:r>
              <a:rPr lang="en-US" sz="2000" i="1" dirty="0">
                <a:latin typeface="Times New Roman"/>
                <a:ea typeface="Calibri"/>
                <a:cs typeface="Times New Roman"/>
              </a:rPr>
              <a:t>American Journal Of Public Health</a:t>
            </a:r>
            <a:r>
              <a:rPr lang="en-US" sz="2000" dirty="0">
                <a:latin typeface="Times New Roman"/>
                <a:ea typeface="Calibri"/>
                <a:cs typeface="Times New Roman"/>
              </a:rPr>
              <a:t>, </a:t>
            </a:r>
            <a:r>
              <a:rPr lang="en-US" sz="2000" i="1" dirty="0">
                <a:latin typeface="Times New Roman"/>
                <a:ea typeface="Calibri"/>
                <a:cs typeface="Times New Roman"/>
              </a:rPr>
              <a:t>100</a:t>
            </a:r>
            <a:r>
              <a:rPr lang="en-US" sz="2000" dirty="0">
                <a:latin typeface="Times New Roman"/>
                <a:ea typeface="Calibri"/>
                <a:cs typeface="Times New Roman"/>
              </a:rPr>
              <a:t>(9), 1687-1695. </a:t>
            </a:r>
            <a:endParaRPr lang="en-US" sz="2000" dirty="0">
              <a:latin typeface="Calibri"/>
              <a:ea typeface="Calibri"/>
              <a:cs typeface="Times New Roman"/>
            </a:endParaRPr>
          </a:p>
          <a:p>
            <a:endParaRPr lang="en-US" sz="2400" dirty="0"/>
          </a:p>
        </p:txBody>
      </p:sp>
      <p:sp>
        <p:nvSpPr>
          <p:cNvPr id="15" name="Text Placeholder 14"/>
          <p:cNvSpPr>
            <a:spLocks noGrp="1"/>
          </p:cNvSpPr>
          <p:nvPr>
            <p:ph type="body" sz="quarter" idx="96"/>
          </p:nvPr>
        </p:nvSpPr>
        <p:spPr>
          <a:xfrm>
            <a:off x="922341" y="19721481"/>
            <a:ext cx="10056813" cy="5632289"/>
          </a:xfrm>
        </p:spPr>
        <p:txBody>
          <a:bodyPr/>
          <a:lstStyle/>
          <a:p>
            <a:pPr>
              <a:lnSpc>
                <a:spcPct val="200000"/>
              </a:lnSpc>
            </a:pPr>
            <a:r>
              <a:rPr lang="en-US" sz="2800" dirty="0"/>
              <a:t>This study </a:t>
            </a:r>
            <a:r>
              <a:rPr lang="en-US" sz="2800" dirty="0" smtClean="0"/>
              <a:t>begin to </a:t>
            </a:r>
            <a:r>
              <a:rPr lang="en-US" sz="2800" dirty="0" smtClean="0"/>
              <a:t>determine </a:t>
            </a:r>
            <a:r>
              <a:rPr lang="en-US" sz="2800" dirty="0"/>
              <a:t>the social and cultural benefits of a shared raw writing environment on African American male secondary students who identify as non-readers/non-writers (alliterate</a:t>
            </a:r>
            <a:r>
              <a:rPr lang="en-US" sz="2800" dirty="0" smtClean="0"/>
              <a:t>)  </a:t>
            </a:r>
            <a:r>
              <a:rPr lang="en-US" sz="2800" dirty="0"/>
              <a:t>by providing a workshop environment that celebrates unsanctioned literacy practices.</a:t>
            </a:r>
            <a:br>
              <a:rPr lang="en-US" sz="2800" dirty="0"/>
            </a:br>
            <a:endParaRPr lang="en-US" sz="2800" dirty="0"/>
          </a:p>
        </p:txBody>
      </p:sp>
      <p:sp>
        <p:nvSpPr>
          <p:cNvPr id="16" name="Text Placeholder 15"/>
          <p:cNvSpPr>
            <a:spLocks noGrp="1"/>
          </p:cNvSpPr>
          <p:nvPr>
            <p:ph type="body" sz="quarter" idx="150"/>
          </p:nvPr>
        </p:nvSpPr>
        <p:spPr/>
        <p:txBody>
          <a:bodyPr/>
          <a:lstStyle/>
          <a:p>
            <a:r>
              <a:rPr lang="en-US" dirty="0" smtClean="0"/>
              <a:t>Longwood </a:t>
            </a:r>
            <a:r>
              <a:rPr lang="en-US" dirty="0" smtClean="0"/>
              <a:t>University</a:t>
            </a:r>
          </a:p>
          <a:p>
            <a:endParaRPr lang="en-US" dirty="0" smtClean="0"/>
          </a:p>
          <a:p>
            <a:endParaRPr lang="en-US" dirty="0"/>
          </a:p>
        </p:txBody>
      </p:sp>
      <p:sp>
        <p:nvSpPr>
          <p:cNvPr id="17" name="Text Placeholder 16"/>
          <p:cNvSpPr>
            <a:spLocks noGrp="1"/>
          </p:cNvSpPr>
          <p:nvPr>
            <p:ph type="body" sz="quarter" idx="151"/>
          </p:nvPr>
        </p:nvSpPr>
        <p:spPr/>
        <p:txBody>
          <a:bodyPr/>
          <a:lstStyle/>
          <a:p>
            <a:r>
              <a:rPr lang="en-US" dirty="0" smtClean="0"/>
              <a:t>Deirdre Bates</a:t>
            </a:r>
            <a:endParaRPr lang="en-US" dirty="0"/>
          </a:p>
        </p:txBody>
      </p:sp>
      <p:sp>
        <p:nvSpPr>
          <p:cNvPr id="18" name="Text Placeholder 17"/>
          <p:cNvSpPr>
            <a:spLocks noGrp="1"/>
          </p:cNvSpPr>
          <p:nvPr>
            <p:ph type="body" sz="quarter" idx="153"/>
          </p:nvPr>
        </p:nvSpPr>
        <p:spPr/>
        <p:txBody>
          <a:bodyPr>
            <a:normAutofit fontScale="92500" lnSpcReduction="10000"/>
          </a:bodyPr>
          <a:lstStyle/>
          <a:p>
            <a:r>
              <a:rPr lang="en-US" dirty="0" smtClean="0"/>
              <a:t>African American Adolescent Male </a:t>
            </a:r>
            <a:r>
              <a:rPr lang="en-US" dirty="0" smtClean="0"/>
              <a:t>Aliteracy</a:t>
            </a:r>
            <a:endParaRPr lang="en-US" dirty="0"/>
          </a:p>
        </p:txBody>
      </p:sp>
      <p:sp>
        <p:nvSpPr>
          <p:cNvPr id="21" name="Rectangle 20"/>
          <p:cNvSpPr/>
          <p:nvPr/>
        </p:nvSpPr>
        <p:spPr>
          <a:xfrm>
            <a:off x="11805385" y="19016820"/>
            <a:ext cx="9336506" cy="11295400"/>
          </a:xfrm>
          <a:prstGeom prst="rect">
            <a:avLst/>
          </a:prstGeom>
        </p:spPr>
        <p:txBody>
          <a:bodyPr wrap="square">
            <a:spAutoFit/>
          </a:bodyPr>
          <a:lstStyle/>
          <a:p>
            <a:pPr>
              <a:lnSpc>
                <a:spcPct val="200000"/>
              </a:lnSpc>
            </a:pPr>
            <a:r>
              <a:rPr lang="en-US" sz="2800" dirty="0" smtClean="0">
                <a:latin typeface="Times New Roman" panose="02020603050405020304" pitchFamily="18" charset="0"/>
                <a:cs typeface="Times New Roman" panose="02020603050405020304" pitchFamily="18" charset="0"/>
              </a:rPr>
              <a:t>Twelve </a:t>
            </a:r>
            <a:r>
              <a:rPr lang="en-US" sz="2800" dirty="0">
                <a:latin typeface="Times New Roman" panose="02020603050405020304" pitchFamily="18" charset="0"/>
                <a:cs typeface="Times New Roman" panose="02020603050405020304" pitchFamily="18" charset="0"/>
              </a:rPr>
              <a:t>adolescent African American </a:t>
            </a:r>
            <a:r>
              <a:rPr lang="en-US" sz="2800" dirty="0" smtClean="0">
                <a:latin typeface="Times New Roman" panose="02020603050405020304" pitchFamily="18" charset="0"/>
                <a:cs typeface="Times New Roman" panose="02020603050405020304" pitchFamily="18" charset="0"/>
              </a:rPr>
              <a:t>males, </a:t>
            </a:r>
            <a:r>
              <a:rPr lang="en-US" sz="2800" dirty="0">
                <a:latin typeface="Times New Roman" panose="02020603050405020304" pitchFamily="18" charset="0"/>
                <a:cs typeface="Times New Roman" panose="02020603050405020304" pitchFamily="18" charset="0"/>
              </a:rPr>
              <a:t>ages </a:t>
            </a:r>
            <a:r>
              <a:rPr lang="en-US" sz="2800" dirty="0" smtClean="0">
                <a:latin typeface="Times New Roman" panose="02020603050405020304" pitchFamily="18" charset="0"/>
                <a:cs typeface="Times New Roman" panose="02020603050405020304" pitchFamily="18" charset="0"/>
              </a:rPr>
              <a:t>12-17,  </a:t>
            </a:r>
            <a:r>
              <a:rPr lang="en-US" sz="2800" dirty="0">
                <a:latin typeface="Times New Roman" panose="02020603050405020304" pitchFamily="18" charset="0"/>
                <a:cs typeface="Times New Roman" panose="02020603050405020304" pitchFamily="18" charset="0"/>
              </a:rPr>
              <a:t>chosen by school faculty for </a:t>
            </a:r>
            <a:r>
              <a:rPr lang="en-US" sz="2800" dirty="0" smtClean="0">
                <a:latin typeface="Times New Roman" panose="02020603050405020304" pitchFamily="18" charset="0"/>
                <a:cs typeface="Times New Roman" panose="02020603050405020304" pitchFamily="18" charset="0"/>
              </a:rPr>
              <a:t> non-reader </a:t>
            </a:r>
            <a:r>
              <a:rPr lang="en-US" sz="2800" dirty="0">
                <a:latin typeface="Times New Roman" panose="02020603050405020304" pitchFamily="18" charset="0"/>
                <a:cs typeface="Times New Roman" panose="02020603050405020304" pitchFamily="18" charset="0"/>
              </a:rPr>
              <a:t>identity.  The </a:t>
            </a:r>
            <a:r>
              <a:rPr lang="en-US" sz="2800" dirty="0" smtClean="0">
                <a:latin typeface="Times New Roman" panose="02020603050405020304" pitchFamily="18" charset="0"/>
                <a:cs typeface="Times New Roman" panose="02020603050405020304" pitchFamily="18" charset="0"/>
              </a:rPr>
              <a:t>students </a:t>
            </a:r>
            <a:r>
              <a:rPr lang="en-US" sz="2800" dirty="0">
                <a:latin typeface="Times New Roman" panose="02020603050405020304" pitchFamily="18" charset="0"/>
                <a:cs typeface="Times New Roman" panose="02020603050405020304" pitchFamily="18" charset="0"/>
              </a:rPr>
              <a:t>should be have passing SOL scores but, </a:t>
            </a:r>
            <a:r>
              <a:rPr lang="en-US" sz="2800" dirty="0" smtClean="0">
                <a:latin typeface="Times New Roman" panose="02020603050405020304" pitchFamily="18" charset="0"/>
                <a:cs typeface="Times New Roman" panose="02020603050405020304" pitchFamily="18" charset="0"/>
              </a:rPr>
              <a:t>they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should have a record of refusal to read or write for pleasure (for example, </a:t>
            </a:r>
            <a:r>
              <a:rPr lang="en-US" sz="2800" dirty="0" smtClean="0">
                <a:latin typeface="Times New Roman" panose="02020603050405020304" pitchFamily="18" charset="0"/>
                <a:cs typeface="Times New Roman" panose="02020603050405020304" pitchFamily="18" charset="0"/>
              </a:rPr>
              <a:t>zero </a:t>
            </a:r>
            <a:r>
              <a:rPr lang="en-US" sz="2800" dirty="0">
                <a:latin typeface="Times New Roman" panose="02020603050405020304" pitchFamily="18" charset="0"/>
                <a:cs typeface="Times New Roman" panose="02020603050405020304" pitchFamily="18" charset="0"/>
              </a:rPr>
              <a:t>AR points since 6</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grade). The students will be encouraged to participate in two ways. </a:t>
            </a:r>
            <a:r>
              <a:rPr lang="en-US" sz="2800" dirty="0" smtClean="0">
                <a:latin typeface="Times New Roman" panose="02020603050405020304" pitchFamily="18" charset="0"/>
                <a:cs typeface="Times New Roman" panose="02020603050405020304" pitchFamily="18" charset="0"/>
              </a:rPr>
              <a:t>First, </a:t>
            </a:r>
            <a:r>
              <a:rPr lang="en-US" sz="2800" dirty="0">
                <a:latin typeface="Times New Roman" panose="02020603050405020304" pitchFamily="18" charset="0"/>
                <a:cs typeface="Times New Roman" panose="02020603050405020304" pitchFamily="18" charset="0"/>
              </a:rPr>
              <a:t>they have been selected as mentors for elementary students and will be trained during the IE period to mentor the younger writers.  In addition, each participant will receive a notebook computer and </a:t>
            </a:r>
            <a:r>
              <a:rPr lang="en-US" sz="2800" dirty="0" smtClean="0">
                <a:latin typeface="Times New Roman" panose="02020603050405020304" pitchFamily="18" charset="0"/>
                <a:cs typeface="Times New Roman" panose="02020603050405020304" pitchFamily="18" charset="0"/>
              </a:rPr>
              <a:t>internet </a:t>
            </a:r>
            <a:r>
              <a:rPr lang="en-US" sz="2800" dirty="0">
                <a:latin typeface="Times New Roman" panose="02020603050405020304" pitchFamily="18" charset="0"/>
                <a:cs typeface="Times New Roman" panose="02020603050405020304" pitchFamily="18" charset="0"/>
              </a:rPr>
              <a:t>access for the duration of the study.  The </a:t>
            </a:r>
            <a:r>
              <a:rPr lang="en-US" sz="2800" dirty="0" smtClean="0">
                <a:latin typeface="Times New Roman" panose="02020603050405020304" pitchFamily="18" charset="0"/>
                <a:cs typeface="Times New Roman" panose="02020603050405020304" pitchFamily="18" charset="0"/>
              </a:rPr>
              <a:t>participants’ </a:t>
            </a:r>
            <a:r>
              <a:rPr lang="en-US" sz="2800" dirty="0">
                <a:latin typeface="Times New Roman" panose="02020603050405020304" pitchFamily="18" charset="0"/>
                <a:cs typeface="Times New Roman" panose="02020603050405020304" pitchFamily="18" charset="0"/>
              </a:rPr>
              <a:t>English </a:t>
            </a:r>
            <a:r>
              <a:rPr lang="en-US" sz="2800" dirty="0" smtClean="0">
                <a:latin typeface="Times New Roman" panose="02020603050405020304" pitchFamily="18" charset="0"/>
                <a:cs typeface="Times New Roman" panose="02020603050405020304" pitchFamily="18" charset="0"/>
              </a:rPr>
              <a:t>teachers </a:t>
            </a:r>
            <a:r>
              <a:rPr lang="en-US" sz="2800" dirty="0">
                <a:latin typeface="Times New Roman" panose="02020603050405020304" pitchFamily="18" charset="0"/>
                <a:cs typeface="Times New Roman" panose="02020603050405020304" pitchFamily="18" charset="0"/>
              </a:rPr>
              <a:t>and </a:t>
            </a:r>
            <a:r>
              <a:rPr lang="en-US" sz="2800" dirty="0" smtClean="0">
                <a:latin typeface="Times New Roman" panose="02020603050405020304" pitchFamily="18" charset="0"/>
                <a:cs typeface="Times New Roman" panose="02020603050405020304" pitchFamily="18" charset="0"/>
              </a:rPr>
              <a:t>guardians will </a:t>
            </a:r>
            <a:r>
              <a:rPr lang="en-US" sz="2800" dirty="0">
                <a:latin typeface="Times New Roman" panose="02020603050405020304" pitchFamily="18" charset="0"/>
                <a:cs typeface="Times New Roman" panose="02020603050405020304" pitchFamily="18" charset="0"/>
              </a:rPr>
              <a:t>grant permission for the student to be involved in the study. The study will </a:t>
            </a:r>
            <a:r>
              <a:rPr lang="en-US" sz="2800" dirty="0" smtClean="0">
                <a:latin typeface="Times New Roman" panose="02020603050405020304" pitchFamily="18" charset="0"/>
                <a:cs typeface="Times New Roman" panose="02020603050405020304" pitchFamily="18" charset="0"/>
              </a:rPr>
              <a:t>take place afterschool for the duration of one calendar </a:t>
            </a:r>
            <a:r>
              <a:rPr lang="en-US" sz="2800" smtClean="0">
                <a:latin typeface="Times New Roman" panose="02020603050405020304" pitchFamily="18" charset="0"/>
                <a:cs typeface="Times New Roman" panose="02020603050405020304" pitchFamily="18" charset="0"/>
              </a:rPr>
              <a:t>month.</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4859790" y="18370087"/>
            <a:ext cx="3494996" cy="769441"/>
          </a:xfrm>
          <a:prstGeom prst="rect">
            <a:avLst/>
          </a:prstGeom>
        </p:spPr>
        <p:txBody>
          <a:bodyPr wrap="none">
            <a:spAutoFit/>
          </a:bodyPr>
          <a:lstStyle/>
          <a:p>
            <a:r>
              <a:rPr lang="en-US" sz="4400" b="1" u="sng" dirty="0" smtClean="0"/>
              <a:t>PARTICIPANTS</a:t>
            </a:r>
            <a:endParaRPr lang="en-US" sz="4400" b="1" u="sng"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8442" y="10935938"/>
            <a:ext cx="7324725"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5815692" y="4227877"/>
            <a:ext cx="2844818" cy="1253356"/>
          </a:xfrm>
          <a:prstGeom prst="rect">
            <a:avLst/>
          </a:prstGeom>
        </p:spPr>
        <p:txBody>
          <a:bodyPr wrap="none">
            <a:spAutoFit/>
          </a:bodyPr>
          <a:lstStyle/>
          <a:p>
            <a:pPr lvl="0">
              <a:lnSpc>
                <a:spcPct val="200000"/>
              </a:lnSpc>
              <a:spcBef>
                <a:spcPct val="20000"/>
              </a:spcBef>
            </a:pPr>
            <a:r>
              <a:rPr lang="en-US" sz="4400" b="1" u="sng" dirty="0">
                <a:solidFill>
                  <a:prstClr val="black"/>
                </a:solidFill>
                <a:cs typeface="Times New Roman" pitchFamily="18" charset="0"/>
              </a:rPr>
              <a:t>MATERIALS</a:t>
            </a:r>
            <a:endParaRPr lang="en-US" sz="2500" dirty="0">
              <a:solidFill>
                <a:prstClr val="black"/>
              </a:solidFill>
              <a:latin typeface="Times New Roman" pitchFamily="18" charset="0"/>
              <a:cs typeface="Times New Roman" pitchFamily="18" charset="0"/>
            </a:endParaRPr>
          </a:p>
        </p:txBody>
      </p:sp>
      <p:sp>
        <p:nvSpPr>
          <p:cNvPr id="13" name="TextBox 12"/>
          <p:cNvSpPr txBox="1"/>
          <p:nvPr/>
        </p:nvSpPr>
        <p:spPr>
          <a:xfrm>
            <a:off x="22269452" y="5518252"/>
            <a:ext cx="10048874" cy="3539430"/>
          </a:xfrm>
          <a:prstGeom prst="rect">
            <a:avLst/>
          </a:prstGeom>
          <a:noFill/>
        </p:spPr>
        <p:txBody>
          <a:bodyPr wrap="square" rtlCol="0">
            <a:spAutoFit/>
          </a:bodyPr>
          <a:lstStyle/>
          <a:p>
            <a:pPr>
              <a:lnSpc>
                <a:spcPct val="200000"/>
              </a:lnSpc>
            </a:pPr>
            <a:r>
              <a:rPr lang="en-US" sz="2800" dirty="0" smtClean="0">
                <a:latin typeface="Times New Roman"/>
                <a:ea typeface="Times New Roman"/>
              </a:rPr>
              <a:t>This study requires minimal materials: 12 pocket folders, 12 packages of college ruled notebook paper, 12 boxes of lead pencils, an i</a:t>
            </a:r>
            <a:r>
              <a:rPr lang="en-US" sz="2800" dirty="0" smtClean="0">
                <a:latin typeface="Times New Roman"/>
                <a:ea typeface="Times New Roman"/>
              </a:rPr>
              <a:t>nteractive </a:t>
            </a:r>
            <a:r>
              <a:rPr lang="en-US" sz="2800" dirty="0">
                <a:latin typeface="Times New Roman"/>
                <a:ea typeface="Times New Roman"/>
              </a:rPr>
              <a:t>whiteboard </a:t>
            </a:r>
            <a:r>
              <a:rPr lang="en-US" sz="2800" dirty="0">
                <a:latin typeface="Times New Roman"/>
                <a:ea typeface="Times New Roman"/>
              </a:rPr>
              <a:t> </a:t>
            </a:r>
            <a:r>
              <a:rPr lang="en-US" sz="2800" dirty="0" smtClean="0">
                <a:latin typeface="Times New Roman"/>
                <a:ea typeface="Times New Roman"/>
              </a:rPr>
              <a:t>or a </a:t>
            </a:r>
            <a:r>
              <a:rPr lang="en-US" sz="2800" dirty="0" smtClean="0">
                <a:latin typeface="Times New Roman"/>
                <a:ea typeface="Times New Roman"/>
              </a:rPr>
              <a:t>projector and speakers with </a:t>
            </a:r>
            <a:r>
              <a:rPr lang="en-US" sz="2800" dirty="0">
                <a:latin typeface="Times New Roman"/>
                <a:ea typeface="Times New Roman"/>
              </a:rPr>
              <a:t>internet </a:t>
            </a:r>
            <a:r>
              <a:rPr lang="en-US" sz="2800" dirty="0" smtClean="0">
                <a:latin typeface="Times New Roman"/>
                <a:ea typeface="Times New Roman"/>
              </a:rPr>
              <a:t>access.</a:t>
            </a:r>
            <a:endParaRPr lang="en-US" sz="2800" dirty="0">
              <a:effectLst/>
              <a:latin typeface="Times New Roman"/>
              <a:ea typeface="Times New Roman"/>
            </a:endParaRPr>
          </a:p>
        </p:txBody>
      </p:sp>
      <p:sp>
        <p:nvSpPr>
          <p:cNvPr id="14" name="TextBox 13"/>
          <p:cNvSpPr txBox="1"/>
          <p:nvPr/>
        </p:nvSpPr>
        <p:spPr>
          <a:xfrm>
            <a:off x="33210396" y="28854390"/>
            <a:ext cx="9459311"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 owe a </a:t>
            </a:r>
            <a:r>
              <a:rPr lang="en-US" sz="2800" dirty="0" smtClean="0">
                <a:latin typeface="Times New Roman" panose="02020603050405020304" pitchFamily="18" charset="0"/>
                <a:cs typeface="Times New Roman" panose="02020603050405020304" pitchFamily="18" charset="0"/>
              </a:rPr>
              <a:t>great deal of thanks </a:t>
            </a:r>
            <a:r>
              <a:rPr lang="en-US" sz="2800" dirty="0" smtClean="0">
                <a:latin typeface="Times New Roman" panose="02020603050405020304" pitchFamily="18" charset="0"/>
                <a:cs typeface="Times New Roman" panose="02020603050405020304" pitchFamily="18" charset="0"/>
              </a:rPr>
              <a:t>to </a:t>
            </a:r>
            <a:r>
              <a:rPr lang="en-US" sz="2800" dirty="0" smtClean="0">
                <a:latin typeface="Times New Roman" panose="02020603050405020304" pitchFamily="18" charset="0"/>
                <a:cs typeface="Times New Roman" panose="02020603050405020304" pitchFamily="18" charset="0"/>
              </a:rPr>
              <a:t>Dr. Angelica </a:t>
            </a:r>
            <a:r>
              <a:rPr lang="en-US" sz="2800" dirty="0" smtClean="0">
                <a:latin typeface="Times New Roman" panose="02020603050405020304" pitchFamily="18" charset="0"/>
                <a:cs typeface="Times New Roman" panose="02020603050405020304" pitchFamily="18" charset="0"/>
              </a:rPr>
              <a:t>Blanchette</a:t>
            </a:r>
            <a:r>
              <a:rPr lang="en-US" sz="2800" dirty="0" smtClean="0">
                <a:latin typeface="Times New Roman" panose="02020603050405020304" pitchFamily="18" charset="0"/>
                <a:cs typeface="Times New Roman" panose="02020603050405020304" pitchFamily="18" charset="0"/>
              </a:rPr>
              <a:t> and Dr. Wendy Snow for their unwavering support, and their unflinching resolve to better the future of education, one student at a time</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hlinkClick r:id="rId4"/>
              </a:rPr>
              <a:t>deirdre.bates@longwood.edu</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0" name="Rectangle 19"/>
          <p:cNvSpPr/>
          <p:nvPr/>
        </p:nvSpPr>
        <p:spPr>
          <a:xfrm>
            <a:off x="35153166" y="27734990"/>
            <a:ext cx="5573770" cy="769441"/>
          </a:xfrm>
          <a:prstGeom prst="rect">
            <a:avLst/>
          </a:prstGeom>
        </p:spPr>
        <p:txBody>
          <a:bodyPr wrap="none">
            <a:spAutoFit/>
          </a:bodyPr>
          <a:lstStyle/>
          <a:p>
            <a:r>
              <a:rPr lang="en-US" sz="4400" b="1" u="sng" dirty="0" smtClean="0">
                <a:solidFill>
                  <a:prstClr val="black"/>
                </a:solidFill>
              </a:rPr>
              <a:t>ACKNOWLEDGEMENTS</a:t>
            </a:r>
            <a:endParaRPr lang="en-US" sz="4400" dirty="0"/>
          </a:p>
        </p:txBody>
      </p:sp>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584" y="25095407"/>
            <a:ext cx="7724017" cy="514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6"/>
          <a:stretch>
            <a:fillRect/>
          </a:stretch>
        </p:blipFill>
        <p:spPr>
          <a:xfrm>
            <a:off x="34212008" y="19850876"/>
            <a:ext cx="7620000" cy="6867525"/>
          </a:xfrm>
          <a:prstGeom prst="rect">
            <a:avLst/>
          </a:prstGeom>
        </p:spPr>
      </p:pic>
      <p:sp>
        <p:nvSpPr>
          <p:cNvPr id="24" name="TextBox 23"/>
          <p:cNvSpPr txBox="1"/>
          <p:nvPr/>
        </p:nvSpPr>
        <p:spPr>
          <a:xfrm>
            <a:off x="8821782" y="30244751"/>
            <a:ext cx="977581" cy="246221"/>
          </a:xfrm>
          <a:prstGeom prst="rect">
            <a:avLst/>
          </a:prstGeom>
          <a:noFill/>
        </p:spPr>
        <p:txBody>
          <a:bodyPr wrap="square" rtlCol="0">
            <a:spAutoFit/>
          </a:bodyPr>
          <a:lstStyle/>
          <a:p>
            <a:pPr algn="r"/>
            <a:r>
              <a:rPr lang="en-US" sz="1000" dirty="0"/>
              <a:t>c</a:t>
            </a:r>
            <a:r>
              <a:rPr lang="en-US" sz="1000" dirty="0" smtClean="0"/>
              <a:t>osboc.org</a:t>
            </a:r>
            <a:endParaRPr lang="en-US" sz="1000" dirty="0"/>
          </a:p>
        </p:txBody>
      </p:sp>
      <p:sp>
        <p:nvSpPr>
          <p:cNvPr id="25" name="TextBox 24"/>
          <p:cNvSpPr txBox="1"/>
          <p:nvPr/>
        </p:nvSpPr>
        <p:spPr>
          <a:xfrm>
            <a:off x="38404800" y="26718401"/>
            <a:ext cx="3004457" cy="215444"/>
          </a:xfrm>
          <a:prstGeom prst="rect">
            <a:avLst/>
          </a:prstGeom>
          <a:noFill/>
        </p:spPr>
        <p:txBody>
          <a:bodyPr wrap="square" rtlCol="0">
            <a:spAutoFit/>
          </a:bodyPr>
          <a:lstStyle/>
          <a:p>
            <a:r>
              <a:rPr lang="en-US" sz="800"/>
              <a:t>National Assessment of Educational Progress (NAEP) </a:t>
            </a:r>
            <a:endParaRPr lang="en-US" sz="800" dirty="0"/>
          </a:p>
        </p:txBody>
      </p:sp>
      <p:sp>
        <p:nvSpPr>
          <p:cNvPr id="26" name="TextBox 25"/>
          <p:cNvSpPr txBox="1"/>
          <p:nvPr/>
        </p:nvSpPr>
        <p:spPr>
          <a:xfrm>
            <a:off x="17128710" y="17724545"/>
            <a:ext cx="3004457" cy="215444"/>
          </a:xfrm>
          <a:prstGeom prst="rect">
            <a:avLst/>
          </a:prstGeom>
          <a:noFill/>
        </p:spPr>
        <p:txBody>
          <a:bodyPr wrap="square" rtlCol="0">
            <a:spAutoFit/>
          </a:bodyPr>
          <a:lstStyle/>
          <a:p>
            <a:r>
              <a:rPr lang="en-US" sz="800" dirty="0"/>
              <a:t>National Assessment of Educational Progress (NAEP) </a:t>
            </a:r>
          </a:p>
        </p:txBody>
      </p:sp>
      <p:sp>
        <p:nvSpPr>
          <p:cNvPr id="28" name="TextBox 27"/>
          <p:cNvSpPr txBox="1"/>
          <p:nvPr/>
        </p:nvSpPr>
        <p:spPr>
          <a:xfrm>
            <a:off x="2070584" y="30244751"/>
            <a:ext cx="2614627" cy="276999"/>
          </a:xfrm>
          <a:prstGeom prst="rect">
            <a:avLst/>
          </a:prstGeom>
          <a:noFill/>
        </p:spPr>
        <p:txBody>
          <a:bodyPr wrap="square" rtlCol="0">
            <a:spAutoFit/>
          </a:bodyPr>
          <a:lstStyle/>
          <a:p>
            <a:r>
              <a:rPr lang="en-US" sz="1200" b="1" i="1" dirty="0" smtClean="0"/>
              <a:t>Alfred Tatum</a:t>
            </a:r>
            <a:endParaRPr lang="en-US" sz="1200" b="1" i="1" dirty="0"/>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1306</TotalTime>
  <Words>767</Words>
  <Application>Microsoft Office PowerPoint</Application>
  <PresentationFormat>Custom</PresentationFormat>
  <Paragraphs>45</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Bates, Deirdre</cp:lastModifiedBy>
  <cp:revision>85</cp:revision>
  <cp:lastPrinted>2015-06-29T17:31:11Z</cp:lastPrinted>
  <dcterms:created xsi:type="dcterms:W3CDTF">2012-02-03T19:11:35Z</dcterms:created>
  <dcterms:modified xsi:type="dcterms:W3CDTF">2017-04-18T22:53:40Z</dcterms:modified>
</cp:coreProperties>
</file>