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595540480667584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ofPieChart>
        <c:ofPieType val="pie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NAEP Reading Scores 2009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8000"/>
                      <a:lumMod val="110000"/>
                    </a:schemeClr>
                  </a:gs>
                  <a:gs pos="84000">
                    <a:schemeClr val="accent1">
                      <a:shade val="90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88900" dist="38100" dir="504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38100" h="5080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8000"/>
                      <a:lumMod val="110000"/>
                    </a:schemeClr>
                  </a:gs>
                  <a:gs pos="84000">
                    <a:schemeClr val="accent2">
                      <a:shade val="90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88900" dist="38100" dir="504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38100" h="5080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8000"/>
                      <a:lumMod val="110000"/>
                    </a:schemeClr>
                  </a:gs>
                  <a:gs pos="84000">
                    <a:schemeClr val="accent3">
                      <a:shade val="90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88900" dist="38100" dir="504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38100" h="50800"/>
              </a:sp3d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8000"/>
                      <a:lumMod val="110000"/>
                    </a:schemeClr>
                  </a:gs>
                  <a:gs pos="84000">
                    <a:schemeClr val="accent4">
                      <a:shade val="90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88900" dist="38100" dir="504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38100" h="50800"/>
              </a:sp3d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8000"/>
                      <a:lumMod val="110000"/>
                    </a:schemeClr>
                  </a:gs>
                  <a:gs pos="84000">
                    <a:schemeClr val="accent5">
                      <a:shade val="90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88900" dist="38100" dir="504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38100" h="50800"/>
              </a:sp3d>
            </c:spPr>
            <c:extLst>
              <c:ext xmlns:c16="http://schemas.microsoft.com/office/drawing/2014/chart" uri="{C3380CC4-5D6E-409C-BE32-E72D297353CC}">
                <c16:uniqueId val="{00000001-4EB2-42F5-8779-398CC617F548}"/>
              </c:ext>
            </c:extLst>
          </c:dPt>
          <c:dLbls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Proficient</a:t>
                    </a:r>
                    <a:r>
                      <a:rPr lang="en-US" baseline="0" dirty="0"/>
                      <a:t> or</a:t>
                    </a:r>
                  </a:p>
                  <a:p>
                    <a:r>
                      <a:rPr lang="en-US" baseline="0" dirty="0"/>
                      <a:t>Advanced</a:t>
                    </a:r>
                    <a:endParaRPr lang="en-US" dirty="0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B2-42F5-8779-398CC617F548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Sheet1!$A$2:$A$5</c:f>
              <c:strCache>
                <c:ptCount val="4"/>
                <c:pt idx="0">
                  <c:v>Below proficient</c:v>
                </c:pt>
                <c:pt idx="2">
                  <c:v>Non-ELs</c:v>
                </c:pt>
                <c:pt idx="3">
                  <c:v>ELs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63</c:v>
                </c:pt>
                <c:pt idx="2">
                  <c:v>34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B2-42F5-8779-398CC617F5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Professional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/>
              <a:t>The Key to Better Instruction and Achievement of English Learners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4887" y="3273287"/>
            <a:ext cx="10455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Christina Kline</a:t>
            </a:r>
          </a:p>
        </p:txBody>
      </p:sp>
    </p:spTree>
    <p:extLst>
      <p:ext uri="{BB962C8B-B14F-4D97-AF65-F5344CB8AC3E}">
        <p14:creationId xmlns:p14="http://schemas.microsoft.com/office/powerpoint/2010/main" val="3199575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400" dirty="0"/>
              <a:t>discover if a schoolwide implementation of the Sheltered Instruction Observation Protocol (SIOP) model results in greater achievement for ELs</a:t>
            </a:r>
          </a:p>
        </p:txBody>
      </p:sp>
    </p:spTree>
    <p:extLst>
      <p:ext uri="{BB962C8B-B14F-4D97-AF65-F5344CB8AC3E}">
        <p14:creationId xmlns:p14="http://schemas.microsoft.com/office/powerpoint/2010/main" val="724251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Guiding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18778"/>
          </a:xfrm>
        </p:spPr>
        <p:txBody>
          <a:bodyPr anchor="t">
            <a:normAutofit lnSpcReduction="10000"/>
          </a:bodyPr>
          <a:lstStyle/>
          <a:p>
            <a:pPr lvl="0"/>
            <a:r>
              <a:rPr lang="en-US" sz="2400" dirty="0"/>
              <a:t>The SIOP model makes content area information accessible to all students while also supporting the language needs of EL students (McIntyre, Kyle, Chen, Muñoz, &amp; </a:t>
            </a:r>
            <a:r>
              <a:rPr lang="en-US" sz="2400" dirty="0" err="1"/>
              <a:t>Beldon</a:t>
            </a:r>
            <a:r>
              <a:rPr lang="en-US" sz="2400" dirty="0"/>
              <a:t>, 2010).</a:t>
            </a:r>
          </a:p>
          <a:p>
            <a:pPr lvl="0"/>
            <a:r>
              <a:rPr lang="en-US" sz="2400" dirty="0"/>
              <a:t>Fidelity of implementing interventions is necessary for positive results in student achievement (</a:t>
            </a:r>
            <a:r>
              <a:rPr lang="en-US" sz="2400" dirty="0" err="1"/>
              <a:t>Echevarria</a:t>
            </a:r>
            <a:r>
              <a:rPr lang="en-US" sz="2400" dirty="0"/>
              <a:t>, Richards-Tutor, Chinn, &amp; Ratleff, 2011; McIntyre, Kyle, Chen, Muñoz, &amp; </a:t>
            </a:r>
            <a:r>
              <a:rPr lang="en-US" sz="2400" dirty="0" err="1"/>
              <a:t>Beldon</a:t>
            </a:r>
            <a:r>
              <a:rPr lang="en-US" sz="2400" dirty="0"/>
              <a:t>, 2010; Short, 2013; Short, </a:t>
            </a:r>
            <a:r>
              <a:rPr lang="en-US" sz="2400" dirty="0" err="1"/>
              <a:t>Echevarria</a:t>
            </a:r>
            <a:r>
              <a:rPr lang="en-US" sz="2400" dirty="0"/>
              <a:t>, &amp; Richards-Tutor, 2011).</a:t>
            </a:r>
          </a:p>
          <a:p>
            <a:pPr lvl="0"/>
            <a:r>
              <a:rPr lang="en-US" sz="2400" dirty="0"/>
              <a:t>Teachers need at least two years of professional development to fully implement an intervention with high fidelity (Short, </a:t>
            </a:r>
            <a:r>
              <a:rPr lang="en-US" sz="2400" dirty="0" err="1"/>
              <a:t>Fidelman</a:t>
            </a:r>
            <a:r>
              <a:rPr lang="en-US" sz="2400" dirty="0"/>
              <a:t>, &amp; </a:t>
            </a:r>
            <a:r>
              <a:rPr lang="en-US" sz="2400" dirty="0" err="1"/>
              <a:t>Louguit</a:t>
            </a:r>
            <a:r>
              <a:rPr lang="en-US" sz="2400" dirty="0"/>
              <a:t>, 2012).</a:t>
            </a:r>
          </a:p>
          <a:p>
            <a:pPr lvl="0"/>
            <a:r>
              <a:rPr lang="en-US" sz="2400" dirty="0"/>
              <a:t>School leadership needs to understand the intervention being implemented so they can ensure that it is being implemented properly and provide support to the teachers (Short, 2013).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981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z="2400" dirty="0"/>
              <a:t>How can teachers provide an environment that fully embraces the SIOP model in every classroom?</a:t>
            </a:r>
          </a:p>
          <a:p>
            <a:pPr lvl="0"/>
            <a:r>
              <a:rPr lang="en-US" sz="2400" dirty="0"/>
              <a:t>How will consistent engagement in classrooms for every content area fully implementing the SIOP model further impact student achievement?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010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400" dirty="0"/>
              <a:t>Participants</a:t>
            </a:r>
            <a:br>
              <a:rPr lang="en-US" sz="2400" dirty="0"/>
            </a:br>
            <a:r>
              <a:rPr lang="en-US" sz="2400" dirty="0"/>
              <a:t>- three schools in one district</a:t>
            </a:r>
            <a:br>
              <a:rPr lang="en-US" sz="2400" dirty="0"/>
            </a:br>
            <a:r>
              <a:rPr lang="en-US" sz="2400" dirty="0"/>
              <a:t>- participation voluntary via principal</a:t>
            </a:r>
          </a:p>
          <a:p>
            <a:r>
              <a:rPr lang="en-US" sz="2400" dirty="0"/>
              <a:t>Materials</a:t>
            </a:r>
            <a:br>
              <a:rPr lang="en-US" sz="2400" dirty="0"/>
            </a:br>
            <a:r>
              <a:rPr lang="en-US" sz="2400" dirty="0"/>
              <a:t>- assessments</a:t>
            </a:r>
            <a:br>
              <a:rPr lang="en-US" sz="2400" dirty="0"/>
            </a:br>
            <a:r>
              <a:rPr lang="en-US" sz="2400" dirty="0"/>
              <a:t>- observation forms</a:t>
            </a:r>
            <a:br>
              <a:rPr lang="en-US" sz="2400" dirty="0"/>
            </a:br>
            <a:r>
              <a:rPr lang="en-US" sz="2400" dirty="0"/>
              <a:t>- </a:t>
            </a:r>
            <a:r>
              <a:rPr lang="en-US" sz="2400"/>
              <a:t>interview forms</a:t>
            </a:r>
            <a:br>
              <a:rPr lang="en-US" sz="2400"/>
            </a:br>
            <a:r>
              <a:rPr lang="en-US" sz="2400"/>
              <a:t>- other </a:t>
            </a:r>
            <a:r>
              <a:rPr lang="en-US" sz="2400" dirty="0"/>
              <a:t>general resources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0267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400" dirty="0"/>
              <a:t>School 1</a:t>
            </a:r>
            <a:br>
              <a:rPr lang="en-US" sz="2400" dirty="0"/>
            </a:br>
            <a:r>
              <a:rPr lang="en-US" sz="2400" dirty="0"/>
              <a:t>- control school</a:t>
            </a:r>
          </a:p>
          <a:p>
            <a:r>
              <a:rPr lang="en-US" sz="2400" dirty="0"/>
              <a:t>School 2</a:t>
            </a:r>
            <a:br>
              <a:rPr lang="en-US" sz="2400" dirty="0"/>
            </a:br>
            <a:r>
              <a:rPr lang="en-US" sz="2400" dirty="0"/>
              <a:t>- implement SIOP model across entire grade level for two years (i.e. 4</a:t>
            </a:r>
            <a:r>
              <a:rPr lang="en-US" sz="2400" baseline="30000" dirty="0"/>
              <a:t>th</a:t>
            </a:r>
            <a:r>
              <a:rPr lang="en-US" sz="2400" dirty="0"/>
              <a:t>)</a:t>
            </a:r>
          </a:p>
          <a:p>
            <a:r>
              <a:rPr lang="en-US" sz="2400" dirty="0"/>
              <a:t>School 3</a:t>
            </a:r>
            <a:br>
              <a:rPr lang="en-US" sz="2400" dirty="0"/>
            </a:br>
            <a:r>
              <a:rPr lang="en-US" sz="2400" dirty="0"/>
              <a:t>- implement SIOP model across entire grade level for one year (i.e. 4</a:t>
            </a:r>
            <a:r>
              <a:rPr lang="en-US" sz="2400" baseline="30000" dirty="0"/>
              <a:t>th</a:t>
            </a:r>
            <a:r>
              <a:rPr lang="en-US" sz="2400" dirty="0"/>
              <a:t>)</a:t>
            </a:r>
            <a:br>
              <a:rPr lang="en-US" sz="2400" dirty="0"/>
            </a:br>
            <a:r>
              <a:rPr lang="en-US" sz="2400" dirty="0"/>
              <a:t>- implement SIOP model across entire consecutive grade level for one year (5</a:t>
            </a:r>
            <a:r>
              <a:rPr lang="en-US" sz="2400" baseline="30000" dirty="0"/>
              <a:t>th</a:t>
            </a:r>
            <a:r>
              <a:rPr lang="en-US" sz="2400" dirty="0"/>
              <a:t>)</a:t>
            </a:r>
          </a:p>
          <a:p>
            <a:r>
              <a:rPr lang="en-US" sz="2400" dirty="0"/>
              <a:t>simulation of schoolwide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237672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400" dirty="0"/>
              <a:t>Collection</a:t>
            </a:r>
            <a:br>
              <a:rPr lang="en-US" sz="2400" dirty="0"/>
            </a:br>
            <a:r>
              <a:rPr lang="en-US" sz="2400" dirty="0"/>
              <a:t>- standardized assessments across subjects (pre and post)</a:t>
            </a:r>
            <a:br>
              <a:rPr lang="en-US" sz="2400" dirty="0"/>
            </a:br>
            <a:r>
              <a:rPr lang="en-US" sz="2400" dirty="0"/>
              <a:t>- Levels of Use Interview Protocol</a:t>
            </a:r>
            <a:br>
              <a:rPr lang="en-US" sz="2400" dirty="0"/>
            </a:br>
            <a:r>
              <a:rPr lang="en-US" sz="2400" dirty="0"/>
              <a:t>- observations by professional development team</a:t>
            </a:r>
          </a:p>
          <a:p>
            <a:r>
              <a:rPr lang="en-US" sz="2400" dirty="0"/>
              <a:t>Analysis</a:t>
            </a:r>
            <a:br>
              <a:rPr lang="en-US" sz="2400" dirty="0"/>
            </a:br>
            <a:r>
              <a:rPr lang="en-US" sz="2400" dirty="0"/>
              <a:t>- examine teachers’ fidelity of implementation</a:t>
            </a:r>
            <a:br>
              <a:rPr lang="en-US" sz="2400" dirty="0"/>
            </a:br>
            <a:r>
              <a:rPr lang="en-US" sz="2400" dirty="0"/>
              <a:t>- evaluate differences between student achievement in each school</a:t>
            </a:r>
          </a:p>
        </p:txBody>
      </p:sp>
    </p:spTree>
    <p:extLst>
      <p:ext uri="{BB962C8B-B14F-4D97-AF65-F5344CB8AC3E}">
        <p14:creationId xmlns:p14="http://schemas.microsoft.com/office/powerpoint/2010/main" val="29158830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Educational importance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400" dirty="0"/>
              <a:t>add another layer of understanding to current research findings</a:t>
            </a:r>
          </a:p>
          <a:p>
            <a:r>
              <a:rPr lang="en-US" sz="2400" dirty="0"/>
              <a:t>long-term PD improves instruction and student achievement</a:t>
            </a:r>
            <a:br>
              <a:rPr lang="en-US" sz="2400" dirty="0"/>
            </a:br>
            <a:r>
              <a:rPr lang="en-US" sz="2400" dirty="0"/>
              <a:t>- taking it a step further</a:t>
            </a:r>
          </a:p>
          <a:p>
            <a:r>
              <a:rPr lang="en-US" sz="2400" dirty="0"/>
              <a:t>teachers become experts</a:t>
            </a:r>
          </a:p>
          <a:p>
            <a:r>
              <a:rPr lang="en-US" sz="2400" dirty="0"/>
              <a:t>students are immersed </a:t>
            </a:r>
          </a:p>
        </p:txBody>
      </p:sp>
    </p:spTree>
    <p:extLst>
      <p:ext uri="{BB962C8B-B14F-4D97-AF65-F5344CB8AC3E}">
        <p14:creationId xmlns:p14="http://schemas.microsoft.com/office/powerpoint/2010/main" val="3508320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Populations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180496"/>
            <a:ext cx="5567816" cy="3678303"/>
          </a:xfrm>
        </p:spPr>
        <p:txBody>
          <a:bodyPr anchor="t">
            <a:normAutofit/>
          </a:bodyPr>
          <a:lstStyle/>
          <a:p>
            <a:r>
              <a:rPr lang="en-US" sz="2400" dirty="0"/>
              <a:t>Hispanic population</a:t>
            </a:r>
          </a:p>
          <a:p>
            <a:r>
              <a:rPr lang="en-US" sz="2400" dirty="0"/>
              <a:t>more than doubled 1980 to 2000</a:t>
            </a:r>
          </a:p>
          <a:p>
            <a:r>
              <a:rPr lang="en-US" sz="2400" dirty="0"/>
              <a:t>grew 51% 1998 – 2008</a:t>
            </a:r>
          </a:p>
          <a:p>
            <a:r>
              <a:rPr lang="en-US" sz="2400" dirty="0"/>
              <a:t>U.S. population grew only 7.2%</a:t>
            </a:r>
          </a:p>
          <a:p>
            <a:endParaRPr lang="en-US" sz="2400" dirty="0"/>
          </a:p>
        </p:txBody>
      </p:sp>
      <p:pic>
        <p:nvPicPr>
          <p:cNvPr id="1026" name="Picture 2" descr="Image result for hispanic population growth char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326" y="2388704"/>
            <a:ext cx="5578528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7512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populations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400" dirty="0"/>
              <a:t>ELs not included: pass proficiency tests</a:t>
            </a:r>
            <a:br>
              <a:rPr lang="en-US" sz="2400" dirty="0"/>
            </a:br>
            <a:r>
              <a:rPr lang="en-US" sz="2400" dirty="0"/>
              <a:t>- struggle with academic language in classroom </a:t>
            </a:r>
          </a:p>
          <a:p>
            <a:r>
              <a:rPr lang="en-US" sz="2400" dirty="0"/>
              <a:t>lack of research concerning this student population</a:t>
            </a:r>
          </a:p>
          <a:p>
            <a:r>
              <a:rPr lang="en-US" sz="2400" dirty="0"/>
              <a:t>changing dynamics</a:t>
            </a:r>
          </a:p>
        </p:txBody>
      </p:sp>
    </p:spTree>
    <p:extLst>
      <p:ext uri="{BB962C8B-B14F-4D97-AF65-F5344CB8AC3E}">
        <p14:creationId xmlns:p14="http://schemas.microsoft.com/office/powerpoint/2010/main" val="2874114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Literacy crisis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 fontScale="92500" lnSpcReduction="10000"/>
          </a:bodyPr>
          <a:lstStyle/>
          <a:p>
            <a:r>
              <a:rPr lang="en-US" sz="2400" dirty="0"/>
              <a:t>pattern of underperformance</a:t>
            </a:r>
          </a:p>
          <a:p>
            <a:r>
              <a:rPr lang="en-US" sz="2400" dirty="0"/>
              <a:t>National Assessment of Educational Progress (NAEP) </a:t>
            </a:r>
            <a:br>
              <a:rPr lang="en-US" sz="2400" dirty="0"/>
            </a:br>
            <a:r>
              <a:rPr lang="en-US" sz="2400" dirty="0"/>
              <a:t>- reading section 2009</a:t>
            </a:r>
            <a:br>
              <a:rPr lang="en-US" sz="2400" dirty="0"/>
            </a:br>
            <a:r>
              <a:rPr lang="en-US" sz="2400" dirty="0"/>
              <a:t>- 8</a:t>
            </a:r>
            <a:r>
              <a:rPr lang="en-US" sz="2400" baseline="30000" dirty="0"/>
              <a:t>th</a:t>
            </a:r>
            <a:r>
              <a:rPr lang="en-US" sz="2400" dirty="0"/>
              <a:t> grade</a:t>
            </a:r>
            <a:br>
              <a:rPr lang="en-US" sz="2400" dirty="0"/>
            </a:br>
            <a:r>
              <a:rPr lang="en-US" sz="2400" dirty="0"/>
              <a:t>- proficient or advanced scores: 37%</a:t>
            </a:r>
            <a:br>
              <a:rPr lang="en-US" sz="2400" dirty="0"/>
            </a:br>
            <a:r>
              <a:rPr lang="en-US" sz="2400" dirty="0"/>
              <a:t>	- non-Els: 34%</a:t>
            </a:r>
            <a:br>
              <a:rPr lang="en-US" sz="2400" dirty="0"/>
            </a:br>
            <a:r>
              <a:rPr lang="en-US" sz="2400" dirty="0"/>
              <a:t>	- ELs: 3%</a:t>
            </a:r>
          </a:p>
          <a:p>
            <a:r>
              <a:rPr lang="en-US" sz="2400" dirty="0"/>
              <a:t>result of sophisticated academic language</a:t>
            </a:r>
          </a:p>
          <a:p>
            <a:r>
              <a:rPr lang="en-US" sz="2400" dirty="0"/>
              <a:t>low expectations</a:t>
            </a:r>
            <a:br>
              <a:rPr lang="en-US" sz="2400" dirty="0"/>
            </a:br>
            <a:r>
              <a:rPr lang="en-US" sz="2400" dirty="0"/>
              <a:t>- unbalanced environment </a:t>
            </a:r>
            <a:endParaRPr lang="en-US" sz="2400" dirty="0"/>
          </a:p>
          <a:p>
            <a:endParaRPr lang="en-US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420598776"/>
              </p:ext>
            </p:extLst>
          </p:nvPr>
        </p:nvGraphicFramePr>
        <p:xfrm>
          <a:off x="5416061" y="2180496"/>
          <a:ext cx="7001022" cy="4318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3726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Lack of professional development (PD)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teachers unprepared for classroom dynamics</a:t>
            </a:r>
          </a:p>
          <a:p>
            <a:r>
              <a:rPr lang="en-US" sz="2400" dirty="0"/>
              <a:t>limited states requiring collegiate English as a second language (ESL) methods courses</a:t>
            </a:r>
          </a:p>
          <a:p>
            <a:r>
              <a:rPr lang="en-US" sz="2400" dirty="0"/>
              <a:t>2008: 26% teachers received PD for strategies to support Els</a:t>
            </a:r>
          </a:p>
          <a:p>
            <a:r>
              <a:rPr lang="en-US" sz="2400" dirty="0"/>
              <a:t>“one-shot workshops” ineffective </a:t>
            </a:r>
          </a:p>
          <a:p>
            <a:r>
              <a:rPr lang="en-US" sz="2400" dirty="0"/>
              <a:t>barriers preventing abundance of high-quality PD</a:t>
            </a:r>
          </a:p>
          <a:p>
            <a:r>
              <a:rPr lang="en-US" sz="2400" dirty="0"/>
              <a:t>teacher desire to learn for their students</a:t>
            </a:r>
          </a:p>
          <a:p>
            <a:r>
              <a:rPr lang="en-US" sz="2400" dirty="0"/>
              <a:t>lack of PD = negative impact on achievement</a:t>
            </a:r>
          </a:p>
        </p:txBody>
      </p:sp>
    </p:spTree>
    <p:extLst>
      <p:ext uri="{BB962C8B-B14F-4D97-AF65-F5344CB8AC3E}">
        <p14:creationId xmlns:p14="http://schemas.microsoft.com/office/powerpoint/2010/main" val="3761830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1" y="2178262"/>
            <a:ext cx="10844285" cy="4580347"/>
          </a:xfrm>
        </p:spPr>
        <p:txBody>
          <a:bodyPr anchor="t">
            <a:noAutofit/>
          </a:bodyPr>
          <a:lstStyle/>
          <a:p>
            <a:r>
              <a:rPr lang="en-US" sz="2400" dirty="0"/>
              <a:t>need intense and high-quality PD</a:t>
            </a:r>
            <a:br>
              <a:rPr lang="en-US" sz="2400" dirty="0"/>
            </a:br>
            <a:r>
              <a:rPr lang="en-US" sz="2400" dirty="0"/>
              <a:t>- scaffolds</a:t>
            </a:r>
          </a:p>
          <a:p>
            <a:r>
              <a:rPr lang="en-US" sz="2400" dirty="0"/>
              <a:t>Sheltered Instructional Observation Protocol (SIOP)</a:t>
            </a:r>
            <a:br>
              <a:rPr lang="en-US" sz="2400" dirty="0"/>
            </a:br>
            <a:r>
              <a:rPr lang="en-US" sz="2400" dirty="0"/>
              <a:t>- Stephen </a:t>
            </a:r>
            <a:r>
              <a:rPr lang="en-US" sz="2400" dirty="0" err="1"/>
              <a:t>Krashen</a:t>
            </a:r>
            <a:endParaRPr lang="en-US" sz="2400" dirty="0"/>
          </a:p>
          <a:p>
            <a:r>
              <a:rPr lang="en-US" sz="2400" dirty="0"/>
              <a:t>explicitly teach thinking and decision-making</a:t>
            </a:r>
            <a:br>
              <a:rPr lang="en-US" sz="2400" dirty="0"/>
            </a:br>
            <a:r>
              <a:rPr lang="en-US" sz="2400" dirty="0"/>
              <a:t>- not just activities</a:t>
            </a:r>
          </a:p>
          <a:p>
            <a:r>
              <a:rPr lang="en-US" sz="2400" dirty="0"/>
              <a:t>important: fidelity of implementation</a:t>
            </a:r>
            <a:endParaRPr lang="en-US" sz="2400" dirty="0"/>
          </a:p>
          <a:p>
            <a:r>
              <a:rPr lang="en-US" sz="2400" dirty="0"/>
              <a:t>two years of PD </a:t>
            </a:r>
            <a:r>
              <a:rPr lang="en-US" sz="2400" dirty="0">
                <a:sym typeface="Wingdings" panose="05000000000000000000" pitchFamily="2" charset="2"/>
              </a:rPr>
              <a:t> long-term changes in instruction (“high implementers”)</a:t>
            </a:r>
          </a:p>
          <a:p>
            <a:r>
              <a:rPr lang="en-US" sz="2400" dirty="0">
                <a:sym typeface="Wingdings" panose="05000000000000000000" pitchFamily="2" charset="2"/>
              </a:rPr>
              <a:t>coaching and mentoring</a:t>
            </a:r>
            <a:endParaRPr lang="en-US" sz="2400" dirty="0"/>
          </a:p>
        </p:txBody>
      </p:sp>
      <p:pic>
        <p:nvPicPr>
          <p:cNvPr id="2050" name="Picture 2" descr="Image result for siop mod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4279" y="1913614"/>
            <a:ext cx="2550381" cy="340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3967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student achievement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400" dirty="0"/>
              <a:t>better professional development = higher performance of ELs</a:t>
            </a:r>
          </a:p>
          <a:p>
            <a:r>
              <a:rPr lang="en-US" sz="2400" dirty="0"/>
              <a:t>SIOP model </a:t>
            </a:r>
            <a:r>
              <a:rPr lang="en-US" sz="2400" dirty="0">
                <a:sym typeface="Wingdings" panose="05000000000000000000" pitchFamily="2" charset="2"/>
              </a:rPr>
              <a:t> increased high-stakes scores </a:t>
            </a:r>
          </a:p>
          <a:p>
            <a:r>
              <a:rPr lang="en-US" sz="2400" dirty="0">
                <a:sym typeface="Wingdings" panose="05000000000000000000" pitchFamily="2" charset="2"/>
              </a:rPr>
              <a:t>keep leaders and administrators informed of the model</a:t>
            </a:r>
          </a:p>
          <a:p>
            <a:r>
              <a:rPr lang="en-US" sz="2400" dirty="0">
                <a:sym typeface="Wingdings" panose="05000000000000000000" pitchFamily="2" charset="2"/>
              </a:rPr>
              <a:t>understand the fundamental principles</a:t>
            </a:r>
            <a:br>
              <a:rPr lang="en-US" sz="2400" dirty="0">
                <a:sym typeface="Wingdings" panose="05000000000000000000" pitchFamily="2" charset="2"/>
              </a:rPr>
            </a:br>
            <a:r>
              <a:rPr lang="en-US" sz="2400" dirty="0">
                <a:sym typeface="Wingdings" panose="05000000000000000000" pitchFamily="2" charset="2"/>
              </a:rPr>
              <a:t>- why it works</a:t>
            </a:r>
          </a:p>
          <a:p>
            <a:endParaRPr lang="en-US" sz="2400" dirty="0">
              <a:sym typeface="Wingdings" panose="05000000000000000000" pitchFamily="2" charset="2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5515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400" dirty="0"/>
              <a:t>funds should be redirected for intensive, high-quality PD</a:t>
            </a:r>
            <a:br>
              <a:rPr lang="en-US" sz="2400" dirty="0"/>
            </a:br>
            <a:r>
              <a:rPr lang="en-US" sz="2400" dirty="0"/>
              <a:t>- lasting impacts</a:t>
            </a:r>
          </a:p>
          <a:p>
            <a:r>
              <a:rPr lang="en-US" sz="2400" dirty="0"/>
              <a:t>future research:  SIOP in select classrooms vs. schoolwide SIOP model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526266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Research proposal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Simulated schoolwide SIOP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8486198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285</TotalTime>
  <Words>411</Words>
  <Application>Microsoft Office PowerPoint</Application>
  <PresentationFormat>Widescreen</PresentationFormat>
  <Paragraphs>71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Gill Sans MT</vt:lpstr>
      <vt:lpstr>Wingdings</vt:lpstr>
      <vt:lpstr>Wingdings 2</vt:lpstr>
      <vt:lpstr>Dividend</vt:lpstr>
      <vt:lpstr>Professional Development</vt:lpstr>
      <vt:lpstr>Changing Populations</vt:lpstr>
      <vt:lpstr>Changing populations </vt:lpstr>
      <vt:lpstr>Literacy crisis</vt:lpstr>
      <vt:lpstr>Lack of professional development (PD)</vt:lpstr>
      <vt:lpstr>Improving instruction</vt:lpstr>
      <vt:lpstr>Improving student achievement</vt:lpstr>
      <vt:lpstr>Future steps</vt:lpstr>
      <vt:lpstr>Research proposal</vt:lpstr>
      <vt:lpstr>purpose</vt:lpstr>
      <vt:lpstr>Guiding principles</vt:lpstr>
      <vt:lpstr>Research questions</vt:lpstr>
      <vt:lpstr>method</vt:lpstr>
      <vt:lpstr>method</vt:lpstr>
      <vt:lpstr>data</vt:lpstr>
      <vt:lpstr>Educational importance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Development</dc:title>
  <dc:creator>christina.kline@live.longwood.edu</dc:creator>
  <cp:lastModifiedBy>christina.kline@live.longwood.edu</cp:lastModifiedBy>
  <cp:revision>43</cp:revision>
  <dcterms:created xsi:type="dcterms:W3CDTF">2017-04-17T17:02:21Z</dcterms:created>
  <dcterms:modified xsi:type="dcterms:W3CDTF">2017-04-17T21:47:25Z</dcterms:modified>
</cp:coreProperties>
</file>