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15"/>
  </p:notesMasterIdLst>
  <p:handoutMasterIdLst>
    <p:handoutMasterId r:id="rId16"/>
  </p:handoutMasterIdLst>
  <p:sldIdLst>
    <p:sldId id="256" r:id="rId2"/>
    <p:sldId id="257" r:id="rId3"/>
    <p:sldId id="266" r:id="rId4"/>
    <p:sldId id="267" r:id="rId5"/>
    <p:sldId id="269" r:id="rId6"/>
    <p:sldId id="258" r:id="rId7"/>
    <p:sldId id="259" r:id="rId8"/>
    <p:sldId id="260" r:id="rId9"/>
    <p:sldId id="261" r:id="rId10"/>
    <p:sldId id="263" r:id="rId11"/>
    <p:sldId id="268" r:id="rId12"/>
    <p:sldId id="262" r:id="rId13"/>
    <p:sldId id="265" r:id="rId1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7973" autoAdjust="0"/>
    <p:restoredTop sz="55168" autoAdjust="0"/>
  </p:normalViewPr>
  <p:slideViewPr>
    <p:cSldViewPr snapToGrid="0">
      <p:cViewPr varScale="1">
        <p:scale>
          <a:sx n="58" d="100"/>
          <a:sy n="58" d="100"/>
        </p:scale>
        <p:origin x="96" y="16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handoutMaster" Target="handoutMasters/handout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E131F6DB-A5A1-4C41-B85D-DEC88A128C63}" type="datetimeFigureOut">
              <a:rPr lang="en-US" smtClean="0"/>
              <a:t>2/21/2018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0A87E960-0FA6-4AA8-B5CD-19ED501F1AF9}" type="slidenum">
              <a:rPr lang="en-US" smtClean="0"/>
              <a:t>‹#›</a:t>
            </a:fld>
            <a:endParaRPr lang="en-US"/>
          </a:p>
        </p:txBody>
      </p:sp>
    </p:spTree>
    <p:extLst>
      <p:ext uri="{BB962C8B-B14F-4D97-AF65-F5344CB8AC3E}">
        <p14:creationId xmlns:p14="http://schemas.microsoft.com/office/powerpoint/2010/main" val="2694738694"/>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22E4971-6CF2-4685-ACC7-7ADB8F19DFF5}" type="datetimeFigureOut">
              <a:rPr lang="en-US" smtClean="0"/>
              <a:t>2/21/2018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B234EC8-37A6-4F94-B4EC-566366914C7E}" type="slidenum">
              <a:rPr lang="en-US" smtClean="0"/>
              <a:t>‹#›</a:t>
            </a:fld>
            <a:endParaRPr lang="en-US"/>
          </a:p>
        </p:txBody>
      </p:sp>
    </p:spTree>
    <p:extLst>
      <p:ext uri="{BB962C8B-B14F-4D97-AF65-F5344CB8AC3E}">
        <p14:creationId xmlns:p14="http://schemas.microsoft.com/office/powerpoint/2010/main" val="206124272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B234EC8-37A6-4F94-B4EC-566366914C7E}" type="slidenum">
              <a:rPr lang="en-US" smtClean="0"/>
              <a:t>1</a:t>
            </a:fld>
            <a:endParaRPr lang="en-US"/>
          </a:p>
        </p:txBody>
      </p:sp>
    </p:spTree>
    <p:extLst>
      <p:ext uri="{BB962C8B-B14F-4D97-AF65-F5344CB8AC3E}">
        <p14:creationId xmlns:p14="http://schemas.microsoft.com/office/powerpoint/2010/main" val="121274049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Counter points to the above limitations:</a:t>
            </a:r>
          </a:p>
          <a:p>
            <a:r>
              <a:rPr lang="en-US" dirty="0"/>
              <a:t>Only 2 cases</a:t>
            </a:r>
          </a:p>
          <a:p>
            <a:r>
              <a:rPr lang="en-US" dirty="0"/>
              <a:t>            Because there were only 2, we are able to get better descriptions and more details about their stories. With the narrow focus on just 2 detainees, we were able to as follow up </a:t>
            </a:r>
          </a:p>
          <a:p>
            <a:pPr lvl="1"/>
            <a:r>
              <a:rPr lang="en-US" dirty="0"/>
              <a:t>questions for clarification or greater detail.</a:t>
            </a:r>
          </a:p>
          <a:p>
            <a:r>
              <a:rPr lang="en-US" dirty="0"/>
              <a:t>            “The researchers task is to convey thick description,”</a:t>
            </a:r>
          </a:p>
          <a:p>
            <a:r>
              <a:rPr lang="en-US" dirty="0"/>
              <a:t>Our goal is not to generalize. Our purpose is to illuminate some stories in effort to dispel myths about immigrants</a:t>
            </a:r>
          </a:p>
          <a:p>
            <a:r>
              <a:rPr lang="en-US" dirty="0"/>
              <a:t>Reliability</a:t>
            </a:r>
          </a:p>
          <a:p>
            <a:pPr lvl="1"/>
            <a:r>
              <a:rPr lang="en-US" dirty="0"/>
              <a:t>We are only concerned with their construction of the truth. We are interested in their sense making </a:t>
            </a:r>
            <a:r>
              <a:rPr lang="en-US" dirty="0" err="1"/>
              <a:t>making</a:t>
            </a:r>
            <a:r>
              <a:rPr lang="en-US" dirty="0"/>
              <a:t> of their lived experience making the truth not necessarily a priority. However, we were able to triangulate certain stories, key facts, and legalities of visas and documentation by research. For example, researching the I130, illegality of possessing a firearm, the refugee program, etc. </a:t>
            </a:r>
          </a:p>
          <a:p>
            <a:r>
              <a:rPr lang="en-US" dirty="0"/>
              <a:t>Restrictions by the center made obtaining full (recorded or written) interviews difficult</a:t>
            </a:r>
          </a:p>
          <a:p>
            <a:r>
              <a:rPr lang="en-US" dirty="0"/>
              <a:t>            We were only able to record brief field notes during the interview. We offset this limitation by interviewing the participants separately and corroborating much of the stories</a:t>
            </a:r>
          </a:p>
        </p:txBody>
      </p:sp>
      <p:sp>
        <p:nvSpPr>
          <p:cNvPr id="4" name="Slide Number Placeholder 3"/>
          <p:cNvSpPr>
            <a:spLocks noGrp="1"/>
          </p:cNvSpPr>
          <p:nvPr>
            <p:ph type="sldNum" sz="quarter" idx="10"/>
          </p:nvPr>
        </p:nvSpPr>
        <p:spPr/>
        <p:txBody>
          <a:bodyPr/>
          <a:lstStyle/>
          <a:p>
            <a:fld id="{0B234EC8-37A6-4F94-B4EC-566366914C7E}" type="slidenum">
              <a:rPr lang="en-US" smtClean="0"/>
              <a:t>10</a:t>
            </a:fld>
            <a:endParaRPr lang="en-US"/>
          </a:p>
        </p:txBody>
      </p:sp>
    </p:spTree>
    <p:extLst>
      <p:ext uri="{BB962C8B-B14F-4D97-AF65-F5344CB8AC3E}">
        <p14:creationId xmlns:p14="http://schemas.microsoft.com/office/powerpoint/2010/main" val="3281763141"/>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Never really knew if participant would be back for follow ups.</a:t>
            </a:r>
          </a:p>
          <a:p>
            <a:r>
              <a:rPr lang="en-US" dirty="0"/>
              <a:t>      English class participants changed week to week. It was unknown if the participants would be released, deported, or even get put in the “hole”. For example, one English class student we were hoping to interview for our research couldn’t make it to class one week due to misbehavior. Another English class student was there one week and the very next he was released. There was no  predicting who would be present which made planning difficult.</a:t>
            </a:r>
          </a:p>
          <a:p>
            <a:endParaRPr lang="en-US" dirty="0"/>
          </a:p>
          <a:p>
            <a:r>
              <a:rPr lang="en-US" dirty="0"/>
              <a:t>Gaining access/ “Getting in”</a:t>
            </a:r>
          </a:p>
          <a:p>
            <a:r>
              <a:rPr lang="en-US" dirty="0"/>
              <a:t>      Gaining access to become a volunteer at the facility took over one full semester. The paper work and background process is time consuming and research could not begin until the paperwork had been processed and I had been approved to volunteer at the facility</a:t>
            </a:r>
          </a:p>
          <a:p>
            <a:endParaRPr lang="en-US" dirty="0"/>
          </a:p>
          <a:p>
            <a:r>
              <a:rPr lang="en-US" dirty="0"/>
              <a:t>Gaining Rapport</a:t>
            </a:r>
          </a:p>
          <a:p>
            <a:r>
              <a:rPr lang="en-US" dirty="0"/>
              <a:t>      Fortunately, because of Dr. Koski’s constant attendance at the facility for numerous semesters I was able to gain instant rapport. For example, my very first week at the center, my goal was to interview Abdul cold turkey. I had never met him, he had never met me. However, he had met Dr. Koski and trusted her. When dr. Koski introduced me and introduced our research to him, he said “I trust you, so I trust her”. I instantly gained rapport through Dr. Koski. I was fortunate in this situation but this illuminates a potential problem of not being able to gain rapport. The once a week, hour class time makes it difficult to gain rapport with the potential participants and not to mention the challenge of gaining rapport when the class roster changes week to week. </a:t>
            </a:r>
          </a:p>
          <a:p>
            <a:endParaRPr lang="en-US" dirty="0"/>
          </a:p>
          <a:p>
            <a:r>
              <a:rPr lang="en-US" dirty="0"/>
              <a:t>Some officers unfamiliar with our permission to interview</a:t>
            </a:r>
          </a:p>
          <a:p>
            <a:r>
              <a:rPr lang="en-US" dirty="0"/>
              <a:t>     We had gained approval by the director of the facility but the guards who were assigned to supervise English class did not know about our research. On a few occasions, officers became suspicious of our conversations with the participants and would stand behind our shoulders to serve as a check to remain back in line with the lesson plan. This interrupted conversations and participants’ story-telling and added extra difficulty to data collection. </a:t>
            </a:r>
          </a:p>
          <a:p>
            <a:endParaRPr lang="en-US" dirty="0"/>
          </a:p>
          <a:p>
            <a:r>
              <a:rPr lang="en-US" dirty="0"/>
              <a:t>The balance between “watching, listening, and observing” vs keeping participants on track.</a:t>
            </a:r>
          </a:p>
          <a:p>
            <a:r>
              <a:rPr lang="en-US" dirty="0"/>
              <a:t>     There is a delicate balance in letting the participant say what he wishes about the topic and having to keep the participant on track with the topic. We wanted to stay true to the purpose of allowing the participants to tell their truth and their story but the short hour of class time made this goal difficult to achieve. We would have to “nudge” the participant back in the direction of the interview questions to stay on topic.</a:t>
            </a:r>
          </a:p>
          <a:p>
            <a:endParaRPr lang="en-US" dirty="0"/>
          </a:p>
        </p:txBody>
      </p:sp>
      <p:sp>
        <p:nvSpPr>
          <p:cNvPr id="4" name="Slide Number Placeholder 3"/>
          <p:cNvSpPr>
            <a:spLocks noGrp="1"/>
          </p:cNvSpPr>
          <p:nvPr>
            <p:ph type="sldNum" sz="quarter" idx="10"/>
          </p:nvPr>
        </p:nvSpPr>
        <p:spPr/>
        <p:txBody>
          <a:bodyPr/>
          <a:lstStyle/>
          <a:p>
            <a:fld id="{0B234EC8-37A6-4F94-B4EC-566366914C7E}" type="slidenum">
              <a:rPr lang="en-US" smtClean="0"/>
              <a:t>11</a:t>
            </a:fld>
            <a:endParaRPr lang="en-US"/>
          </a:p>
        </p:txBody>
      </p:sp>
    </p:spTree>
    <p:extLst>
      <p:ext uri="{BB962C8B-B14F-4D97-AF65-F5344CB8AC3E}">
        <p14:creationId xmlns:p14="http://schemas.microsoft.com/office/powerpoint/2010/main" val="13297573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purpose of this research was to illuminate the voice of those that have been shut out in the rise of </a:t>
            </a:r>
            <a:r>
              <a:rPr lang="en-US" dirty="0" err="1"/>
              <a:t>crimmigration</a:t>
            </a:r>
            <a:r>
              <a:rPr lang="en-US" dirty="0"/>
              <a:t> and their stories. Immigrants play an integral role in the immigration debate considering these policies and social uproar concern them. But their voices have been excluded from the debate without a chance to give their story or opinions on the matter. Our exploration of Abdul and </a:t>
            </a:r>
            <a:r>
              <a:rPr lang="en-US" dirty="0" err="1"/>
              <a:t>Amans</a:t>
            </a:r>
            <a:r>
              <a:rPr lang="en-US" dirty="0"/>
              <a:t> narratives and the manner in which they make meaning of their experiences serve to dispel some of the myths and stereotypes about undocumented immigrants and how the detention experience impacts their lives and subsequently the lives of their families.  </a:t>
            </a:r>
          </a:p>
          <a:p>
            <a:r>
              <a:rPr lang="en-US" dirty="0"/>
              <a:t>Secondly, </a:t>
            </a:r>
            <a:r>
              <a:rPr lang="en-US" dirty="0" err="1"/>
              <a:t>abdul</a:t>
            </a:r>
            <a:r>
              <a:rPr lang="en-US" dirty="0"/>
              <a:t> and Aman have very different stories but they both emphasize how detention has strained familial relationships. Abdul always mentions without fail how excited he is to get back to his son and his mother. Aman is eager to get back home to support his wife who is going through radiation and chemotherapy. The strain takes a toll on the detainee but also on the family. This underlying consequence serves as an avenue for future research as well as a direction for political change. Further evaluation and policy proposals would work to solve the a common problem experienced by immigrant detainees. Our findings regarding the psychological and economic hardship are consistent with previous research. These consequences remain relatively unconsidered in American legislation. </a:t>
            </a:r>
          </a:p>
        </p:txBody>
      </p:sp>
      <p:sp>
        <p:nvSpPr>
          <p:cNvPr id="4" name="Slide Number Placeholder 3"/>
          <p:cNvSpPr>
            <a:spLocks noGrp="1"/>
          </p:cNvSpPr>
          <p:nvPr>
            <p:ph type="sldNum" sz="quarter" idx="10"/>
          </p:nvPr>
        </p:nvSpPr>
        <p:spPr/>
        <p:txBody>
          <a:bodyPr/>
          <a:lstStyle/>
          <a:p>
            <a:fld id="{0B234EC8-37A6-4F94-B4EC-566366914C7E}" type="slidenum">
              <a:rPr lang="en-US" smtClean="0"/>
              <a:t>12</a:t>
            </a:fld>
            <a:endParaRPr lang="en-US"/>
          </a:p>
        </p:txBody>
      </p:sp>
    </p:spTree>
    <p:extLst>
      <p:ext uri="{BB962C8B-B14F-4D97-AF65-F5344CB8AC3E}">
        <p14:creationId xmlns:p14="http://schemas.microsoft.com/office/powerpoint/2010/main" val="330567706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200" kern="1200" dirty="0">
                <a:solidFill>
                  <a:schemeClr val="tx1"/>
                </a:solidFill>
                <a:effectLst/>
                <a:latin typeface="+mn-lt"/>
                <a:ea typeface="+mn-ea"/>
                <a:cs typeface="+mn-cs"/>
              </a:rPr>
              <a:t>Recent legislation and social attitudes in the United States have developed the idea of “</a:t>
            </a:r>
            <a:r>
              <a:rPr lang="en-US" sz="1200" kern="1200" dirty="0" err="1">
                <a:solidFill>
                  <a:schemeClr val="tx1"/>
                </a:solidFill>
                <a:effectLst/>
                <a:latin typeface="+mn-lt"/>
                <a:ea typeface="+mn-ea"/>
                <a:cs typeface="+mn-cs"/>
              </a:rPr>
              <a:t>crimmigration</a:t>
            </a:r>
            <a:r>
              <a:rPr lang="en-US" sz="1200" kern="1200" dirty="0">
                <a:solidFill>
                  <a:schemeClr val="tx1"/>
                </a:solidFill>
                <a:effectLst/>
                <a:latin typeface="+mn-lt"/>
                <a:ea typeface="+mn-ea"/>
                <a:cs typeface="+mn-cs"/>
              </a:rPr>
              <a:t>” in that migration without legal documentation is now considered a criminal offense. The intensity of these attitudes, as depicted in the creation and implementation of policies, the media, and socially accepted discrimination toward immigrants, has recently increased out of fear and protection from violent attacks and losing jobs. The purpose of our study is to hear the immigrants point of view amidst the social milieu of anti immigration. We most often hear the voices of the legislators or the </a:t>
            </a:r>
            <a:r>
              <a:rPr lang="en-US" sz="1200" kern="1200" dirty="0" err="1">
                <a:solidFill>
                  <a:schemeClr val="tx1"/>
                </a:solidFill>
                <a:effectLst/>
                <a:latin typeface="+mn-lt"/>
                <a:ea typeface="+mn-ea"/>
                <a:cs typeface="+mn-cs"/>
              </a:rPr>
              <a:t>americans</a:t>
            </a:r>
            <a:r>
              <a:rPr lang="en-US" sz="1200" kern="1200" dirty="0">
                <a:solidFill>
                  <a:schemeClr val="tx1"/>
                </a:solidFill>
                <a:effectLst/>
                <a:latin typeface="+mn-lt"/>
                <a:ea typeface="+mn-ea"/>
                <a:cs typeface="+mn-cs"/>
              </a:rPr>
              <a:t> who are victims to violence or job loss but the voices of the immigrants are silenced.</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200" kern="1200" dirty="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200" kern="1200" dirty="0">
                <a:solidFill>
                  <a:schemeClr val="tx1"/>
                </a:solidFill>
                <a:effectLst/>
                <a:latin typeface="+mn-lt"/>
                <a:ea typeface="+mn-ea"/>
                <a:cs typeface="+mn-cs"/>
              </a:rPr>
              <a:t>This research expands on research conducted by Rosenfield and </a:t>
            </a:r>
            <a:r>
              <a:rPr lang="en-US" sz="1200" kern="1200" dirty="0" err="1">
                <a:solidFill>
                  <a:schemeClr val="tx1"/>
                </a:solidFill>
                <a:effectLst/>
                <a:latin typeface="+mn-lt"/>
                <a:ea typeface="+mn-ea"/>
                <a:cs typeface="+mn-cs"/>
              </a:rPr>
              <a:t>Fortunati</a:t>
            </a:r>
            <a:r>
              <a:rPr lang="en-US" sz="1200" kern="1200" dirty="0">
                <a:solidFill>
                  <a:schemeClr val="tx1"/>
                </a:solidFill>
                <a:effectLst/>
                <a:latin typeface="+mn-lt"/>
                <a:ea typeface="+mn-ea"/>
                <a:cs typeface="+mn-cs"/>
              </a:rPr>
              <a:t>, “Voices of the Undocumented.” Rosenfield and </a:t>
            </a:r>
            <a:r>
              <a:rPr lang="en-US" sz="1200" kern="1200" dirty="0" err="1">
                <a:solidFill>
                  <a:schemeClr val="tx1"/>
                </a:solidFill>
                <a:effectLst/>
                <a:latin typeface="+mn-lt"/>
                <a:ea typeface="+mn-ea"/>
                <a:cs typeface="+mn-cs"/>
              </a:rPr>
              <a:t>Fortunati</a:t>
            </a:r>
            <a:r>
              <a:rPr lang="en-US" sz="1200" kern="1200" dirty="0">
                <a:solidFill>
                  <a:schemeClr val="tx1"/>
                </a:solidFill>
                <a:effectLst/>
                <a:latin typeface="+mn-lt"/>
                <a:ea typeface="+mn-ea"/>
                <a:cs typeface="+mn-cs"/>
              </a:rPr>
              <a:t> shared the stories of a handful of immigrants in their community and elaborated on the importance of sharing immigrant narratives because these individuals are often overlooked and silenced behind broad generalizations of bad and violent immigrants. The purpose of our research is to expand on Rosenfield and </a:t>
            </a:r>
            <a:r>
              <a:rPr lang="en-US" sz="1200" kern="1200" dirty="0" err="1">
                <a:solidFill>
                  <a:schemeClr val="tx1"/>
                </a:solidFill>
                <a:effectLst/>
                <a:latin typeface="+mn-lt"/>
                <a:ea typeface="+mn-ea"/>
                <a:cs typeface="+mn-cs"/>
              </a:rPr>
              <a:t>Fortunatis</a:t>
            </a:r>
            <a:r>
              <a:rPr lang="en-US" sz="1200" kern="1200" dirty="0">
                <a:solidFill>
                  <a:schemeClr val="tx1"/>
                </a:solidFill>
                <a:effectLst/>
                <a:latin typeface="+mn-lt"/>
                <a:ea typeface="+mn-ea"/>
                <a:cs typeface="+mn-cs"/>
              </a:rPr>
              <a:t> research by sharing the narratives of detained immigrants. </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US" sz="1200" kern="1200" dirty="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200" kern="1200" dirty="0">
                <a:solidFill>
                  <a:schemeClr val="tx1"/>
                </a:solidFill>
                <a:effectLst/>
                <a:latin typeface="+mn-lt"/>
                <a:ea typeface="+mn-ea"/>
                <a:cs typeface="+mn-cs"/>
              </a:rPr>
              <a:t>Critical qualitative research is based on several assumptions:</a:t>
            </a:r>
          </a:p>
          <a:p>
            <a:pPr marL="228600" marR="0" lvl="0" indent="-228600" algn="l" defTabSz="914400" rtl="0" eaLnBrk="1" fontAlgn="auto" latinLnBrk="0" hangingPunct="1">
              <a:lnSpc>
                <a:spcPct val="100000"/>
              </a:lnSpc>
              <a:spcBef>
                <a:spcPts val="0"/>
              </a:spcBef>
              <a:spcAft>
                <a:spcPts val="0"/>
              </a:spcAft>
              <a:buClrTx/>
              <a:buSzTx/>
              <a:buFontTx/>
              <a:buAutoNum type="arabicPeriod"/>
              <a:tabLst/>
              <a:defRPr/>
            </a:pPr>
            <a:r>
              <a:rPr lang="en-US" sz="1200" kern="1200" dirty="0">
                <a:solidFill>
                  <a:schemeClr val="tx1"/>
                </a:solidFill>
                <a:effectLst/>
                <a:latin typeface="+mn-lt"/>
                <a:ea typeface="+mn-ea"/>
                <a:cs typeface="+mn-cs"/>
              </a:rPr>
              <a:t>That meaning is created through discourse</a:t>
            </a:r>
          </a:p>
          <a:p>
            <a:pPr marL="228600" marR="0" lvl="0" indent="-228600" algn="l" defTabSz="914400" rtl="0" eaLnBrk="1" fontAlgn="auto" latinLnBrk="0" hangingPunct="1">
              <a:lnSpc>
                <a:spcPct val="100000"/>
              </a:lnSpc>
              <a:spcBef>
                <a:spcPts val="0"/>
              </a:spcBef>
              <a:spcAft>
                <a:spcPts val="0"/>
              </a:spcAft>
              <a:buClrTx/>
              <a:buSzTx/>
              <a:buFontTx/>
              <a:buAutoNum type="arabicPeriod"/>
              <a:tabLst/>
              <a:defRPr/>
            </a:pPr>
            <a:r>
              <a:rPr lang="en-US" sz="1200" kern="1200" dirty="0">
                <a:solidFill>
                  <a:schemeClr val="tx1"/>
                </a:solidFill>
                <a:effectLst/>
                <a:latin typeface="+mn-lt"/>
                <a:ea typeface="+mn-ea"/>
                <a:cs typeface="+mn-cs"/>
              </a:rPr>
              <a:t> all discourse is mediated by socially situated power relations</a:t>
            </a:r>
          </a:p>
          <a:p>
            <a:pPr marL="228600" marR="0" lvl="0" indent="-228600" algn="l" defTabSz="914400" rtl="0" eaLnBrk="1" fontAlgn="auto" latinLnBrk="0" hangingPunct="1">
              <a:lnSpc>
                <a:spcPct val="100000"/>
              </a:lnSpc>
              <a:spcBef>
                <a:spcPts val="0"/>
              </a:spcBef>
              <a:spcAft>
                <a:spcPts val="0"/>
              </a:spcAft>
              <a:buClrTx/>
              <a:buSzTx/>
              <a:buFontTx/>
              <a:buAutoNum type="arabicPeriod"/>
              <a:tabLst/>
              <a:defRPr/>
            </a:pPr>
            <a:r>
              <a:rPr lang="en-US" sz="1200" kern="1200" dirty="0">
                <a:solidFill>
                  <a:schemeClr val="tx1"/>
                </a:solidFill>
                <a:effectLst/>
                <a:latin typeface="+mn-lt"/>
                <a:ea typeface="+mn-ea"/>
                <a:cs typeface="+mn-cs"/>
              </a:rPr>
              <a:t> and that certain groups are inherently privileged over others.</a:t>
            </a:r>
          </a:p>
          <a:p>
            <a:pPr marL="228600" marR="0" lvl="0" indent="-228600" algn="l" defTabSz="914400" rtl="0" eaLnBrk="1" fontAlgn="auto" latinLnBrk="0" hangingPunct="1">
              <a:lnSpc>
                <a:spcPct val="100000"/>
              </a:lnSpc>
              <a:spcBef>
                <a:spcPts val="0"/>
              </a:spcBef>
              <a:spcAft>
                <a:spcPts val="0"/>
              </a:spcAft>
              <a:buClrTx/>
              <a:buSzTx/>
              <a:buFontTx/>
              <a:buAutoNum type="arabicPeriod"/>
              <a:tabLst/>
              <a:defRPr/>
            </a:pPr>
            <a:endParaRPr lang="en-US" sz="1200" kern="1200" dirty="0">
              <a:solidFill>
                <a:schemeClr val="tx1"/>
              </a:solidFill>
              <a:effectLst/>
              <a:latin typeface="+mn-lt"/>
              <a:ea typeface="+mn-ea"/>
              <a:cs typeface="+mn-cs"/>
            </a:endParaRPr>
          </a:p>
          <a:p>
            <a:pPr marL="0" marR="0" lvl="0" indent="0" algn="l" defTabSz="914400" rtl="0" eaLnBrk="1" fontAlgn="auto" latinLnBrk="0" hangingPunct="1">
              <a:lnSpc>
                <a:spcPct val="100000"/>
              </a:lnSpc>
              <a:spcBef>
                <a:spcPts val="0"/>
              </a:spcBef>
              <a:spcAft>
                <a:spcPts val="0"/>
              </a:spcAft>
              <a:buClrTx/>
              <a:buSzTx/>
              <a:buFontTx/>
              <a:buNone/>
              <a:tabLst/>
              <a:defRPr/>
            </a:pPr>
            <a:r>
              <a:rPr lang="en-US" sz="1200" kern="1200" dirty="0">
                <a:solidFill>
                  <a:schemeClr val="tx1"/>
                </a:solidFill>
                <a:effectLst/>
                <a:latin typeface="+mn-lt"/>
                <a:ea typeface="+mn-ea"/>
                <a:cs typeface="+mn-cs"/>
              </a:rPr>
              <a:t>This study was conducted with recognition that we live in an inherently discriminatory society. The goal of this study was to give voice to the experiences and perspectives of individuals who have been silenced in an attempt to make visible and hopefully to disrupt the systems of power and privilege that serve to marginalize.</a:t>
            </a:r>
          </a:p>
        </p:txBody>
      </p:sp>
      <p:sp>
        <p:nvSpPr>
          <p:cNvPr id="4" name="Slide Number Placeholder 3"/>
          <p:cNvSpPr>
            <a:spLocks noGrp="1"/>
          </p:cNvSpPr>
          <p:nvPr>
            <p:ph type="sldNum" sz="quarter" idx="10"/>
          </p:nvPr>
        </p:nvSpPr>
        <p:spPr/>
        <p:txBody>
          <a:bodyPr/>
          <a:lstStyle/>
          <a:p>
            <a:fld id="{0B234EC8-37A6-4F94-B4EC-566366914C7E}" type="slidenum">
              <a:rPr lang="en-US" smtClean="0"/>
              <a:t>2</a:t>
            </a:fld>
            <a:endParaRPr lang="en-US"/>
          </a:p>
        </p:txBody>
      </p:sp>
    </p:spTree>
    <p:extLst>
      <p:ext uri="{BB962C8B-B14F-4D97-AF65-F5344CB8AC3E}">
        <p14:creationId xmlns:p14="http://schemas.microsoft.com/office/powerpoint/2010/main" val="10419956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purpose of this research was to hear what the voices from detention have to say. We wanted to hear their narratives or their meaning of their migration and detention experiences. </a:t>
            </a:r>
          </a:p>
          <a:p>
            <a:endParaRPr lang="en-US" dirty="0"/>
          </a:p>
          <a:p>
            <a:endParaRPr lang="en-US" dirty="0"/>
          </a:p>
        </p:txBody>
      </p:sp>
      <p:sp>
        <p:nvSpPr>
          <p:cNvPr id="4" name="Slide Number Placeholder 3"/>
          <p:cNvSpPr>
            <a:spLocks noGrp="1"/>
          </p:cNvSpPr>
          <p:nvPr>
            <p:ph type="sldNum" sz="quarter" idx="10"/>
          </p:nvPr>
        </p:nvSpPr>
        <p:spPr/>
        <p:txBody>
          <a:bodyPr/>
          <a:lstStyle/>
          <a:p>
            <a:fld id="{0B234EC8-37A6-4F94-B4EC-566366914C7E}" type="slidenum">
              <a:rPr lang="en-US" smtClean="0"/>
              <a:t>3</a:t>
            </a:fld>
            <a:endParaRPr lang="en-US"/>
          </a:p>
        </p:txBody>
      </p:sp>
    </p:spTree>
    <p:extLst>
      <p:ext uri="{BB962C8B-B14F-4D97-AF65-F5344CB8AC3E}">
        <p14:creationId xmlns:p14="http://schemas.microsoft.com/office/powerpoint/2010/main" val="315591594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We conducted an analysis of the narratives using a symbolic interactionist approach. We emphasized the immigrants’  subjective making of meaning of their lived experiences. Participants presented their connection to society through this construction of meaning. Symbolic interactionism focuses on the interaction of the participants subjective understanding and the cultural aspects of behavior. </a:t>
            </a:r>
          </a:p>
          <a:p>
            <a:endParaRPr lang="en-US" dirty="0"/>
          </a:p>
          <a:p>
            <a:r>
              <a:rPr lang="en-US" dirty="0"/>
              <a:t>Within their accounts we examined how the participants made meaning of their self, identity, and the reality of their experience and current situation. One way we analyzed their construction of meaning for example was their use of language to neutralize their experiences. </a:t>
            </a:r>
          </a:p>
          <a:p>
            <a:endParaRPr lang="en-US" dirty="0"/>
          </a:p>
          <a:p>
            <a:endParaRPr lang="en-US" dirty="0"/>
          </a:p>
          <a:p>
            <a:pPr marL="0" marR="0" lvl="0" indent="0" algn="l" defTabSz="914400" rtl="0" eaLnBrk="1" fontAlgn="auto" latinLnBrk="0" hangingPunct="1">
              <a:lnSpc>
                <a:spcPct val="100000"/>
              </a:lnSpc>
              <a:spcBef>
                <a:spcPts val="0"/>
              </a:spcBef>
              <a:spcAft>
                <a:spcPts val="0"/>
              </a:spcAft>
              <a:buClrTx/>
              <a:buSzTx/>
              <a:buFontTx/>
              <a:buNone/>
              <a:tabLst/>
              <a:defRPr/>
            </a:pPr>
            <a:r>
              <a:rPr lang="en-US" dirty="0"/>
              <a:t>Daily interactions and the use of talk are the significant mechanisms by which individuals neutralize negative acts or their consequences (Scott &amp; Lyman, 1968)</a:t>
            </a:r>
          </a:p>
          <a:p>
            <a:r>
              <a:rPr lang="en-US" dirty="0"/>
              <a:t>	According to Scott and Lyman, there are two general types of accounts that contain socially approved vocabularies:</a:t>
            </a:r>
          </a:p>
          <a:p>
            <a:r>
              <a:rPr lang="en-US" dirty="0"/>
              <a:t>		Justifications – whereby one accepts responsibility for the act in question but denies the derogatory quality associated with it</a:t>
            </a:r>
          </a:p>
          <a:p>
            <a:r>
              <a:rPr lang="en-US" dirty="0"/>
              <a:t>		and Excuses – whereby one admits that the act in question is bad or wrong but denies full responsibility</a:t>
            </a:r>
          </a:p>
          <a:p>
            <a:r>
              <a:rPr lang="en-US" dirty="0"/>
              <a:t>	both are presented to others to protect self-esteem, social status, or social order</a:t>
            </a:r>
          </a:p>
        </p:txBody>
      </p:sp>
      <p:sp>
        <p:nvSpPr>
          <p:cNvPr id="4" name="Slide Number Placeholder 3"/>
          <p:cNvSpPr>
            <a:spLocks noGrp="1"/>
          </p:cNvSpPr>
          <p:nvPr>
            <p:ph type="sldNum" sz="quarter" idx="10"/>
          </p:nvPr>
        </p:nvSpPr>
        <p:spPr/>
        <p:txBody>
          <a:bodyPr/>
          <a:lstStyle/>
          <a:p>
            <a:fld id="{0B234EC8-37A6-4F94-B4EC-566366914C7E}" type="slidenum">
              <a:rPr lang="en-US" smtClean="0"/>
              <a:t>4</a:t>
            </a:fld>
            <a:endParaRPr lang="en-US"/>
          </a:p>
        </p:txBody>
      </p:sp>
    </p:spTree>
    <p:extLst>
      <p:ext uri="{BB962C8B-B14F-4D97-AF65-F5344CB8AC3E}">
        <p14:creationId xmlns:p14="http://schemas.microsoft.com/office/powerpoint/2010/main" val="849212637"/>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While accounts emphasize the participants social constructs, </a:t>
            </a:r>
            <a:r>
              <a:rPr lang="en-US" dirty="0" err="1"/>
              <a:t>orbuch</a:t>
            </a:r>
            <a:r>
              <a:rPr lang="en-US" dirty="0"/>
              <a:t> adds that accounts also emphasize these 5 points. </a:t>
            </a:r>
          </a:p>
          <a:p>
            <a:endParaRPr lang="en-US" dirty="0"/>
          </a:p>
          <a:p>
            <a:r>
              <a:rPr lang="en-US" dirty="0"/>
              <a:t>Accounts give individuals a sense of control and understanding of their environment. In our research project, this could refer our participants environment and experiences in the detention center going through the deportation process.</a:t>
            </a:r>
          </a:p>
          <a:p>
            <a:endParaRPr lang="en-US" dirty="0"/>
          </a:p>
          <a:p>
            <a:r>
              <a:rPr lang="en-US" dirty="0"/>
              <a:t>Accounts also serve as a coping mechanism to deal with emotional or stressful situations.</a:t>
            </a:r>
          </a:p>
          <a:p>
            <a:endParaRPr lang="en-US" dirty="0"/>
          </a:p>
          <a:p>
            <a:r>
              <a:rPr lang="en-US" dirty="0"/>
              <a:t>Another element of accounts is providing closure. This is applicable to our research in that participants are seeking closure in their immigration experiences and cases.</a:t>
            </a:r>
          </a:p>
          <a:p>
            <a:endParaRPr lang="en-US" dirty="0"/>
          </a:p>
          <a:p>
            <a:r>
              <a:rPr lang="en-US" dirty="0"/>
              <a:t>Individuals are also sometimes provided a sense of hope for the future.  By sharing their accounts this is pertinent for our sample as these individuals wait for decisions regarding their release or deportation. </a:t>
            </a:r>
          </a:p>
          <a:p>
            <a:endParaRPr lang="en-US" dirty="0"/>
          </a:p>
          <a:p>
            <a:r>
              <a:rPr lang="en-US" dirty="0"/>
              <a:t>And lastly, accounts establish order in individuals’ daily routine. </a:t>
            </a:r>
          </a:p>
          <a:p>
            <a:endParaRPr lang="en-US" dirty="0"/>
          </a:p>
          <a:p>
            <a:endParaRPr lang="en-US" dirty="0"/>
          </a:p>
          <a:p>
            <a:endParaRPr lang="en-US" dirty="0"/>
          </a:p>
          <a:p>
            <a:endParaRPr lang="en-US" dirty="0"/>
          </a:p>
        </p:txBody>
      </p:sp>
      <p:sp>
        <p:nvSpPr>
          <p:cNvPr id="4" name="Slide Number Placeholder 3"/>
          <p:cNvSpPr>
            <a:spLocks noGrp="1"/>
          </p:cNvSpPr>
          <p:nvPr>
            <p:ph type="sldNum" sz="quarter" idx="10"/>
          </p:nvPr>
        </p:nvSpPr>
        <p:spPr/>
        <p:txBody>
          <a:bodyPr/>
          <a:lstStyle/>
          <a:p>
            <a:fld id="{0B234EC8-37A6-4F94-B4EC-566366914C7E}" type="slidenum">
              <a:rPr lang="en-US" smtClean="0"/>
              <a:t>5</a:t>
            </a:fld>
            <a:endParaRPr lang="en-US"/>
          </a:p>
        </p:txBody>
      </p:sp>
    </p:spTree>
    <p:extLst>
      <p:ext uri="{BB962C8B-B14F-4D97-AF65-F5344CB8AC3E}">
        <p14:creationId xmlns:p14="http://schemas.microsoft.com/office/powerpoint/2010/main" val="2233154648"/>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a:t>The setting of this research was a private immigration detention facility that became operational in 2009. This detention facility is contracted by U.S. Immigration and Customs Enforcement for the detention of illegal immigrants awaiting the outcome of their cases. This facility currently houses over 600 male detainees who have been identified by the federal government’s Secure Communities program which aims to locate and deport criminal illegal immigrants whose crimes range from misdemeanors such as drunk driving all the way to murder. Detainees are assigned to security levels within the facility accordingly. </a:t>
            </a:r>
          </a:p>
          <a:p>
            <a:r>
              <a:rPr lang="en-US" dirty="0"/>
              <a:t>A partnership between the facility and Longwood University was formed in August 2013 which allows Longwood students into the facility for experience in exchange for programming for the detainees. This current study took place during English class that was hosted by Longwood students. English class takes place two nights every week and accommodates for beginner, intermediate, and advanced English speaking levels. We sampled from the advanced English speaking group on “high security” night. </a:t>
            </a:r>
          </a:p>
          <a:p>
            <a:r>
              <a:rPr lang="en-US" dirty="0"/>
              <a:t>Participants were volunteers who wanted to share their story. Each of them were informed of the research being conducted in relation to this project and were assured anonymity. Pseudonym names were provided to mask the identities of the participants. </a:t>
            </a:r>
          </a:p>
        </p:txBody>
      </p:sp>
      <p:sp>
        <p:nvSpPr>
          <p:cNvPr id="4" name="Slide Number Placeholder 3"/>
          <p:cNvSpPr>
            <a:spLocks noGrp="1"/>
          </p:cNvSpPr>
          <p:nvPr>
            <p:ph type="sldNum" sz="quarter" idx="10"/>
          </p:nvPr>
        </p:nvSpPr>
        <p:spPr/>
        <p:txBody>
          <a:bodyPr/>
          <a:lstStyle/>
          <a:p>
            <a:fld id="{0B234EC8-37A6-4F94-B4EC-566366914C7E}" type="slidenum">
              <a:rPr lang="en-US" smtClean="0"/>
              <a:t>6</a:t>
            </a:fld>
            <a:endParaRPr lang="en-US"/>
          </a:p>
        </p:txBody>
      </p:sp>
    </p:spTree>
    <p:extLst>
      <p:ext uri="{BB962C8B-B14F-4D97-AF65-F5344CB8AC3E}">
        <p14:creationId xmlns:p14="http://schemas.microsoft.com/office/powerpoint/2010/main" val="4178951167"/>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0B234EC8-37A6-4F94-B4EC-566366914C7E}" type="slidenum">
              <a:rPr lang="en-US" smtClean="0"/>
              <a:t>7</a:t>
            </a:fld>
            <a:endParaRPr lang="en-US"/>
          </a:p>
        </p:txBody>
      </p:sp>
    </p:spTree>
    <p:extLst>
      <p:ext uri="{BB962C8B-B14F-4D97-AF65-F5344CB8AC3E}">
        <p14:creationId xmlns:p14="http://schemas.microsoft.com/office/powerpoint/2010/main" val="274780054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b="1" dirty="0"/>
          </a:p>
        </p:txBody>
      </p:sp>
      <p:sp>
        <p:nvSpPr>
          <p:cNvPr id="4" name="Slide Number Placeholder 3"/>
          <p:cNvSpPr>
            <a:spLocks noGrp="1"/>
          </p:cNvSpPr>
          <p:nvPr>
            <p:ph type="sldNum" sz="quarter" idx="10"/>
          </p:nvPr>
        </p:nvSpPr>
        <p:spPr/>
        <p:txBody>
          <a:bodyPr/>
          <a:lstStyle/>
          <a:p>
            <a:fld id="{0B234EC8-37A6-4F94-B4EC-566366914C7E}" type="slidenum">
              <a:rPr lang="en-US" smtClean="0"/>
              <a:t>8</a:t>
            </a:fld>
            <a:endParaRPr lang="en-US"/>
          </a:p>
        </p:txBody>
      </p:sp>
    </p:spTree>
    <p:extLst>
      <p:ext uri="{BB962C8B-B14F-4D97-AF65-F5344CB8AC3E}">
        <p14:creationId xmlns:p14="http://schemas.microsoft.com/office/powerpoint/2010/main" val="3783333120"/>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0"/>
            <a:r>
              <a:rPr lang="en-US" dirty="0"/>
              <a:t>Neutralization techniques</a:t>
            </a:r>
          </a:p>
          <a:p>
            <a:pPr lvl="2"/>
            <a:r>
              <a:rPr lang="en-US" dirty="0"/>
              <a:t>As mentioned previously, individuals neutralize their experience with the use of justifications or excuses in their language and interactions</a:t>
            </a:r>
          </a:p>
          <a:p>
            <a:pPr lvl="2"/>
            <a:r>
              <a:rPr lang="en-US" dirty="0"/>
              <a:t>Abdul uses more excuses than justifications when he reasons his life path of drugs and crime. He relieves himself of responsibility by blaming the refugee program for placing him in a crime stricken community right as he left the life of a child solider. Abdul also credits the path he took to his lack of a role model. He explains that his dad was his best friend and greatest role model but lost his dad to the war in Sierra Leone when he was just 5 years old. He said had he been presented with an exemplary role model, his actions would have been different. </a:t>
            </a:r>
          </a:p>
          <a:p>
            <a:pPr lvl="2"/>
            <a:endParaRPr lang="en-US" dirty="0"/>
          </a:p>
          <a:p>
            <a:pPr lvl="2"/>
            <a:r>
              <a:rPr lang="en-US" dirty="0"/>
              <a:t>Aman on the other hand tends to justify his experiences rather than excuse himself of all responsibility. For example, he justifies his ownership and possession of a firearm by explaining that the state court system told him that it was okay for him to have a gun and actually granted him his firearm back after being tried for having the firearm on school grounds. He was not aware that he was in the wrong of owning a firearm until federal agents told him otherwise. He accepts that he was wrong but finds fault in the dual legal system.  (add more here).</a:t>
            </a:r>
          </a:p>
          <a:p>
            <a:pPr lvl="0"/>
            <a:endParaRPr lang="en-US" dirty="0"/>
          </a:p>
          <a:p>
            <a:pPr lvl="1"/>
            <a:r>
              <a:rPr lang="en-US" dirty="0"/>
              <a:t>Give individuals a greater sense of control and understanding of their environment</a:t>
            </a:r>
          </a:p>
          <a:p>
            <a:pPr lvl="2"/>
            <a:r>
              <a:rPr lang="en-US" dirty="0"/>
              <a:t>Abdul understand his situation by presenting himself as an individual with a troubled past with aspirations for improvement. He freely provides details about his mistakes and unfortunate past and decisions that he has made up to this point. He would tell us stories about things he did as a child soldier that weren’t honorable by any means. He admits that he had a troubled upbringing but finds himself gaining more control of himself and his environment. He acknowledges that change is necessary and is motivated to better himself for his own sake and for the sake of his family.</a:t>
            </a:r>
          </a:p>
          <a:p>
            <a:pPr lvl="2"/>
            <a:endParaRPr lang="en-US" dirty="0"/>
          </a:p>
          <a:p>
            <a:pPr lvl="2"/>
            <a:r>
              <a:rPr lang="en-US" dirty="0"/>
              <a:t>Aman on the other hand presents himself as a successful and accomplished citizen and business man. The first thing that Aman will tell you is how he created multiple successful businesses and voluntarily helps members of his community. For example, Aman explained to me that he paid for someone to attend drug rehabilitation in another state after this individual had gone back to a life of drugs at the conclusion of a local, community program. Aman paid for the full cost, transportation, food, and even a cell phone for this individual to contact home with. Aman creates a sense of control by insisting that “trump should have more immigrants like me”. </a:t>
            </a:r>
          </a:p>
          <a:p>
            <a:pPr lvl="1"/>
            <a:endParaRPr lang="en-US" dirty="0"/>
          </a:p>
          <a:p>
            <a:pPr lvl="1"/>
            <a:r>
              <a:rPr lang="en-US" dirty="0"/>
              <a:t>Allow individuals to cope with the emotionally charged and stressful events</a:t>
            </a:r>
          </a:p>
          <a:p>
            <a:pPr lvl="2"/>
            <a:r>
              <a:rPr lang="en-US" dirty="0"/>
              <a:t>Storytelling is and of itself catharsis. These individuals often want their voice heard and also use it as a method of coping and relief. </a:t>
            </a:r>
          </a:p>
          <a:p>
            <a:pPr lvl="1"/>
            <a:endParaRPr lang="en-US" dirty="0"/>
          </a:p>
          <a:p>
            <a:pPr lvl="1"/>
            <a:r>
              <a:rPr lang="en-US" dirty="0"/>
              <a:t>Produce some degree of closure</a:t>
            </a:r>
          </a:p>
          <a:p>
            <a:pPr marL="914400" marR="0" lvl="2" indent="0" algn="l" defTabSz="914400" rtl="0" eaLnBrk="1" fontAlgn="auto" latinLnBrk="0" hangingPunct="1">
              <a:lnSpc>
                <a:spcPct val="100000"/>
              </a:lnSpc>
              <a:spcBef>
                <a:spcPts val="0"/>
              </a:spcBef>
              <a:spcAft>
                <a:spcPts val="0"/>
              </a:spcAft>
              <a:buClrTx/>
              <a:buSzTx/>
              <a:buFontTx/>
              <a:buNone/>
              <a:tabLst/>
              <a:defRPr/>
            </a:pPr>
            <a:r>
              <a:rPr lang="en-US" dirty="0"/>
              <a:t>Abdul would repeat this phrase “I messed up”. He would recall the options he had to avoid the life path that he chose, he acknowledges that he could have chosen to pursue higher education if he had stayed committed to school, he recognizes that he had alternative outlets for stress relief other than hanging out on the streets. But when reflecting back on his past mistakes, he insists that he is seeking self-improvement. While he attributes many of his bad choices to his lack of a role model and loss of his dad at a young age, he acknowledges that his is depriving his own son of the role model that </a:t>
            </a:r>
            <a:r>
              <a:rPr lang="en-US" dirty="0" err="1"/>
              <a:t>abdul</a:t>
            </a:r>
            <a:r>
              <a:rPr lang="en-US" dirty="0"/>
              <a:t> wishes he had. He is sure that he will improve himself upon release so that his son can have a role model to look up to. </a:t>
            </a:r>
          </a:p>
          <a:p>
            <a:pPr lvl="2"/>
            <a:endParaRPr lang="en-US" dirty="0"/>
          </a:p>
          <a:p>
            <a:pPr lvl="2"/>
            <a:r>
              <a:rPr lang="en-US" dirty="0"/>
              <a:t>Aman would often show up to class meetings with his transcripts from his court hearings to share with Dr. Koski and I exactly what had happened. He did this mainly out of disbelief that he was detained for this reason and the circumstances surrounding his detention but he was eager to share his story to educate others. As talked about earlier, while Aman holds himself in high regard, he takes pride in helping others. This research helped to give Aman closure by providing him a platform to educate and help others.</a:t>
            </a:r>
          </a:p>
          <a:p>
            <a:pPr lvl="2"/>
            <a:endParaRPr lang="en-US" dirty="0"/>
          </a:p>
          <a:p>
            <a:pPr lvl="1"/>
            <a:r>
              <a:rPr lang="en-US" dirty="0"/>
              <a:t>In creating a sense of hope and will for the future</a:t>
            </a:r>
          </a:p>
          <a:p>
            <a:pPr marL="457200" marR="0" lvl="1" indent="0" algn="l" defTabSz="914400" rtl="0" eaLnBrk="1" fontAlgn="auto" latinLnBrk="0" hangingPunct="1">
              <a:lnSpc>
                <a:spcPct val="100000"/>
              </a:lnSpc>
              <a:spcBef>
                <a:spcPts val="0"/>
              </a:spcBef>
              <a:spcAft>
                <a:spcPts val="0"/>
              </a:spcAft>
              <a:buClrTx/>
              <a:buSzTx/>
              <a:buFontTx/>
              <a:buNone/>
              <a:tabLst/>
              <a:defRPr/>
            </a:pPr>
            <a:r>
              <a:rPr lang="en-US" dirty="0"/>
              <a:t>	Abdul’s sense of hope regarding his situation features wavering hope. One week he has his chin up and a smile on his face as he expresses confidence in being released back 	home to his family and the next he will have his head in his hands as he communicates his fears and worries that he very well may be deported to a different country. Abduls 	future expectations vary significantly week to week and part of this uncertainty comes from our participants receiving sparse updates from their lawyers or deportation 	officers. One week the participant will leave the conversation feeling lighthearted and hopeful for their future but the next conversation about case updates could be 	upsetting and turn in the opposite direction.</a:t>
            </a:r>
          </a:p>
          <a:p>
            <a:pPr lvl="1"/>
            <a:endParaRPr lang="en-US" dirty="0"/>
          </a:p>
          <a:p>
            <a:pPr marL="457200" marR="0" lvl="1" indent="0" algn="l" defTabSz="914400" rtl="0" eaLnBrk="1" fontAlgn="auto" latinLnBrk="0" hangingPunct="1">
              <a:lnSpc>
                <a:spcPct val="100000"/>
              </a:lnSpc>
              <a:spcBef>
                <a:spcPts val="0"/>
              </a:spcBef>
              <a:spcAft>
                <a:spcPts val="0"/>
              </a:spcAft>
              <a:buClrTx/>
              <a:buSzTx/>
              <a:buFontTx/>
              <a:buNone/>
              <a:tabLst/>
              <a:defRPr/>
            </a:pPr>
            <a:r>
              <a:rPr lang="en-US" dirty="0"/>
              <a:t>	Aman on the other hand communicates nothing but confidence in his future release back home. Aman never once spoke about the possibility of being deported. He 	expressed confidence in his lawyer, his case, and his outcome because of the unique legal argument he presents about his previous interaction with the state court regarding 	the firearm. He does attribute his high probability of release to the fact that he paid good money for a good lawyer. His will for change is demonstrated by his statements 	regarding current legislation. He is hopeful for a new president once President Trumps 4 years are up. </a:t>
            </a:r>
          </a:p>
          <a:p>
            <a:pPr marL="457200" marR="0" lvl="1" indent="0" algn="l" defTabSz="914400" rtl="0" eaLnBrk="1" fontAlgn="auto" latinLnBrk="0" hangingPunct="1">
              <a:lnSpc>
                <a:spcPct val="100000"/>
              </a:lnSpc>
              <a:spcBef>
                <a:spcPts val="0"/>
              </a:spcBef>
              <a:spcAft>
                <a:spcPts val="0"/>
              </a:spcAft>
              <a:buClrTx/>
              <a:buSzTx/>
              <a:buFontTx/>
              <a:buNone/>
              <a:tabLst/>
              <a:defRPr/>
            </a:pPr>
            <a:endParaRPr lang="en-US" dirty="0"/>
          </a:p>
        </p:txBody>
      </p:sp>
      <p:sp>
        <p:nvSpPr>
          <p:cNvPr id="4" name="Slide Number Placeholder 3"/>
          <p:cNvSpPr>
            <a:spLocks noGrp="1"/>
          </p:cNvSpPr>
          <p:nvPr>
            <p:ph type="sldNum" sz="quarter" idx="10"/>
          </p:nvPr>
        </p:nvSpPr>
        <p:spPr/>
        <p:txBody>
          <a:bodyPr/>
          <a:lstStyle/>
          <a:p>
            <a:fld id="{0B234EC8-37A6-4F94-B4EC-566366914C7E}" type="slidenum">
              <a:rPr lang="en-US" smtClean="0"/>
              <a:t>9</a:t>
            </a:fld>
            <a:endParaRPr lang="en-US"/>
          </a:p>
        </p:txBody>
      </p:sp>
    </p:spTree>
    <p:extLst>
      <p:ext uri="{BB962C8B-B14F-4D97-AF65-F5344CB8AC3E}">
        <p14:creationId xmlns:p14="http://schemas.microsoft.com/office/powerpoint/2010/main" val="413301044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Pr>
        <a:solidFill>
          <a:schemeClr val="accent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lgn="ctr">
              <a:defRPr sz="3800">
                <a:solidFill>
                  <a:srgbClr val="262626"/>
                </a:solidFill>
              </a:defRPr>
            </a:lvl1pPr>
          </a:lstStyle>
          <a:p>
            <a:r>
              <a:rPr lang="en-US"/>
              <a:t>Click to edit Master title style</a:t>
            </a:r>
            <a:endParaRPr lang="en-US" dirty="0"/>
          </a:p>
        </p:txBody>
      </p:sp>
      <p:sp>
        <p:nvSpPr>
          <p:cNvPr id="3" name="Subtitle 2"/>
          <p:cNvSpPr>
            <a:spLocks noGrp="1"/>
          </p:cNvSpPr>
          <p:nvPr>
            <p:ph type="subTitle" idx="1"/>
          </p:nvPr>
        </p:nvSpPr>
        <p:spPr>
          <a:xfrm>
            <a:off x="2695194" y="4352544"/>
            <a:ext cx="6801612" cy="1239894"/>
          </a:xfrm>
          <a:noFill/>
        </p:spPr>
        <p:txBody>
          <a:bodyPr>
            <a:normAutofit/>
          </a:bodyPr>
          <a:lstStyle>
            <a:lvl1pPr marL="0" indent="0" algn="ctr">
              <a:buNone/>
              <a:defRPr sz="2000">
                <a:solidFill>
                  <a:schemeClr val="tx1">
                    <a:lumMod val="75000"/>
                    <a:lumOff val="25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p:cNvSpPr>
            <a:spLocks noGrp="1"/>
          </p:cNvSpPr>
          <p:nvPr>
            <p:ph type="dt" sz="half" idx="10"/>
          </p:nvPr>
        </p:nvSpPr>
        <p:spPr/>
        <p:txBody>
          <a:bodyPr/>
          <a:lstStyle/>
          <a:p>
            <a:fld id="{33DA9C7A-0D46-43DC-A7B7-36C4D35803C2}" type="datetimeFigureOut">
              <a:rPr lang="en-US" smtClean="0"/>
              <a:t>2/21/2018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4033843928"/>
      </p:ext>
    </p:extLst>
  </p:cSld>
  <p:clrMapOvr>
    <a:overrideClrMapping bg1="dk1" tx1="lt1" bg2="dk2" tx2="lt2" accent1="accent1" accent2="accent2" accent3="accent3" accent4="accent4" accent5="accent5" accent6="accent6" hlink="hlink" folHlink="folHlink"/>
  </p:clrMapOvr>
  <p:extLst>
    <p:ext uri="{DCECCB84-F9BA-43D5-87BE-67443E8EF086}">
      <p15:sldGuideLst xmlns:p15="http://schemas.microsoft.com/office/powerpoint/2012/main"/>
    </p:ext>
  </p:extLs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3DA9C7A-0D46-43DC-A7B7-36C4D35803C2}" type="datetimeFigureOut">
              <a:rPr lang="en-US" smtClean="0"/>
              <a:t>2/21/2018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197136558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53112" y="937260"/>
            <a:ext cx="1298608" cy="4983480"/>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2231136" y="937260"/>
            <a:ext cx="6198489" cy="4983480"/>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33DA9C7A-0D46-43DC-A7B7-36C4D35803C2}" type="datetimeFigureOut">
              <a:rPr lang="en-US" smtClean="0"/>
              <a:t>2/21/2018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3547285358"/>
      </p:ext>
    </p:extLst>
  </p:cSld>
  <p:clrMapOvr>
    <a:masterClrMapping/>
  </p:clrMapOvr>
  <p:extLst>
    <p:ext uri="{DCECCB84-F9BA-43D5-87BE-67443E8EF086}">
      <p15:sldGuideLst xmlns:p15="http://schemas.microsoft.com/office/powerpoint/2012/main"/>
    </p:ext>
  </p:extLs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33DA9C7A-0D46-43DC-A7B7-36C4D35803C2}" type="datetimeFigureOut">
              <a:rPr lang="en-US" smtClean="0"/>
              <a:t>2/21/2018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237449482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Pr>
        <a:solidFill>
          <a:schemeClr val="accent1"/>
        </a:solidFill>
        <a:effectLst/>
      </p:bgPr>
    </p:bg>
    <p:spTree>
      <p:nvGrpSpPr>
        <p:cNvPr id="1" name=""/>
        <p:cNvGrpSpPr/>
        <p:nvPr/>
      </p:nvGrpSpPr>
      <p:grpSpPr>
        <a:xfrm>
          <a:off x="0" y="0"/>
          <a:ext cx="0" cy="0"/>
          <a:chOff x="0" y="0"/>
          <a:chExt cx="0" cy="0"/>
        </a:xfrm>
      </p:grpSpPr>
      <p:sp>
        <p:nvSpPr>
          <p:cNvPr id="2" name="Title 1"/>
          <p:cNvSpPr>
            <a:spLocks noGrp="1"/>
          </p:cNvSpPr>
          <p:nvPr>
            <p:ph type="title"/>
          </p:nvPr>
        </p:nvSpPr>
        <p:spPr bwMode="blackWhite">
          <a:xfrm>
            <a:off x="1600200" y="2386744"/>
            <a:ext cx="8991600" cy="1645920"/>
          </a:xfrm>
          <a:solidFill>
            <a:srgbClr val="FFFFFF"/>
          </a:solidFill>
          <a:ln w="38100">
            <a:solidFill>
              <a:srgbClr val="404040"/>
            </a:solidFill>
          </a:ln>
        </p:spPr>
        <p:txBody>
          <a:bodyPr lIns="274320" rIns="274320" anchor="ctr" anchorCtr="1">
            <a:normAutofit/>
          </a:bodyPr>
          <a:lstStyle>
            <a:lvl1pPr>
              <a:defRPr sz="3800">
                <a:solidFill>
                  <a:srgbClr val="262626"/>
                </a:solidFill>
              </a:defRPr>
            </a:lvl1pPr>
          </a:lstStyle>
          <a:p>
            <a:r>
              <a:rPr lang="en-US"/>
              <a:t>Click to edit Master title style</a:t>
            </a:r>
            <a:endParaRPr lang="en-US" dirty="0"/>
          </a:p>
        </p:txBody>
      </p:sp>
      <p:sp>
        <p:nvSpPr>
          <p:cNvPr id="3" name="Text Placeholder 2"/>
          <p:cNvSpPr>
            <a:spLocks noGrp="1"/>
          </p:cNvSpPr>
          <p:nvPr>
            <p:ph type="body" idx="1"/>
          </p:nvPr>
        </p:nvSpPr>
        <p:spPr>
          <a:xfrm>
            <a:off x="2695194" y="4352465"/>
            <a:ext cx="6801612" cy="1265082"/>
          </a:xfrm>
        </p:spPr>
        <p:txBody>
          <a:bodyPr anchor="t" anchorCtr="1">
            <a:normAutofit/>
          </a:bodyPr>
          <a:lstStyle>
            <a:lvl1pPr marL="0" indent="0">
              <a:buNone/>
              <a:defRPr sz="20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7" name="Date Placeholder 6"/>
          <p:cNvSpPr>
            <a:spLocks noGrp="1"/>
          </p:cNvSpPr>
          <p:nvPr>
            <p:ph type="dt" sz="half" idx="10"/>
          </p:nvPr>
        </p:nvSpPr>
        <p:spPr/>
        <p:txBody>
          <a:bodyPr/>
          <a:lstStyle/>
          <a:p>
            <a:fld id="{33DA9C7A-0D46-43DC-A7B7-36C4D35803C2}" type="datetimeFigureOut">
              <a:rPr lang="en-US" smtClean="0"/>
              <a:t>2/21/2018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3763055436"/>
      </p:ext>
    </p:extLst>
  </p:cSld>
  <p:clrMapOvr>
    <a:overrideClrMapping bg1="dk1" tx1="lt1" bg2="dk2" tx2="lt2" accent1="accent1" accent2="accent2" accent3="accent3" accent4="accent4" accent5="accent5" accent6="accent6" hlink="hlink" folHlink="folHlink"/>
  </p:clrMapOvr>
  <p:extLst>
    <p:ext uri="{DCECCB84-F9BA-43D5-87BE-67443E8EF086}">
      <p15:sldGuideLst xmlns:p15="http://schemas.microsoft.com/office/powerpoint/2012/main"/>
    </p:ext>
  </p:extLs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581912" y="2638044"/>
            <a:ext cx="4271771"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338315" y="2638044"/>
            <a:ext cx="4270247" cy="3101982"/>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8" name="Date Placeholder 7"/>
          <p:cNvSpPr>
            <a:spLocks noGrp="1"/>
          </p:cNvSpPr>
          <p:nvPr>
            <p:ph type="dt" sz="half" idx="10"/>
          </p:nvPr>
        </p:nvSpPr>
        <p:spPr/>
        <p:txBody>
          <a:bodyPr/>
          <a:lstStyle/>
          <a:p>
            <a:fld id="{33DA9C7A-0D46-43DC-A7B7-36C4D35803C2}" type="datetimeFigureOut">
              <a:rPr lang="en-US" smtClean="0"/>
              <a:t>2/21/2018</a:t>
            </a:fld>
            <a:endParaRPr lang="en-US"/>
          </a:p>
        </p:txBody>
      </p:sp>
      <p:sp>
        <p:nvSpPr>
          <p:cNvPr id="9" name="Footer Placeholder 8"/>
          <p:cNvSpPr>
            <a:spLocks noGrp="1"/>
          </p:cNvSpPr>
          <p:nvPr>
            <p:ph type="ftr" sz="quarter" idx="11"/>
          </p:nvPr>
        </p:nvSpPr>
        <p:spPr/>
        <p:txBody>
          <a:bodyPr/>
          <a:lstStyle/>
          <a:p>
            <a:endParaRPr lang="en-US"/>
          </a:p>
        </p:txBody>
      </p:sp>
      <p:sp>
        <p:nvSpPr>
          <p:cNvPr id="10" name="Slide Number Placeholder 9"/>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37704133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58343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583436" y="3143250"/>
            <a:ext cx="4270248" cy="2596776"/>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6" name="Content Placeholder 5"/>
          <p:cNvSpPr>
            <a:spLocks noGrp="1"/>
          </p:cNvSpPr>
          <p:nvPr>
            <p:ph sz="quarter" idx="4"/>
          </p:nvPr>
        </p:nvSpPr>
        <p:spPr>
          <a:xfrm>
            <a:off x="6338316" y="3143250"/>
            <a:ext cx="4253484" cy="2596776"/>
          </a:xfrm>
        </p:spPr>
        <p:txBody>
          <a:bodyPr/>
          <a:lstStyle>
            <a:lvl5pPr>
              <a:defRPr/>
            </a:lvl5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11" name="Text Placeholder 4"/>
          <p:cNvSpPr>
            <a:spLocks noGrp="1"/>
          </p:cNvSpPr>
          <p:nvPr>
            <p:ph type="body" sz="quarter" idx="13"/>
          </p:nvPr>
        </p:nvSpPr>
        <p:spPr>
          <a:xfrm>
            <a:off x="6338316" y="2313433"/>
            <a:ext cx="4270248" cy="704087"/>
          </a:xfrm>
        </p:spPr>
        <p:txBody>
          <a:bodyPr anchor="b" anchorCtr="1">
            <a:normAutofit/>
          </a:bodyPr>
          <a:lstStyle>
            <a:lvl1pPr marL="0" indent="0" algn="ctr">
              <a:buNone/>
              <a:defRPr sz="1900" b="0" cap="all" spc="100" baseline="0">
                <a:solidFill>
                  <a:schemeClr val="accent2">
                    <a:lumMod val="75000"/>
                  </a:schemeClr>
                </a:solidFill>
              </a:defRPr>
            </a:lvl1pPr>
            <a:lvl2pPr marL="457200" indent="0">
              <a:buNone/>
              <a:defRPr sz="19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7" name="Date Placeholder 6"/>
          <p:cNvSpPr>
            <a:spLocks noGrp="1"/>
          </p:cNvSpPr>
          <p:nvPr>
            <p:ph type="dt" sz="half" idx="10"/>
          </p:nvPr>
        </p:nvSpPr>
        <p:spPr/>
        <p:txBody>
          <a:bodyPr/>
          <a:lstStyle/>
          <a:p>
            <a:fld id="{33DA9C7A-0D46-43DC-A7B7-36C4D35803C2}" type="datetimeFigureOut">
              <a:rPr lang="en-US" smtClean="0"/>
              <a:t>2/21/2018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98D7900E-E93E-468F-9FB3-6B018DAB6083}" type="slidenum">
              <a:rPr lang="en-US" smtClean="0"/>
              <a:t>‹#›</a:t>
            </a:fld>
            <a:endParaRPr lang="en-US"/>
          </a:p>
        </p:txBody>
      </p:sp>
      <p:sp>
        <p:nvSpPr>
          <p:cNvPr id="10" name="Title 9"/>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66199115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33DA9C7A-0D46-43DC-A7B7-36C4D35803C2}" type="datetimeFigureOut">
              <a:rPr lang="en-US" smtClean="0"/>
              <a:t>2/21/2018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128559097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3DA9C7A-0D46-43DC-A7B7-36C4D35803C2}" type="datetimeFigureOut">
              <a:rPr lang="en-US" smtClean="0"/>
              <a:t>2/21/2018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39812060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6" name="Rectangle 25"/>
          <p:cNvSpPr/>
          <p:nvPr/>
        </p:nvSpPr>
        <p:spPr>
          <a:xfrm>
            <a:off x="0" y="0"/>
            <a:ext cx="6096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4672" y="2243828"/>
            <a:ext cx="4486656" cy="1141497"/>
          </a:xfrm>
          <a:solidFill>
            <a:srgbClr val="FFFFFF"/>
          </a:solidFill>
          <a:ln>
            <a:solidFill>
              <a:srgbClr val="404040"/>
            </a:solidFill>
          </a:ln>
        </p:spPr>
        <p:txBody>
          <a:bodyPr anchor="ctr" anchorCtr="1">
            <a:normAutofit/>
          </a:bodyPr>
          <a:lstStyle>
            <a:lvl1pPr>
              <a:defRPr sz="2200">
                <a:solidFill>
                  <a:srgbClr val="262626"/>
                </a:solidFill>
              </a:defRPr>
            </a:lvl1pPr>
          </a:lstStyle>
          <a:p>
            <a:r>
              <a:rPr lang="en-US"/>
              <a:t>Click to edit Master title style</a:t>
            </a:r>
            <a:endParaRPr lang="en-US" dirty="0"/>
          </a:p>
        </p:txBody>
      </p:sp>
      <p:sp>
        <p:nvSpPr>
          <p:cNvPr id="3" name="Content Placeholder 2"/>
          <p:cNvSpPr>
            <a:spLocks noGrp="1"/>
          </p:cNvSpPr>
          <p:nvPr>
            <p:ph idx="1"/>
          </p:nvPr>
        </p:nvSpPr>
        <p:spPr>
          <a:xfrm>
            <a:off x="6736080" y="804672"/>
            <a:ext cx="4815840" cy="5248656"/>
          </a:xfrm>
        </p:spPr>
        <p:txBody>
          <a:bodyPr>
            <a:normAutofit/>
          </a:bodyPr>
          <a:lstStyle>
            <a:lvl1pPr>
              <a:defRPr sz="1900">
                <a:solidFill>
                  <a:schemeClr val="tx1"/>
                </a:solidFill>
              </a:defRPr>
            </a:lvl1pPr>
            <a:lvl2pPr>
              <a:defRPr sz="1600">
                <a:solidFill>
                  <a:schemeClr val="tx1"/>
                </a:solidFill>
              </a:defRPr>
            </a:lvl2pPr>
            <a:lvl3pPr>
              <a:defRPr sz="1600">
                <a:solidFill>
                  <a:schemeClr val="tx1"/>
                </a:solidFill>
              </a:defRPr>
            </a:lvl3pPr>
            <a:lvl4pPr>
              <a:defRPr sz="1600">
                <a:solidFill>
                  <a:schemeClr val="tx1"/>
                </a:solidFill>
              </a:defRPr>
            </a:lvl4pPr>
            <a:lvl5pPr>
              <a:defRPr sz="1600">
                <a:solidFill>
                  <a:schemeClr val="tx1"/>
                </a:solidFill>
              </a:defRPr>
            </a:lvl5pPr>
            <a:lvl6pPr>
              <a:defRPr sz="1600"/>
            </a:lvl6pPr>
            <a:lvl7pPr>
              <a:defRPr sz="1600"/>
            </a:lvl7pPr>
            <a:lvl8pPr>
              <a:defRPr sz="1600"/>
            </a:lvl8pPr>
            <a:lvl9pPr>
              <a:defRPr sz="16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15568" y="3549918"/>
            <a:ext cx="3794760" cy="2194036"/>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9" name="Date Placeholder 8"/>
          <p:cNvSpPr>
            <a:spLocks noGrp="1"/>
          </p:cNvSpPr>
          <p:nvPr>
            <p:ph type="dt" sz="half" idx="10"/>
          </p:nvPr>
        </p:nvSpPr>
        <p:spPr/>
        <p:txBody>
          <a:bodyPr/>
          <a:lstStyle/>
          <a:p>
            <a:fld id="{33DA9C7A-0D46-43DC-A7B7-36C4D35803C2}" type="datetimeFigureOut">
              <a:rPr lang="en-US" smtClean="0"/>
              <a:t>2/21/2018</a:t>
            </a:fld>
            <a:endParaRPr lang="en-US"/>
          </a:p>
        </p:txBody>
      </p:sp>
      <p:sp>
        <p:nvSpPr>
          <p:cNvPr id="10" name="Footer Placeholder 9"/>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1" name="Slide Number Placeholder 10"/>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294390628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18" name="Rectangle 17"/>
          <p:cNvSpPr/>
          <p:nvPr/>
        </p:nvSpPr>
        <p:spPr>
          <a:xfrm>
            <a:off x="0" y="0"/>
            <a:ext cx="6095999"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bwMode="blackWhite">
          <a:xfrm>
            <a:off x="808523" y="2243828"/>
            <a:ext cx="4494998" cy="1134640"/>
          </a:xfrm>
          <a:solidFill>
            <a:srgbClr val="FFFFFF"/>
          </a:solidFill>
          <a:ln>
            <a:solidFill>
              <a:srgbClr val="404040"/>
            </a:solidFill>
          </a:ln>
        </p:spPr>
        <p:txBody>
          <a:bodyPr anchor="ctr" anchorCtr="1">
            <a:noAutofit/>
          </a:bodyPr>
          <a:lstStyle>
            <a:lvl1pPr>
              <a:defRPr sz="2200">
                <a:solidFill>
                  <a:srgbClr val="262626"/>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6095999" y="0"/>
            <a:ext cx="6102097" cy="6858000"/>
          </a:xfrm>
          <a:solidFill>
            <a:schemeClr val="bg1">
              <a:lumMod val="75000"/>
            </a:schemeClr>
          </a:solidFill>
        </p:spPr>
        <p:txBody>
          <a:bodyPr anchor="t"/>
          <a:lstStyle>
            <a:lvl1pPr marL="0" indent="0">
              <a:buNone/>
              <a:defRPr sz="3200">
                <a:solidFill>
                  <a:schemeClr val="bg1">
                    <a:lumMod val="85000"/>
                    <a:lumOff val="15000"/>
                  </a:schemeClr>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115568" y="3549918"/>
            <a:ext cx="3794760" cy="2194037"/>
          </a:xfrm>
        </p:spPr>
        <p:txBody>
          <a:bodyPr anchor="t" anchorCtr="1">
            <a:normAutofit/>
          </a:bodyPr>
          <a:lstStyle>
            <a:lvl1pPr marL="0" indent="0" algn="ctr">
              <a:buNone/>
              <a:defRPr sz="1500">
                <a:solidFill>
                  <a:srgbClr val="FFFFFF"/>
                </a:soli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8" name="Date Placeholder 7"/>
          <p:cNvSpPr>
            <a:spLocks noGrp="1"/>
          </p:cNvSpPr>
          <p:nvPr>
            <p:ph type="dt" sz="half" idx="10"/>
          </p:nvPr>
        </p:nvSpPr>
        <p:spPr/>
        <p:txBody>
          <a:bodyPr/>
          <a:lstStyle>
            <a:lvl1pPr>
              <a:defRPr>
                <a:solidFill>
                  <a:srgbClr val="FFFFFF"/>
                </a:solidFill>
                <a:effectLst>
                  <a:outerShdw blurRad="50800" dist="38100" dir="2700000" algn="tl" rotWithShape="0">
                    <a:prstClr val="black">
                      <a:alpha val="43000"/>
                    </a:prstClr>
                  </a:outerShdw>
                </a:effectLst>
              </a:defRPr>
            </a:lvl1pPr>
          </a:lstStyle>
          <a:p>
            <a:fld id="{33DA9C7A-0D46-43DC-A7B7-36C4D35803C2}" type="datetimeFigureOut">
              <a:rPr lang="en-US" smtClean="0"/>
              <a:t>2/21/2018</a:t>
            </a:fld>
            <a:endParaRPr lang="en-US"/>
          </a:p>
        </p:txBody>
      </p:sp>
      <p:sp>
        <p:nvSpPr>
          <p:cNvPr id="9" name="Footer Placeholder 8"/>
          <p:cNvSpPr>
            <a:spLocks noGrp="1"/>
          </p:cNvSpPr>
          <p:nvPr>
            <p:ph type="ftr" sz="quarter" idx="11"/>
          </p:nvPr>
        </p:nvSpPr>
        <p:spPr>
          <a:xfrm>
            <a:off x="804672" y="6236208"/>
            <a:ext cx="5124797" cy="320040"/>
          </a:xfrm>
        </p:spPr>
        <p:txBody>
          <a:bodyPr/>
          <a:lstStyle>
            <a:lvl1pPr>
              <a:defRPr>
                <a:solidFill>
                  <a:srgbClr val="FFFFFF">
                    <a:alpha val="70000"/>
                  </a:srgbClr>
                </a:solidFill>
              </a:defRPr>
            </a:lvl1pPr>
          </a:lstStyle>
          <a:p>
            <a:endParaRPr lang="en-US"/>
          </a:p>
        </p:txBody>
      </p:sp>
      <p:sp>
        <p:nvSpPr>
          <p:cNvPr id="10" name="Slide Number Placeholder 9"/>
          <p:cNvSpPr>
            <a:spLocks noGrp="1"/>
          </p:cNvSpPr>
          <p:nvPr>
            <p:ph type="sldNum" sz="quarter" idx="12"/>
          </p:nvPr>
        </p:nvSpPr>
        <p:spPr/>
        <p:txBody>
          <a:bodyPr/>
          <a:lstStyle/>
          <a:p>
            <a:fld id="{98D7900E-E93E-468F-9FB3-6B018DAB6083}" type="slidenum">
              <a:rPr lang="en-US" smtClean="0"/>
              <a:t>‹#›</a:t>
            </a:fld>
            <a:endParaRPr lang="en-US"/>
          </a:p>
        </p:txBody>
      </p:sp>
    </p:spTree>
    <p:extLst>
      <p:ext uri="{BB962C8B-B14F-4D97-AF65-F5344CB8AC3E}">
        <p14:creationId xmlns:p14="http://schemas.microsoft.com/office/powerpoint/2010/main" val="24351165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bwMode="black">
          <a:xfrm>
            <a:off x="2231136" y="964692"/>
            <a:ext cx="7729728" cy="1188720"/>
          </a:xfrm>
          <a:prstGeom prst="rect">
            <a:avLst/>
          </a:prstGeom>
          <a:solidFill>
            <a:srgbClr val="FFFFFF"/>
          </a:solidFill>
          <a:ln w="31750" cap="sq">
            <a:solidFill>
              <a:srgbClr val="404040"/>
            </a:solidFill>
            <a:miter lim="800000"/>
          </a:ln>
        </p:spPr>
        <p:txBody>
          <a:bodyPr vert="horz" lIns="182880" tIns="182880" rIns="182880" bIns="18288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2231136" y="2638044"/>
            <a:ext cx="7729728" cy="3101983"/>
          </a:xfrm>
          <a:prstGeom prst="rect">
            <a:avLst/>
          </a:prstGeom>
        </p:spPr>
        <p:txBody>
          <a:bodyPr vert="horz" lIns="91440" tIns="45720" rIns="91440" bIns="45720" rtlCol="0">
            <a:normAutofit/>
          </a:bodyPr>
          <a:lstStyle/>
          <a:p>
            <a:pPr lvl="0"/>
            <a:r>
              <a:rPr lang="en-US" dirty="0"/>
              <a:t>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Date Placeholder 3"/>
          <p:cNvSpPr>
            <a:spLocks noGrp="1"/>
          </p:cNvSpPr>
          <p:nvPr>
            <p:ph type="dt" sz="half" idx="2"/>
          </p:nvPr>
        </p:nvSpPr>
        <p:spPr>
          <a:xfrm>
            <a:off x="7821429" y="6238816"/>
            <a:ext cx="2753746" cy="323968"/>
          </a:xfrm>
          <a:prstGeom prst="rect">
            <a:avLst/>
          </a:prstGeom>
        </p:spPr>
        <p:txBody>
          <a:bodyPr vert="horz" lIns="91440" tIns="45720" rIns="91440" bIns="45720" rtlCol="0" anchor="ctr"/>
          <a:lstStyle>
            <a:lvl1pPr algn="r">
              <a:defRPr sz="1050">
                <a:solidFill>
                  <a:schemeClr val="tx1">
                    <a:alpha val="70000"/>
                  </a:schemeClr>
                </a:solidFill>
              </a:defRPr>
            </a:lvl1pPr>
          </a:lstStyle>
          <a:p>
            <a:fld id="{33DA9C7A-0D46-43DC-A7B7-36C4D35803C2}" type="datetimeFigureOut">
              <a:rPr lang="en-US" smtClean="0"/>
              <a:t>2/21/2018</a:t>
            </a:fld>
            <a:endParaRPr lang="en-US"/>
          </a:p>
        </p:txBody>
      </p:sp>
      <p:sp>
        <p:nvSpPr>
          <p:cNvPr id="5" name="Footer Placeholder 4"/>
          <p:cNvSpPr>
            <a:spLocks noGrp="1"/>
          </p:cNvSpPr>
          <p:nvPr>
            <p:ph type="ftr" sz="quarter" idx="3"/>
          </p:nvPr>
        </p:nvSpPr>
        <p:spPr>
          <a:xfrm>
            <a:off x="1600200" y="6236208"/>
            <a:ext cx="5901189" cy="320040"/>
          </a:xfrm>
          <a:prstGeom prst="rect">
            <a:avLst/>
          </a:prstGeom>
        </p:spPr>
        <p:txBody>
          <a:bodyPr vert="horz" lIns="91440" tIns="45720" rIns="91440" bIns="45720" rtlCol="0" anchor="ctr"/>
          <a:lstStyle>
            <a:lvl1pPr algn="l">
              <a:defRPr sz="1050">
                <a:solidFill>
                  <a:schemeClr val="tx1">
                    <a:alpha val="70000"/>
                  </a:schemeClr>
                </a:solidFill>
              </a:defRPr>
            </a:lvl1pPr>
          </a:lstStyle>
          <a:p>
            <a:endParaRPr lang="en-US"/>
          </a:p>
        </p:txBody>
      </p:sp>
      <p:sp>
        <p:nvSpPr>
          <p:cNvPr id="6" name="Slide Number Placeholder 5"/>
          <p:cNvSpPr>
            <a:spLocks noGrp="1"/>
          </p:cNvSpPr>
          <p:nvPr>
            <p:ph type="sldNum" sz="quarter" idx="4"/>
          </p:nvPr>
        </p:nvSpPr>
        <p:spPr>
          <a:xfrm>
            <a:off x="10758922" y="6217920"/>
            <a:ext cx="365760" cy="365760"/>
          </a:xfrm>
          <a:prstGeom prst="ellipse">
            <a:avLst/>
          </a:prstGeom>
          <a:solidFill>
            <a:srgbClr val="1D1D1D">
              <a:alpha val="70000"/>
            </a:srgbClr>
          </a:solidFill>
        </p:spPr>
        <p:txBody>
          <a:bodyPr vert="horz" lIns="18288" tIns="45720" rIns="18288" bIns="45720" rtlCol="0" anchor="ctr">
            <a:noAutofit/>
          </a:bodyPr>
          <a:lstStyle>
            <a:lvl1pPr algn="ctr">
              <a:defRPr sz="1100" spc="0" baseline="0">
                <a:solidFill>
                  <a:srgbClr val="FFFFFF"/>
                </a:solidFill>
              </a:defRPr>
            </a:lvl1pPr>
          </a:lstStyle>
          <a:p>
            <a:fld id="{98D7900E-E93E-468F-9FB3-6B018DAB6083}" type="slidenum">
              <a:rPr lang="en-US" smtClean="0"/>
              <a:t>‹#›</a:t>
            </a:fld>
            <a:endParaRPr lang="en-US"/>
          </a:p>
        </p:txBody>
      </p:sp>
    </p:spTree>
    <p:extLst>
      <p:ext uri="{BB962C8B-B14F-4D97-AF65-F5344CB8AC3E}">
        <p14:creationId xmlns:p14="http://schemas.microsoft.com/office/powerpoint/2010/main" val="1131391532"/>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ctr" defTabSz="914400" rtl="0" eaLnBrk="1" latinLnBrk="0" hangingPunct="1">
        <a:lnSpc>
          <a:spcPct val="90000"/>
        </a:lnSpc>
        <a:spcBef>
          <a:spcPct val="0"/>
        </a:spcBef>
        <a:buNone/>
        <a:defRPr sz="2800" kern="1200" cap="all" spc="200" baseline="0">
          <a:solidFill>
            <a:srgbClr val="262626"/>
          </a:solidFill>
          <a:latin typeface="+mj-lt"/>
          <a:ea typeface="+mj-ea"/>
          <a:cs typeface="+mj-cs"/>
        </a:defRPr>
      </a:lvl1pPr>
    </p:titleStyle>
    <p:bodyStyle>
      <a:lvl1pPr marL="228600" indent="-228600" algn="l" defTabSz="914400" rtl="0" eaLnBrk="1" latinLnBrk="0" hangingPunct="1">
        <a:lnSpc>
          <a:spcPct val="100000"/>
        </a:lnSpc>
        <a:spcBef>
          <a:spcPts val="1000"/>
        </a:spcBef>
        <a:buClr>
          <a:schemeClr val="accent2"/>
        </a:buClr>
        <a:buFont typeface="Arial" panose="020B0604020202020204" pitchFamily="34" charset="0"/>
        <a:buChar char="•"/>
        <a:defRPr sz="1800" kern="1200">
          <a:solidFill>
            <a:schemeClr val="tx1">
              <a:lumMod val="85000"/>
              <a:lumOff val="15000"/>
            </a:schemeClr>
          </a:solidFill>
          <a:latin typeface="+mn-lt"/>
          <a:ea typeface="+mn-ea"/>
          <a:cs typeface="+mn-cs"/>
        </a:defRPr>
      </a:lvl1pPr>
      <a:lvl2pPr marL="4572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2pPr>
      <a:lvl3pPr marL="6858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3pPr>
      <a:lvl4pPr marL="9144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4pPr>
      <a:lvl5pPr marL="114300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lumMod val="85000"/>
              <a:lumOff val="15000"/>
            </a:schemeClr>
          </a:solidFill>
          <a:latin typeface="+mn-lt"/>
          <a:ea typeface="+mn-ea"/>
          <a:cs typeface="+mn-cs"/>
        </a:defRPr>
      </a:lvl5pPr>
      <a:lvl6pPr marL="131286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6pPr>
      <a:lvl7pPr marL="1484313"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a:solidFill>
            <a:schemeClr val="tx1"/>
          </a:solidFill>
          <a:latin typeface="+mn-lt"/>
          <a:ea typeface="+mn-ea"/>
          <a:cs typeface="+mn-cs"/>
        </a:defRPr>
      </a:lvl7pPr>
      <a:lvl8pPr marL="1657350"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8pPr>
      <a:lvl9pPr marL="1882775" indent="-228600" algn="l" defTabSz="914400" rtl="0" eaLnBrk="1" latinLnBrk="0" hangingPunct="1">
        <a:lnSpc>
          <a:spcPct val="100000"/>
        </a:lnSpc>
        <a:spcBef>
          <a:spcPts val="1000"/>
        </a:spcBef>
        <a:buClr>
          <a:schemeClr val="accent2"/>
        </a:buClr>
        <a:buFont typeface="Arial" panose="020B0604020202020204" pitchFamily="34" charset="0"/>
        <a:buChar char="•"/>
        <a:defRPr sz="1600" kern="1200" baseline="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6C82988-2AE1-46B5-A774-5B3F1FBA1423}"/>
              </a:ext>
            </a:extLst>
          </p:cNvPr>
          <p:cNvSpPr>
            <a:spLocks noGrp="1"/>
          </p:cNvSpPr>
          <p:nvPr>
            <p:ph type="ctrTitle"/>
          </p:nvPr>
        </p:nvSpPr>
        <p:spPr/>
        <p:txBody>
          <a:bodyPr>
            <a:normAutofit fontScale="90000"/>
          </a:bodyPr>
          <a:lstStyle/>
          <a:p>
            <a:r>
              <a:rPr lang="en-US" dirty="0"/>
              <a:t>Voices from Detention: An Exploration of Undocumented Immigrants’ Journeys</a:t>
            </a:r>
          </a:p>
        </p:txBody>
      </p:sp>
      <p:sp>
        <p:nvSpPr>
          <p:cNvPr id="3" name="Subtitle 2">
            <a:extLst>
              <a:ext uri="{FF2B5EF4-FFF2-40B4-BE49-F238E27FC236}">
                <a16:creationId xmlns:a16="http://schemas.microsoft.com/office/drawing/2014/main" id="{FF6DF3DD-19CA-4A89-921D-2B263B838F7A}"/>
              </a:ext>
            </a:extLst>
          </p:cNvPr>
          <p:cNvSpPr>
            <a:spLocks noGrp="1"/>
          </p:cNvSpPr>
          <p:nvPr>
            <p:ph type="subTitle" idx="1"/>
          </p:nvPr>
        </p:nvSpPr>
        <p:spPr>
          <a:xfrm>
            <a:off x="1524000" y="4051217"/>
            <a:ext cx="9144000" cy="1655762"/>
          </a:xfrm>
        </p:spPr>
        <p:txBody>
          <a:bodyPr>
            <a:normAutofit/>
          </a:bodyPr>
          <a:lstStyle/>
          <a:p>
            <a:r>
              <a:rPr lang="en-US" sz="2800" dirty="0"/>
              <a:t>Michaela Malboeuf &amp; Dr. Connie M. Koski</a:t>
            </a:r>
          </a:p>
          <a:p>
            <a:r>
              <a:rPr lang="en-US" sz="2800" dirty="0"/>
              <a:t>Longwood University</a:t>
            </a:r>
          </a:p>
        </p:txBody>
      </p:sp>
    </p:spTree>
    <p:extLst>
      <p:ext uri="{BB962C8B-B14F-4D97-AF65-F5344CB8AC3E}">
        <p14:creationId xmlns:p14="http://schemas.microsoft.com/office/powerpoint/2010/main" val="49637394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76C8F3A-9472-4425-BAD2-C37F301CDA01}"/>
              </a:ext>
            </a:extLst>
          </p:cNvPr>
          <p:cNvSpPr>
            <a:spLocks noGrp="1"/>
          </p:cNvSpPr>
          <p:nvPr>
            <p:ph type="title"/>
          </p:nvPr>
        </p:nvSpPr>
        <p:spPr>
          <a:xfrm>
            <a:off x="2231136" y="278892"/>
            <a:ext cx="7729728" cy="1188720"/>
          </a:xfrm>
        </p:spPr>
        <p:txBody>
          <a:bodyPr/>
          <a:lstStyle/>
          <a:p>
            <a:r>
              <a:rPr lang="en-US" b="1" dirty="0"/>
              <a:t>Limitations</a:t>
            </a:r>
          </a:p>
        </p:txBody>
      </p:sp>
      <p:sp>
        <p:nvSpPr>
          <p:cNvPr id="3" name="Content Placeholder 2">
            <a:extLst>
              <a:ext uri="{FF2B5EF4-FFF2-40B4-BE49-F238E27FC236}">
                <a16:creationId xmlns:a16="http://schemas.microsoft.com/office/drawing/2014/main" id="{66EB610B-B56C-4F91-8243-DE052F6F9F5D}"/>
              </a:ext>
            </a:extLst>
          </p:cNvPr>
          <p:cNvSpPr>
            <a:spLocks noGrp="1"/>
          </p:cNvSpPr>
          <p:nvPr>
            <p:ph idx="1"/>
          </p:nvPr>
        </p:nvSpPr>
        <p:spPr>
          <a:xfrm>
            <a:off x="1175657" y="1583871"/>
            <a:ext cx="10221686" cy="4816927"/>
          </a:xfrm>
        </p:spPr>
        <p:txBody>
          <a:bodyPr>
            <a:noAutofit/>
          </a:bodyPr>
          <a:lstStyle/>
          <a:p>
            <a:r>
              <a:rPr lang="en-US" sz="2800" dirty="0"/>
              <a:t>Only 2 cases</a:t>
            </a:r>
          </a:p>
          <a:p>
            <a:r>
              <a:rPr lang="en-US" sz="2800" dirty="0"/>
              <a:t>Non-Random sample/generalizability</a:t>
            </a:r>
          </a:p>
          <a:p>
            <a:pPr lvl="1"/>
            <a:r>
              <a:rPr lang="en-US" sz="2800" dirty="0"/>
              <a:t>Only detainees from one detention center</a:t>
            </a:r>
          </a:p>
          <a:p>
            <a:pPr lvl="1"/>
            <a:r>
              <a:rPr lang="en-US" sz="2800" dirty="0"/>
              <a:t>Only advanced English speakers</a:t>
            </a:r>
          </a:p>
          <a:p>
            <a:pPr lvl="1"/>
            <a:r>
              <a:rPr lang="en-US" sz="2800" dirty="0"/>
              <a:t>Only from a sample of “high security” detainees</a:t>
            </a:r>
          </a:p>
          <a:p>
            <a:r>
              <a:rPr lang="en-US" sz="2800" dirty="0"/>
              <a:t>Reliability</a:t>
            </a:r>
          </a:p>
          <a:p>
            <a:pPr lvl="1"/>
            <a:r>
              <a:rPr lang="en-US" sz="2800" dirty="0"/>
              <a:t>Establishment of truth is not the primary goal of narrative analysis</a:t>
            </a:r>
          </a:p>
          <a:p>
            <a:r>
              <a:rPr lang="en-US" sz="2800" dirty="0"/>
              <a:t>Restrictions by the center made obtaining full (recorded or written) interviews difficult</a:t>
            </a:r>
          </a:p>
        </p:txBody>
      </p:sp>
    </p:spTree>
    <p:extLst>
      <p:ext uri="{BB962C8B-B14F-4D97-AF65-F5344CB8AC3E}">
        <p14:creationId xmlns:p14="http://schemas.microsoft.com/office/powerpoint/2010/main" val="99301379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02C11B-C8C8-4DFD-A16B-14B4AAE193D0}"/>
              </a:ext>
            </a:extLst>
          </p:cNvPr>
          <p:cNvSpPr>
            <a:spLocks noGrp="1"/>
          </p:cNvSpPr>
          <p:nvPr>
            <p:ph type="title"/>
          </p:nvPr>
        </p:nvSpPr>
        <p:spPr>
          <a:xfrm>
            <a:off x="2231136" y="360535"/>
            <a:ext cx="7729728" cy="1188720"/>
          </a:xfrm>
        </p:spPr>
        <p:txBody>
          <a:bodyPr/>
          <a:lstStyle/>
          <a:p>
            <a:r>
              <a:rPr lang="en-US" b="1" dirty="0"/>
              <a:t>Challenges</a:t>
            </a:r>
          </a:p>
        </p:txBody>
      </p:sp>
      <p:sp>
        <p:nvSpPr>
          <p:cNvPr id="3" name="Content Placeholder 2">
            <a:extLst>
              <a:ext uri="{FF2B5EF4-FFF2-40B4-BE49-F238E27FC236}">
                <a16:creationId xmlns:a16="http://schemas.microsoft.com/office/drawing/2014/main" id="{48982997-9763-4BC8-A356-5B9348FF0E5A}"/>
              </a:ext>
            </a:extLst>
          </p:cNvPr>
          <p:cNvSpPr>
            <a:spLocks noGrp="1"/>
          </p:cNvSpPr>
          <p:nvPr>
            <p:ph idx="1"/>
          </p:nvPr>
        </p:nvSpPr>
        <p:spPr>
          <a:xfrm>
            <a:off x="1665514" y="1837944"/>
            <a:ext cx="8686799" cy="4513870"/>
          </a:xfrm>
        </p:spPr>
        <p:txBody>
          <a:bodyPr>
            <a:noAutofit/>
          </a:bodyPr>
          <a:lstStyle/>
          <a:p>
            <a:r>
              <a:rPr lang="en-US" sz="2800" dirty="0"/>
              <a:t>Never really knew if participant would be back for follow ups.</a:t>
            </a:r>
          </a:p>
          <a:p>
            <a:r>
              <a:rPr lang="en-US" sz="2800" dirty="0"/>
              <a:t>Gaining access/ “Getting in”</a:t>
            </a:r>
          </a:p>
          <a:p>
            <a:r>
              <a:rPr lang="en-US" sz="2800" dirty="0"/>
              <a:t>Gaining Rapport</a:t>
            </a:r>
          </a:p>
          <a:p>
            <a:r>
              <a:rPr lang="en-US" sz="2800" dirty="0"/>
              <a:t>Some officers unfamiliar with our permission to interview</a:t>
            </a:r>
          </a:p>
          <a:p>
            <a:r>
              <a:rPr lang="en-US" sz="2800" dirty="0"/>
              <a:t>The balance between “watching, listening, and observing” vs keeping participants on track.</a:t>
            </a:r>
          </a:p>
        </p:txBody>
      </p:sp>
    </p:spTree>
    <p:extLst>
      <p:ext uri="{BB962C8B-B14F-4D97-AF65-F5344CB8AC3E}">
        <p14:creationId xmlns:p14="http://schemas.microsoft.com/office/powerpoint/2010/main" val="120052410"/>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442489E-2A35-4888-9574-6157D6F03DA7}"/>
              </a:ext>
            </a:extLst>
          </p:cNvPr>
          <p:cNvSpPr>
            <a:spLocks noGrp="1"/>
          </p:cNvSpPr>
          <p:nvPr>
            <p:ph type="title"/>
          </p:nvPr>
        </p:nvSpPr>
        <p:spPr>
          <a:xfrm>
            <a:off x="2231136" y="507492"/>
            <a:ext cx="7729728" cy="1188720"/>
          </a:xfrm>
        </p:spPr>
        <p:txBody>
          <a:bodyPr/>
          <a:lstStyle/>
          <a:p>
            <a:r>
              <a:rPr lang="en-US" b="1" dirty="0"/>
              <a:t>Discussion/Conclusion</a:t>
            </a:r>
          </a:p>
        </p:txBody>
      </p:sp>
      <p:sp>
        <p:nvSpPr>
          <p:cNvPr id="3" name="Content Placeholder 2">
            <a:extLst>
              <a:ext uri="{FF2B5EF4-FFF2-40B4-BE49-F238E27FC236}">
                <a16:creationId xmlns:a16="http://schemas.microsoft.com/office/drawing/2014/main" id="{64FB56BE-DA32-4385-A2BA-1840D9E03536}"/>
              </a:ext>
            </a:extLst>
          </p:cNvPr>
          <p:cNvSpPr>
            <a:spLocks noGrp="1"/>
          </p:cNvSpPr>
          <p:nvPr>
            <p:ph idx="1"/>
          </p:nvPr>
        </p:nvSpPr>
        <p:spPr/>
        <p:txBody>
          <a:bodyPr>
            <a:normAutofit/>
          </a:bodyPr>
          <a:lstStyle/>
          <a:p>
            <a:r>
              <a:rPr lang="en-US" sz="2800" dirty="0"/>
              <a:t>Aman and Abdul illustrate that the stereotypes behind why and how people end up in immigration detention center are not monolithic.</a:t>
            </a:r>
          </a:p>
          <a:p>
            <a:r>
              <a:rPr lang="en-US" sz="2800" dirty="0"/>
              <a:t>Despite Aman and Abdul’s differences, both men emphasize the collateral consequences to familial relationships. </a:t>
            </a:r>
          </a:p>
        </p:txBody>
      </p:sp>
    </p:spTree>
    <p:extLst>
      <p:ext uri="{BB962C8B-B14F-4D97-AF65-F5344CB8AC3E}">
        <p14:creationId xmlns:p14="http://schemas.microsoft.com/office/powerpoint/2010/main" val="135001399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B471BB-F522-4350-BD81-9CD6AA169198}"/>
              </a:ext>
            </a:extLst>
          </p:cNvPr>
          <p:cNvSpPr>
            <a:spLocks noGrp="1"/>
          </p:cNvSpPr>
          <p:nvPr>
            <p:ph type="ctrTitle"/>
          </p:nvPr>
        </p:nvSpPr>
        <p:spPr/>
        <p:txBody>
          <a:bodyPr/>
          <a:lstStyle/>
          <a:p>
            <a:r>
              <a:rPr lang="en-US" dirty="0"/>
              <a:t>Questions?</a:t>
            </a:r>
          </a:p>
        </p:txBody>
      </p:sp>
      <p:sp>
        <p:nvSpPr>
          <p:cNvPr id="4" name="Subtitle 3">
            <a:extLst>
              <a:ext uri="{FF2B5EF4-FFF2-40B4-BE49-F238E27FC236}">
                <a16:creationId xmlns:a16="http://schemas.microsoft.com/office/drawing/2014/main" id="{67C206F8-3F32-4FDA-855F-BE96C2553C0A}"/>
              </a:ext>
            </a:extLst>
          </p:cNvPr>
          <p:cNvSpPr>
            <a:spLocks noGrp="1"/>
          </p:cNvSpPr>
          <p:nvPr>
            <p:ph type="subTitle" idx="1"/>
          </p:nvPr>
        </p:nvSpPr>
        <p:spPr/>
        <p:txBody>
          <a:bodyPr>
            <a:normAutofit fontScale="92500" lnSpcReduction="20000"/>
          </a:bodyPr>
          <a:lstStyle/>
          <a:p>
            <a:r>
              <a:rPr lang="en-US" sz="2400" dirty="0"/>
              <a:t>Thank you!</a:t>
            </a:r>
          </a:p>
          <a:p>
            <a:r>
              <a:rPr lang="en-US" sz="2400" dirty="0"/>
              <a:t>Michaela.Malboeuf@live.longwood.edu</a:t>
            </a:r>
          </a:p>
          <a:p>
            <a:r>
              <a:rPr lang="en-US" sz="2400" dirty="0"/>
              <a:t>Koskicm@longwood.edu</a:t>
            </a:r>
          </a:p>
          <a:p>
            <a:endParaRPr lang="en-US" dirty="0"/>
          </a:p>
          <a:p>
            <a:endParaRPr lang="en-US" dirty="0"/>
          </a:p>
        </p:txBody>
      </p:sp>
    </p:spTree>
    <p:extLst>
      <p:ext uri="{BB962C8B-B14F-4D97-AF65-F5344CB8AC3E}">
        <p14:creationId xmlns:p14="http://schemas.microsoft.com/office/powerpoint/2010/main" val="123306744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CE55D97-91D0-4B53-8363-A5BBDF03FE6D}"/>
              </a:ext>
            </a:extLst>
          </p:cNvPr>
          <p:cNvSpPr>
            <a:spLocks noGrp="1"/>
          </p:cNvSpPr>
          <p:nvPr>
            <p:ph type="title"/>
          </p:nvPr>
        </p:nvSpPr>
        <p:spPr>
          <a:xfrm>
            <a:off x="2172982" y="491163"/>
            <a:ext cx="7729728" cy="1188720"/>
          </a:xfrm>
        </p:spPr>
        <p:txBody>
          <a:bodyPr/>
          <a:lstStyle/>
          <a:p>
            <a:r>
              <a:rPr lang="en-US" b="1" dirty="0"/>
              <a:t>Background &amp; Purpose</a:t>
            </a:r>
          </a:p>
        </p:txBody>
      </p:sp>
      <p:sp>
        <p:nvSpPr>
          <p:cNvPr id="3" name="Content Placeholder 2">
            <a:extLst>
              <a:ext uri="{FF2B5EF4-FFF2-40B4-BE49-F238E27FC236}">
                <a16:creationId xmlns:a16="http://schemas.microsoft.com/office/drawing/2014/main" id="{E4F02EBC-123D-4729-81A7-17F2E3CFCAB5}"/>
              </a:ext>
            </a:extLst>
          </p:cNvPr>
          <p:cNvSpPr>
            <a:spLocks noGrp="1"/>
          </p:cNvSpPr>
          <p:nvPr>
            <p:ph idx="1"/>
          </p:nvPr>
        </p:nvSpPr>
        <p:spPr>
          <a:xfrm>
            <a:off x="721894" y="2184384"/>
            <a:ext cx="10631905" cy="4435564"/>
          </a:xfrm>
        </p:spPr>
        <p:txBody>
          <a:bodyPr>
            <a:normAutofit/>
          </a:bodyPr>
          <a:lstStyle/>
          <a:p>
            <a:r>
              <a:rPr lang="en-US" sz="2800" dirty="0"/>
              <a:t>Criminalization of Immigration in America</a:t>
            </a:r>
          </a:p>
          <a:p>
            <a:pPr lvl="1"/>
            <a:r>
              <a:rPr lang="en-US" sz="2800" dirty="0"/>
              <a:t>The transition of immigration into a criminal offense </a:t>
            </a:r>
          </a:p>
          <a:p>
            <a:r>
              <a:rPr lang="en-US" sz="2800" dirty="0"/>
              <a:t>Giving voices to the voiceless</a:t>
            </a:r>
          </a:p>
          <a:p>
            <a:pPr lvl="1"/>
            <a:r>
              <a:rPr lang="en-US" sz="2800" dirty="0"/>
              <a:t>Voices of the Undocumented (Rosenfield &amp; </a:t>
            </a:r>
            <a:r>
              <a:rPr lang="en-US" sz="2800" dirty="0" err="1"/>
              <a:t>Fortunati</a:t>
            </a:r>
            <a:r>
              <a:rPr lang="en-US" sz="2800" dirty="0"/>
              <a:t>, 2015</a:t>
            </a:r>
            <a:r>
              <a:rPr lang="en-US" sz="2600" dirty="0"/>
              <a:t>)</a:t>
            </a:r>
          </a:p>
        </p:txBody>
      </p:sp>
    </p:spTree>
    <p:extLst>
      <p:ext uri="{BB962C8B-B14F-4D97-AF65-F5344CB8AC3E}">
        <p14:creationId xmlns:p14="http://schemas.microsoft.com/office/powerpoint/2010/main" val="41362064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D531E5E-79B6-49AE-A8C3-735B808DBEE7}"/>
              </a:ext>
            </a:extLst>
          </p:cNvPr>
          <p:cNvSpPr>
            <a:spLocks noGrp="1"/>
          </p:cNvSpPr>
          <p:nvPr>
            <p:ph type="title"/>
          </p:nvPr>
        </p:nvSpPr>
        <p:spPr>
          <a:xfrm>
            <a:off x="2231136" y="409520"/>
            <a:ext cx="7729728" cy="1188720"/>
          </a:xfrm>
        </p:spPr>
        <p:txBody>
          <a:bodyPr/>
          <a:lstStyle/>
          <a:p>
            <a:r>
              <a:rPr lang="en-US" b="1" dirty="0"/>
              <a:t>Research Question:</a:t>
            </a:r>
          </a:p>
        </p:txBody>
      </p:sp>
      <p:sp>
        <p:nvSpPr>
          <p:cNvPr id="3" name="Content Placeholder 2">
            <a:extLst>
              <a:ext uri="{FF2B5EF4-FFF2-40B4-BE49-F238E27FC236}">
                <a16:creationId xmlns:a16="http://schemas.microsoft.com/office/drawing/2014/main" id="{F62E8F0B-1464-4AA1-AE5E-CA025F55CDC0}"/>
              </a:ext>
            </a:extLst>
          </p:cNvPr>
          <p:cNvSpPr>
            <a:spLocks noGrp="1"/>
          </p:cNvSpPr>
          <p:nvPr>
            <p:ph idx="1"/>
          </p:nvPr>
        </p:nvSpPr>
        <p:spPr>
          <a:xfrm>
            <a:off x="449035" y="2246158"/>
            <a:ext cx="11293929" cy="3101983"/>
          </a:xfrm>
        </p:spPr>
        <p:txBody>
          <a:bodyPr/>
          <a:lstStyle/>
          <a:p>
            <a:pPr marL="0" indent="0" algn="ctr">
              <a:buNone/>
            </a:pPr>
            <a:r>
              <a:rPr lang="en-US" sz="2800" dirty="0"/>
              <a:t>What do the voices from detention have to say?</a:t>
            </a:r>
          </a:p>
          <a:p>
            <a:pPr marL="0" indent="0" algn="ctr">
              <a:buNone/>
            </a:pPr>
            <a:r>
              <a:rPr lang="en-US" sz="2800" dirty="0"/>
              <a:t>	Focusing on the migration and detention experience.</a:t>
            </a:r>
          </a:p>
          <a:p>
            <a:pPr marL="0" indent="0" algn="ctr">
              <a:buNone/>
            </a:pPr>
            <a:r>
              <a:rPr lang="en-US" sz="2800" dirty="0"/>
              <a:t>How do participants make meaning of, or “narrate” their lived experiences?</a:t>
            </a:r>
          </a:p>
          <a:p>
            <a:pPr marL="0" indent="0" algn="ctr">
              <a:buNone/>
            </a:pPr>
            <a:r>
              <a:rPr lang="en-US" dirty="0"/>
              <a:t>	</a:t>
            </a:r>
          </a:p>
        </p:txBody>
      </p:sp>
    </p:spTree>
    <p:extLst>
      <p:ext uri="{BB962C8B-B14F-4D97-AF65-F5344CB8AC3E}">
        <p14:creationId xmlns:p14="http://schemas.microsoft.com/office/powerpoint/2010/main" val="216896955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B9AB0E8-8679-4C64-9253-91170E8CBAD0}"/>
              </a:ext>
            </a:extLst>
          </p:cNvPr>
          <p:cNvSpPr>
            <a:spLocks noGrp="1"/>
          </p:cNvSpPr>
          <p:nvPr>
            <p:ph type="title"/>
          </p:nvPr>
        </p:nvSpPr>
        <p:spPr>
          <a:xfrm>
            <a:off x="2364486" y="360535"/>
            <a:ext cx="7729728" cy="1188720"/>
          </a:xfrm>
        </p:spPr>
        <p:txBody>
          <a:bodyPr/>
          <a:lstStyle/>
          <a:p>
            <a:r>
              <a:rPr lang="en-US" b="1" dirty="0"/>
              <a:t>Theoretical Framework</a:t>
            </a:r>
          </a:p>
        </p:txBody>
      </p:sp>
      <p:sp>
        <p:nvSpPr>
          <p:cNvPr id="3" name="Content Placeholder 2">
            <a:extLst>
              <a:ext uri="{FF2B5EF4-FFF2-40B4-BE49-F238E27FC236}">
                <a16:creationId xmlns:a16="http://schemas.microsoft.com/office/drawing/2014/main" id="{0871E9C1-A4C4-4FD2-B6F3-5F4C6E376F58}"/>
              </a:ext>
            </a:extLst>
          </p:cNvPr>
          <p:cNvSpPr>
            <a:spLocks noGrp="1"/>
          </p:cNvSpPr>
          <p:nvPr>
            <p:ph idx="1"/>
          </p:nvPr>
        </p:nvSpPr>
        <p:spPr>
          <a:xfrm>
            <a:off x="440871" y="1910443"/>
            <a:ext cx="11576958" cy="4392385"/>
          </a:xfrm>
        </p:spPr>
        <p:txBody>
          <a:bodyPr>
            <a:normAutofit fontScale="85000" lnSpcReduction="20000"/>
          </a:bodyPr>
          <a:lstStyle/>
          <a:p>
            <a:r>
              <a:rPr lang="en-US" sz="3000" dirty="0"/>
              <a:t>Symbolic Interactionism</a:t>
            </a:r>
          </a:p>
          <a:p>
            <a:pPr lvl="1"/>
            <a:r>
              <a:rPr lang="en-US" sz="3000" dirty="0"/>
              <a:t>Making meaning of lived experiences</a:t>
            </a:r>
          </a:p>
          <a:p>
            <a:pPr lvl="1"/>
            <a:r>
              <a:rPr lang="en-US" sz="3000" dirty="0"/>
              <a:t>Linking the individual and society through the construction of meaning</a:t>
            </a:r>
          </a:p>
          <a:p>
            <a:pPr lvl="1"/>
            <a:r>
              <a:rPr lang="en-US" sz="3000" dirty="0"/>
              <a:t>Addresses the interactional bases of subjective interpretations and the sociocultural aspects of social behavior (Stryker &amp; Gottlieb, 1981)</a:t>
            </a:r>
          </a:p>
          <a:p>
            <a:r>
              <a:rPr lang="en-US" sz="3000" dirty="0"/>
              <a:t>Accounts</a:t>
            </a:r>
          </a:p>
          <a:p>
            <a:pPr lvl="1"/>
            <a:r>
              <a:rPr lang="en-US" sz="3000" dirty="0"/>
              <a:t>The practice of constructing meaningful selves, identities, and realities (Goffman, 1959 and others)</a:t>
            </a:r>
          </a:p>
          <a:p>
            <a:pPr lvl="1"/>
            <a:r>
              <a:rPr lang="en-US" sz="3000" dirty="0"/>
              <a:t>Daily interactions and the use of talk are the significant mechanisms by which individuals neutralize negative acts or their consequences (Scott &amp; Lyman, 1968)</a:t>
            </a:r>
          </a:p>
          <a:p>
            <a:pPr lvl="1"/>
            <a:endParaRPr lang="en-US" dirty="0"/>
          </a:p>
        </p:txBody>
      </p:sp>
    </p:spTree>
    <p:extLst>
      <p:ext uri="{BB962C8B-B14F-4D97-AF65-F5344CB8AC3E}">
        <p14:creationId xmlns:p14="http://schemas.microsoft.com/office/powerpoint/2010/main" val="85099756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92B34C-360A-4ED2-AB91-D96A869FB5D4}"/>
              </a:ext>
            </a:extLst>
          </p:cNvPr>
          <p:cNvSpPr>
            <a:spLocks noGrp="1"/>
          </p:cNvSpPr>
          <p:nvPr>
            <p:ph type="title"/>
          </p:nvPr>
        </p:nvSpPr>
        <p:spPr>
          <a:xfrm>
            <a:off x="2160379" y="344207"/>
            <a:ext cx="7729728" cy="1188720"/>
          </a:xfrm>
        </p:spPr>
        <p:txBody>
          <a:bodyPr/>
          <a:lstStyle/>
          <a:p>
            <a:r>
              <a:rPr lang="en-US" b="1" dirty="0"/>
              <a:t>Theoretical Framework Continued</a:t>
            </a:r>
          </a:p>
        </p:txBody>
      </p:sp>
      <p:sp>
        <p:nvSpPr>
          <p:cNvPr id="3" name="Content Placeholder 2">
            <a:extLst>
              <a:ext uri="{FF2B5EF4-FFF2-40B4-BE49-F238E27FC236}">
                <a16:creationId xmlns:a16="http://schemas.microsoft.com/office/drawing/2014/main" id="{ACA7E650-89EC-419B-A48E-33E8BAD48CE0}"/>
              </a:ext>
            </a:extLst>
          </p:cNvPr>
          <p:cNvSpPr>
            <a:spLocks noGrp="1"/>
          </p:cNvSpPr>
          <p:nvPr>
            <p:ph idx="1"/>
          </p:nvPr>
        </p:nvSpPr>
        <p:spPr>
          <a:xfrm>
            <a:off x="1485900" y="1788958"/>
            <a:ext cx="9078686" cy="4334256"/>
          </a:xfrm>
        </p:spPr>
        <p:txBody>
          <a:bodyPr>
            <a:normAutofit fontScale="92500" lnSpcReduction="10000"/>
          </a:bodyPr>
          <a:lstStyle/>
          <a:p>
            <a:r>
              <a:rPr lang="en-US" sz="2800" dirty="0"/>
              <a:t>Current theoretical viewpoints also emphasize that accounts are not merely social constructions to protect the self but they also…</a:t>
            </a:r>
          </a:p>
          <a:p>
            <a:pPr lvl="1"/>
            <a:r>
              <a:rPr lang="en-US" sz="2800" dirty="0"/>
              <a:t>Give individuals a greater sense of control and understanding of their environment</a:t>
            </a:r>
          </a:p>
          <a:p>
            <a:pPr lvl="1"/>
            <a:r>
              <a:rPr lang="en-US" sz="2800" dirty="0"/>
              <a:t>Allow individuals to cope with the emotionally charged and stressful events</a:t>
            </a:r>
          </a:p>
          <a:p>
            <a:pPr lvl="1"/>
            <a:r>
              <a:rPr lang="en-US" sz="2800" dirty="0"/>
              <a:t>Produce some degree of closure</a:t>
            </a:r>
          </a:p>
          <a:p>
            <a:pPr lvl="1"/>
            <a:r>
              <a:rPr lang="en-US" sz="2800" dirty="0"/>
              <a:t>Provide a greater sense of hope and will for the future</a:t>
            </a:r>
          </a:p>
          <a:p>
            <a:pPr lvl="1"/>
            <a:r>
              <a:rPr lang="en-US" sz="2800" dirty="0"/>
              <a:t>Establish order in daily relational experiences (</a:t>
            </a:r>
            <a:r>
              <a:rPr lang="en-US" sz="2800" dirty="0" err="1"/>
              <a:t>Orbuch</a:t>
            </a:r>
            <a:r>
              <a:rPr lang="en-US" sz="2800" dirty="0"/>
              <a:t>, 1997)</a:t>
            </a:r>
          </a:p>
          <a:p>
            <a:endParaRPr lang="en-US" dirty="0"/>
          </a:p>
        </p:txBody>
      </p:sp>
    </p:spTree>
    <p:extLst>
      <p:ext uri="{BB962C8B-B14F-4D97-AF65-F5344CB8AC3E}">
        <p14:creationId xmlns:p14="http://schemas.microsoft.com/office/powerpoint/2010/main" val="34375333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24D06D-E4FE-4281-91F8-E653D95BB418}"/>
              </a:ext>
            </a:extLst>
          </p:cNvPr>
          <p:cNvSpPr>
            <a:spLocks noGrp="1"/>
          </p:cNvSpPr>
          <p:nvPr>
            <p:ph type="title"/>
          </p:nvPr>
        </p:nvSpPr>
        <p:spPr>
          <a:xfrm>
            <a:off x="1986207" y="0"/>
            <a:ext cx="7729728" cy="1188720"/>
          </a:xfrm>
        </p:spPr>
        <p:txBody>
          <a:bodyPr/>
          <a:lstStyle/>
          <a:p>
            <a:r>
              <a:rPr lang="en-US" b="1" dirty="0"/>
              <a:t>Setting &amp; Participants</a:t>
            </a:r>
          </a:p>
        </p:txBody>
      </p:sp>
      <p:sp>
        <p:nvSpPr>
          <p:cNvPr id="3" name="Content Placeholder 2">
            <a:extLst>
              <a:ext uri="{FF2B5EF4-FFF2-40B4-BE49-F238E27FC236}">
                <a16:creationId xmlns:a16="http://schemas.microsoft.com/office/drawing/2014/main" id="{C24BE981-F68B-436C-B0B4-FCC4D456AABF}"/>
              </a:ext>
            </a:extLst>
          </p:cNvPr>
          <p:cNvSpPr>
            <a:spLocks noGrp="1"/>
          </p:cNvSpPr>
          <p:nvPr>
            <p:ph idx="1"/>
          </p:nvPr>
        </p:nvSpPr>
        <p:spPr>
          <a:xfrm>
            <a:off x="838200" y="1188720"/>
            <a:ext cx="10515600" cy="5325073"/>
          </a:xfrm>
        </p:spPr>
        <p:txBody>
          <a:bodyPr>
            <a:noAutofit/>
          </a:bodyPr>
          <a:lstStyle/>
          <a:p>
            <a:r>
              <a:rPr lang="en-US" sz="2000" b="1" dirty="0"/>
              <a:t>Private Immigration Detention Facility in south-central Virginia</a:t>
            </a:r>
          </a:p>
          <a:p>
            <a:pPr lvl="1"/>
            <a:r>
              <a:rPr lang="en-US" sz="2000" i="1" dirty="0"/>
              <a:t>Largest immigration detention facility on East coast</a:t>
            </a:r>
          </a:p>
          <a:p>
            <a:pPr lvl="2"/>
            <a:r>
              <a:rPr lang="en-US" sz="2000" dirty="0"/>
              <a:t>Currently housing over 600 male detainees with plans to expand to housing females</a:t>
            </a:r>
          </a:p>
          <a:p>
            <a:pPr lvl="2"/>
            <a:r>
              <a:rPr lang="en-US" sz="2000" dirty="0"/>
              <a:t>Average length of stay = 18 weeks: some have been there less; others for 2 years</a:t>
            </a:r>
          </a:p>
          <a:p>
            <a:pPr lvl="1"/>
            <a:r>
              <a:rPr lang="en-US" sz="2000" i="1" dirty="0"/>
              <a:t>Solely housing detainees for U.S. Immigration &amp; Customs Enforcement (I.C.E.)</a:t>
            </a:r>
          </a:p>
          <a:p>
            <a:pPr lvl="2"/>
            <a:r>
              <a:rPr lang="en-US" sz="2000" dirty="0"/>
              <a:t>Federal Secure Communities program detainees</a:t>
            </a:r>
          </a:p>
          <a:p>
            <a:pPr lvl="2"/>
            <a:r>
              <a:rPr lang="en-US" sz="2000" dirty="0"/>
              <a:t>Detainees classified into various security levels (4 levels from low to high)</a:t>
            </a:r>
          </a:p>
          <a:p>
            <a:r>
              <a:rPr lang="en-US" sz="2000" b="1" dirty="0"/>
              <a:t>Participants are Detainees housed under the above program</a:t>
            </a:r>
          </a:p>
          <a:p>
            <a:pPr lvl="1"/>
            <a:r>
              <a:rPr lang="en-US" sz="2000" i="1" dirty="0"/>
              <a:t>Attend ESL classes on “High Security” night</a:t>
            </a:r>
          </a:p>
          <a:p>
            <a:pPr lvl="1"/>
            <a:r>
              <a:rPr lang="en-US" sz="2000" i="1" dirty="0"/>
              <a:t>Are “advanced” English speakers</a:t>
            </a:r>
          </a:p>
          <a:p>
            <a:pPr lvl="1"/>
            <a:r>
              <a:rPr lang="en-US" sz="2000" i="1" dirty="0"/>
              <a:t>Purposive sample</a:t>
            </a:r>
          </a:p>
          <a:p>
            <a:pPr lvl="2"/>
            <a:r>
              <a:rPr lang="en-US" sz="2000" i="1" dirty="0"/>
              <a:t>Voluntarily wish to tell their story</a:t>
            </a:r>
          </a:p>
        </p:txBody>
      </p:sp>
    </p:spTree>
    <p:extLst>
      <p:ext uri="{BB962C8B-B14F-4D97-AF65-F5344CB8AC3E}">
        <p14:creationId xmlns:p14="http://schemas.microsoft.com/office/powerpoint/2010/main" val="158392387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EF62EC2-EAD1-4D76-881F-ECC3EBD7009B}"/>
              </a:ext>
            </a:extLst>
          </p:cNvPr>
          <p:cNvSpPr>
            <a:spLocks noGrp="1"/>
          </p:cNvSpPr>
          <p:nvPr>
            <p:ph type="title"/>
          </p:nvPr>
        </p:nvSpPr>
        <p:spPr>
          <a:xfrm>
            <a:off x="2231136" y="213578"/>
            <a:ext cx="7729728" cy="1188720"/>
          </a:xfrm>
        </p:spPr>
        <p:txBody>
          <a:bodyPr/>
          <a:lstStyle/>
          <a:p>
            <a:r>
              <a:rPr lang="en-US" b="1" dirty="0"/>
              <a:t>Method</a:t>
            </a:r>
          </a:p>
        </p:txBody>
      </p:sp>
      <p:sp>
        <p:nvSpPr>
          <p:cNvPr id="3" name="Content Placeholder 2">
            <a:extLst>
              <a:ext uri="{FF2B5EF4-FFF2-40B4-BE49-F238E27FC236}">
                <a16:creationId xmlns:a16="http://schemas.microsoft.com/office/drawing/2014/main" id="{6C36897A-9882-4D83-B092-A73AB738AEF4}"/>
              </a:ext>
            </a:extLst>
          </p:cNvPr>
          <p:cNvSpPr>
            <a:spLocks noGrp="1"/>
          </p:cNvSpPr>
          <p:nvPr>
            <p:ph idx="1"/>
          </p:nvPr>
        </p:nvSpPr>
        <p:spPr>
          <a:xfrm>
            <a:off x="1635361" y="1402298"/>
            <a:ext cx="8921278" cy="5020056"/>
          </a:xfrm>
        </p:spPr>
        <p:txBody>
          <a:bodyPr>
            <a:noAutofit/>
          </a:bodyPr>
          <a:lstStyle/>
          <a:p>
            <a:r>
              <a:rPr lang="en-US" sz="2800" dirty="0"/>
              <a:t>Comparative Case Study</a:t>
            </a:r>
          </a:p>
          <a:p>
            <a:r>
              <a:rPr lang="en-US" sz="2800" dirty="0"/>
              <a:t>Approximately 1 hour initial interviews with follow-ups</a:t>
            </a:r>
          </a:p>
          <a:p>
            <a:r>
              <a:rPr lang="en-US" sz="2800" dirty="0"/>
              <a:t>Semi-structured flexible interview schedule</a:t>
            </a:r>
          </a:p>
          <a:p>
            <a:r>
              <a:rPr lang="en-US" sz="2800" dirty="0"/>
              <a:t>Questions included:</a:t>
            </a:r>
          </a:p>
          <a:p>
            <a:pPr lvl="1"/>
            <a:r>
              <a:rPr lang="en-US" sz="2800" i="1" dirty="0"/>
              <a:t>“Why did you migrate to the U.S.?”</a:t>
            </a:r>
          </a:p>
          <a:p>
            <a:pPr lvl="1"/>
            <a:r>
              <a:rPr lang="en-US" sz="2800" i="1" dirty="0"/>
              <a:t>“How would you describe your immigration and detainment process?”</a:t>
            </a:r>
          </a:p>
          <a:p>
            <a:pPr lvl="1"/>
            <a:r>
              <a:rPr lang="en-US" sz="2800" i="1" dirty="0"/>
              <a:t>“What are your thoughts on current immigration legislation?”</a:t>
            </a:r>
          </a:p>
          <a:p>
            <a:pPr lvl="1"/>
            <a:r>
              <a:rPr lang="en-US" sz="2800" i="1" dirty="0"/>
              <a:t>“What are your fears and hopes for the future?”</a:t>
            </a:r>
          </a:p>
        </p:txBody>
      </p:sp>
    </p:spTree>
    <p:extLst>
      <p:ext uri="{BB962C8B-B14F-4D97-AF65-F5344CB8AC3E}">
        <p14:creationId xmlns:p14="http://schemas.microsoft.com/office/powerpoint/2010/main" val="135965336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Placeholder 3">
            <a:extLst>
              <a:ext uri="{FF2B5EF4-FFF2-40B4-BE49-F238E27FC236}">
                <a16:creationId xmlns:a16="http://schemas.microsoft.com/office/drawing/2014/main" id="{B8166CE6-6114-4C41-92DB-98B7D3313064}"/>
              </a:ext>
            </a:extLst>
          </p:cNvPr>
          <p:cNvSpPr>
            <a:spLocks noGrp="1"/>
          </p:cNvSpPr>
          <p:nvPr>
            <p:ph type="body" idx="1"/>
          </p:nvPr>
        </p:nvSpPr>
        <p:spPr>
          <a:xfrm>
            <a:off x="1583436" y="1620450"/>
            <a:ext cx="4270248" cy="704087"/>
          </a:xfrm>
        </p:spPr>
        <p:txBody>
          <a:bodyPr>
            <a:normAutofit/>
          </a:bodyPr>
          <a:lstStyle/>
          <a:p>
            <a:r>
              <a:rPr lang="en-US" sz="2800" b="1" u="sng" dirty="0"/>
              <a:t>Abdul</a:t>
            </a:r>
          </a:p>
        </p:txBody>
      </p:sp>
      <p:sp>
        <p:nvSpPr>
          <p:cNvPr id="5" name="Content Placeholder 4">
            <a:extLst>
              <a:ext uri="{FF2B5EF4-FFF2-40B4-BE49-F238E27FC236}">
                <a16:creationId xmlns:a16="http://schemas.microsoft.com/office/drawing/2014/main" id="{14DD6A51-AA1E-4DDB-972A-E40289B76DBB}"/>
              </a:ext>
            </a:extLst>
          </p:cNvPr>
          <p:cNvSpPr>
            <a:spLocks noGrp="1"/>
          </p:cNvSpPr>
          <p:nvPr>
            <p:ph sz="half" idx="2"/>
          </p:nvPr>
        </p:nvSpPr>
        <p:spPr>
          <a:xfrm>
            <a:off x="587829" y="2759529"/>
            <a:ext cx="5265855" cy="2396264"/>
          </a:xfrm>
        </p:spPr>
        <p:txBody>
          <a:bodyPr>
            <a:noAutofit/>
          </a:bodyPr>
          <a:lstStyle/>
          <a:p>
            <a:r>
              <a:rPr lang="en-US" sz="2800" dirty="0"/>
              <a:t>Child soldier from Sierra Leone</a:t>
            </a:r>
          </a:p>
          <a:p>
            <a:r>
              <a:rPr lang="en-US" sz="2800" dirty="0"/>
              <a:t>Drug interdiction traffic stop</a:t>
            </a:r>
          </a:p>
          <a:p>
            <a:r>
              <a:rPr lang="en-US" sz="2800" dirty="0"/>
              <a:t>“Corrupt” immigration legislation</a:t>
            </a:r>
          </a:p>
          <a:p>
            <a:r>
              <a:rPr lang="en-US" sz="2800" dirty="0"/>
              <a:t>Role Model Dad</a:t>
            </a:r>
          </a:p>
        </p:txBody>
      </p:sp>
      <p:sp>
        <p:nvSpPr>
          <p:cNvPr id="7" name="Content Placeholder 6">
            <a:extLst>
              <a:ext uri="{FF2B5EF4-FFF2-40B4-BE49-F238E27FC236}">
                <a16:creationId xmlns:a16="http://schemas.microsoft.com/office/drawing/2014/main" id="{9EA92876-4D4C-4068-946A-A2B8CC6DA4FD}"/>
              </a:ext>
            </a:extLst>
          </p:cNvPr>
          <p:cNvSpPr>
            <a:spLocks noGrp="1"/>
          </p:cNvSpPr>
          <p:nvPr>
            <p:ph sz="quarter" idx="4"/>
          </p:nvPr>
        </p:nvSpPr>
        <p:spPr>
          <a:xfrm>
            <a:off x="6338315" y="2559017"/>
            <a:ext cx="5646855" cy="2470183"/>
          </a:xfrm>
        </p:spPr>
        <p:txBody>
          <a:bodyPr>
            <a:noAutofit/>
          </a:bodyPr>
          <a:lstStyle/>
          <a:p>
            <a:r>
              <a:rPr lang="en-US" sz="2800" dirty="0"/>
              <a:t>Visitor from Palestine</a:t>
            </a:r>
          </a:p>
          <a:p>
            <a:r>
              <a:rPr lang="en-US" sz="2800" dirty="0"/>
              <a:t>Possession of a firearm or ammunition by a prohibited person</a:t>
            </a:r>
          </a:p>
          <a:p>
            <a:r>
              <a:rPr lang="en-US" sz="2800" dirty="0"/>
              <a:t>“Everyone gets arrested!”</a:t>
            </a:r>
          </a:p>
          <a:p>
            <a:r>
              <a:rPr lang="en-US" sz="2800" dirty="0"/>
              <a:t>Change in political climate &amp; family health</a:t>
            </a:r>
          </a:p>
          <a:p>
            <a:endParaRPr lang="en-US" sz="2800" dirty="0"/>
          </a:p>
        </p:txBody>
      </p:sp>
      <p:sp>
        <p:nvSpPr>
          <p:cNvPr id="6" name="Text Placeholder 5">
            <a:extLst>
              <a:ext uri="{FF2B5EF4-FFF2-40B4-BE49-F238E27FC236}">
                <a16:creationId xmlns:a16="http://schemas.microsoft.com/office/drawing/2014/main" id="{01E0DCCD-E1BC-4C60-8997-C36B19699499}"/>
              </a:ext>
            </a:extLst>
          </p:cNvPr>
          <p:cNvSpPr>
            <a:spLocks noGrp="1"/>
          </p:cNvSpPr>
          <p:nvPr>
            <p:ph type="body" sz="quarter" idx="13"/>
          </p:nvPr>
        </p:nvSpPr>
        <p:spPr>
          <a:xfrm>
            <a:off x="6338316" y="1620450"/>
            <a:ext cx="4270248" cy="704087"/>
          </a:xfrm>
        </p:spPr>
        <p:txBody>
          <a:bodyPr>
            <a:normAutofit/>
          </a:bodyPr>
          <a:lstStyle/>
          <a:p>
            <a:r>
              <a:rPr lang="en-US" sz="2800" b="1" u="sng" dirty="0"/>
              <a:t>Aman</a:t>
            </a:r>
          </a:p>
        </p:txBody>
      </p:sp>
      <p:sp>
        <p:nvSpPr>
          <p:cNvPr id="2" name="Title 1">
            <a:extLst>
              <a:ext uri="{FF2B5EF4-FFF2-40B4-BE49-F238E27FC236}">
                <a16:creationId xmlns:a16="http://schemas.microsoft.com/office/drawing/2014/main" id="{911FBF98-FD56-4176-A409-ADE288D99AC6}"/>
              </a:ext>
            </a:extLst>
          </p:cNvPr>
          <p:cNvSpPr>
            <a:spLocks noGrp="1"/>
          </p:cNvSpPr>
          <p:nvPr>
            <p:ph type="title"/>
          </p:nvPr>
        </p:nvSpPr>
        <p:spPr>
          <a:xfrm>
            <a:off x="2247465" y="197250"/>
            <a:ext cx="7729728" cy="1188720"/>
          </a:xfrm>
        </p:spPr>
        <p:txBody>
          <a:bodyPr/>
          <a:lstStyle/>
          <a:p>
            <a:r>
              <a:rPr lang="en-US" b="1" dirty="0"/>
              <a:t>Findings</a:t>
            </a:r>
          </a:p>
        </p:txBody>
      </p:sp>
    </p:spTree>
    <p:extLst>
      <p:ext uri="{BB962C8B-B14F-4D97-AF65-F5344CB8AC3E}">
        <p14:creationId xmlns:p14="http://schemas.microsoft.com/office/powerpoint/2010/main" val="271262551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Placeholder 3">
            <a:extLst>
              <a:ext uri="{FF2B5EF4-FFF2-40B4-BE49-F238E27FC236}">
                <a16:creationId xmlns:a16="http://schemas.microsoft.com/office/drawing/2014/main" id="{14E4261B-A463-4FA2-BB4B-6FE72DD96188}"/>
              </a:ext>
            </a:extLst>
          </p:cNvPr>
          <p:cNvSpPr>
            <a:spLocks noGrp="1"/>
          </p:cNvSpPr>
          <p:nvPr>
            <p:ph type="body" idx="1"/>
          </p:nvPr>
        </p:nvSpPr>
        <p:spPr>
          <a:xfrm>
            <a:off x="938676" y="1337642"/>
            <a:ext cx="4270248" cy="704087"/>
          </a:xfrm>
        </p:spPr>
        <p:txBody>
          <a:bodyPr>
            <a:normAutofit/>
          </a:bodyPr>
          <a:lstStyle/>
          <a:p>
            <a:r>
              <a:rPr lang="en-US" sz="2800" b="1" u="sng" dirty="0"/>
              <a:t>Abdul</a:t>
            </a:r>
          </a:p>
        </p:txBody>
      </p:sp>
      <p:sp>
        <p:nvSpPr>
          <p:cNvPr id="3" name="Content Placeholder 2">
            <a:extLst>
              <a:ext uri="{FF2B5EF4-FFF2-40B4-BE49-F238E27FC236}">
                <a16:creationId xmlns:a16="http://schemas.microsoft.com/office/drawing/2014/main" id="{DD9780CB-4BDA-47DF-94B9-1A8C2605EA48}"/>
              </a:ext>
            </a:extLst>
          </p:cNvPr>
          <p:cNvSpPr>
            <a:spLocks noGrp="1"/>
          </p:cNvSpPr>
          <p:nvPr>
            <p:ph sz="half" idx="2"/>
          </p:nvPr>
        </p:nvSpPr>
        <p:spPr>
          <a:xfrm>
            <a:off x="293915" y="2041730"/>
            <a:ext cx="5666014" cy="4816270"/>
          </a:xfrm>
        </p:spPr>
        <p:txBody>
          <a:bodyPr>
            <a:normAutofit fontScale="92500" lnSpcReduction="20000"/>
          </a:bodyPr>
          <a:lstStyle/>
          <a:p>
            <a:r>
              <a:rPr lang="en-US" sz="2600" dirty="0"/>
              <a:t>Use of excuses</a:t>
            </a:r>
          </a:p>
          <a:p>
            <a:pPr lvl="2"/>
            <a:r>
              <a:rPr lang="en-US" sz="2600" dirty="0"/>
              <a:t>Poor community environment, no role model</a:t>
            </a:r>
          </a:p>
          <a:p>
            <a:r>
              <a:rPr lang="en-US" sz="2600" dirty="0"/>
              <a:t>Troubled but improving</a:t>
            </a:r>
          </a:p>
          <a:p>
            <a:pPr lvl="2"/>
            <a:r>
              <a:rPr lang="en-US" sz="2600" dirty="0"/>
              <a:t>Being better for his family</a:t>
            </a:r>
          </a:p>
          <a:p>
            <a:r>
              <a:rPr lang="en-US" sz="2600" dirty="0"/>
              <a:t>Storytelling as relief</a:t>
            </a:r>
          </a:p>
          <a:p>
            <a:r>
              <a:rPr lang="en-US" sz="2600" dirty="0"/>
              <a:t>Hopeful/scared	</a:t>
            </a:r>
          </a:p>
          <a:p>
            <a:pPr lvl="2"/>
            <a:r>
              <a:rPr lang="en-US" sz="2600" i="1" dirty="0"/>
              <a:t>“I messed up”</a:t>
            </a:r>
          </a:p>
          <a:p>
            <a:r>
              <a:rPr lang="en-US" sz="2600" dirty="0"/>
              <a:t>Wavering hope</a:t>
            </a:r>
          </a:p>
          <a:p>
            <a:pPr lvl="2"/>
            <a:r>
              <a:rPr lang="en-US" sz="2600" dirty="0"/>
              <a:t>“</a:t>
            </a:r>
            <a:r>
              <a:rPr lang="en-US" sz="2600" i="1" dirty="0"/>
              <a:t>I’m scared…. But I hope they won’t find a country to send me to and I will be walking out of here by December”</a:t>
            </a:r>
            <a:endParaRPr lang="en-US" sz="2600" dirty="0"/>
          </a:p>
          <a:p>
            <a:pPr lvl="2"/>
            <a:endParaRPr lang="en-US" sz="2500" dirty="0"/>
          </a:p>
          <a:p>
            <a:endParaRPr lang="en-US" dirty="0"/>
          </a:p>
        </p:txBody>
      </p:sp>
      <p:sp>
        <p:nvSpPr>
          <p:cNvPr id="6" name="Content Placeholder 5">
            <a:extLst>
              <a:ext uri="{FF2B5EF4-FFF2-40B4-BE49-F238E27FC236}">
                <a16:creationId xmlns:a16="http://schemas.microsoft.com/office/drawing/2014/main" id="{C16D39B5-6080-40CA-95D4-043074998757}"/>
              </a:ext>
            </a:extLst>
          </p:cNvPr>
          <p:cNvSpPr>
            <a:spLocks noGrp="1"/>
          </p:cNvSpPr>
          <p:nvPr>
            <p:ph sz="quarter" idx="4"/>
          </p:nvPr>
        </p:nvSpPr>
        <p:spPr>
          <a:xfrm>
            <a:off x="5959929" y="2041729"/>
            <a:ext cx="6338317" cy="4816271"/>
          </a:xfrm>
        </p:spPr>
        <p:txBody>
          <a:bodyPr>
            <a:noAutofit/>
          </a:bodyPr>
          <a:lstStyle/>
          <a:p>
            <a:r>
              <a:rPr lang="en-US" sz="2400" dirty="0"/>
              <a:t>Use of justifications</a:t>
            </a:r>
          </a:p>
          <a:p>
            <a:pPr lvl="2"/>
            <a:r>
              <a:rPr lang="en-US" sz="2400" dirty="0"/>
              <a:t>Fault in the dual legal system</a:t>
            </a:r>
          </a:p>
          <a:p>
            <a:r>
              <a:rPr lang="en-US" sz="2400" dirty="0"/>
              <a:t>Successful and accomplished</a:t>
            </a:r>
          </a:p>
          <a:p>
            <a:pPr lvl="2"/>
            <a:r>
              <a:rPr lang="en-US" sz="2400" i="1" dirty="0"/>
              <a:t>“Trump should have more immigrants like me.”</a:t>
            </a:r>
          </a:p>
          <a:p>
            <a:r>
              <a:rPr lang="en-US" sz="2400" dirty="0"/>
              <a:t>Storytelling as relief</a:t>
            </a:r>
          </a:p>
          <a:p>
            <a:r>
              <a:rPr lang="en-US" sz="2400" dirty="0"/>
              <a:t>Solution Driven</a:t>
            </a:r>
          </a:p>
          <a:p>
            <a:pPr lvl="2"/>
            <a:r>
              <a:rPr lang="en-US" sz="2200" dirty="0"/>
              <a:t>Platform for education &amp; reform</a:t>
            </a:r>
          </a:p>
          <a:p>
            <a:r>
              <a:rPr lang="en-US" sz="2400" dirty="0"/>
              <a:t>Confident and hopeful for change</a:t>
            </a:r>
          </a:p>
          <a:p>
            <a:pPr lvl="2"/>
            <a:r>
              <a:rPr lang="en-US" sz="2400" i="1" dirty="0"/>
              <a:t>“I’m walking out of here on November 15</a:t>
            </a:r>
            <a:r>
              <a:rPr lang="en-US" sz="2400" i="1" baseline="30000" dirty="0"/>
              <a:t>th</a:t>
            </a:r>
            <a:r>
              <a:rPr lang="en-US" sz="2400" i="1" dirty="0"/>
              <a:t>”</a:t>
            </a:r>
          </a:p>
        </p:txBody>
      </p:sp>
      <p:sp>
        <p:nvSpPr>
          <p:cNvPr id="5" name="Text Placeholder 4">
            <a:extLst>
              <a:ext uri="{FF2B5EF4-FFF2-40B4-BE49-F238E27FC236}">
                <a16:creationId xmlns:a16="http://schemas.microsoft.com/office/drawing/2014/main" id="{CCE9C1D2-E3FB-4412-BE39-A9FACA66739E}"/>
              </a:ext>
            </a:extLst>
          </p:cNvPr>
          <p:cNvSpPr>
            <a:spLocks noGrp="1"/>
          </p:cNvSpPr>
          <p:nvPr>
            <p:ph type="body" sz="quarter" idx="13"/>
          </p:nvPr>
        </p:nvSpPr>
        <p:spPr>
          <a:xfrm>
            <a:off x="7132645" y="1337642"/>
            <a:ext cx="4270248" cy="704087"/>
          </a:xfrm>
        </p:spPr>
        <p:txBody>
          <a:bodyPr>
            <a:normAutofit/>
          </a:bodyPr>
          <a:lstStyle/>
          <a:p>
            <a:r>
              <a:rPr lang="en-US" sz="2800" b="1" u="sng" dirty="0"/>
              <a:t>Aman</a:t>
            </a:r>
          </a:p>
        </p:txBody>
      </p:sp>
      <p:sp>
        <p:nvSpPr>
          <p:cNvPr id="2" name="Title 1">
            <a:extLst>
              <a:ext uri="{FF2B5EF4-FFF2-40B4-BE49-F238E27FC236}">
                <a16:creationId xmlns:a16="http://schemas.microsoft.com/office/drawing/2014/main" id="{EF78D6CF-7C2B-4113-B682-5E2E4A4F194E}"/>
              </a:ext>
            </a:extLst>
          </p:cNvPr>
          <p:cNvSpPr>
            <a:spLocks noGrp="1"/>
          </p:cNvSpPr>
          <p:nvPr>
            <p:ph type="title"/>
          </p:nvPr>
        </p:nvSpPr>
        <p:spPr>
          <a:xfrm>
            <a:off x="2280122" y="311549"/>
            <a:ext cx="7729728" cy="1188720"/>
          </a:xfrm>
        </p:spPr>
        <p:txBody>
          <a:bodyPr/>
          <a:lstStyle/>
          <a:p>
            <a:r>
              <a:rPr lang="en-US" b="1" dirty="0"/>
              <a:t>Findings continued</a:t>
            </a:r>
          </a:p>
        </p:txBody>
      </p:sp>
    </p:spTree>
    <p:extLst>
      <p:ext uri="{BB962C8B-B14F-4D97-AF65-F5344CB8AC3E}">
        <p14:creationId xmlns:p14="http://schemas.microsoft.com/office/powerpoint/2010/main" val="3544937794"/>
      </p:ext>
    </p:extLst>
  </p:cSld>
  <p:clrMapOvr>
    <a:masterClrMapping/>
  </p:clrMapOvr>
</p:sld>
</file>

<file path=ppt/theme/theme1.xml><?xml version="1.0" encoding="utf-8"?>
<a:theme xmlns:a="http://schemas.openxmlformats.org/drawingml/2006/main" name="Parcel">
  <a:themeElements>
    <a:clrScheme name="Parcel">
      <a:dk1>
        <a:srgbClr val="000000"/>
      </a:dk1>
      <a:lt1>
        <a:srgbClr val="FFFFFF"/>
      </a:lt1>
      <a:dk2>
        <a:srgbClr val="4A5356"/>
      </a:dk2>
      <a:lt2>
        <a:srgbClr val="E8E3CE"/>
      </a:lt2>
      <a:accent1>
        <a:srgbClr val="F6A21D"/>
      </a:accent1>
      <a:accent2>
        <a:srgbClr val="9BAFB5"/>
      </a:accent2>
      <a:accent3>
        <a:srgbClr val="C96731"/>
      </a:accent3>
      <a:accent4>
        <a:srgbClr val="9CA383"/>
      </a:accent4>
      <a:accent5>
        <a:srgbClr val="87795D"/>
      </a:accent5>
      <a:accent6>
        <a:srgbClr val="A0988C"/>
      </a:accent6>
      <a:hlink>
        <a:srgbClr val="00B0F0"/>
      </a:hlink>
      <a:folHlink>
        <a:srgbClr val="738F97"/>
      </a:folHlink>
    </a:clrScheme>
    <a:fontScheme name="Parcel">
      <a:maj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Gill Sans MT" panose="020B0502020104020203"/>
        <a:ea typeface=""/>
        <a:cs typeface=""/>
        <a:font script="Grek" typeface="Corbel"/>
        <a:font script="Cyrl" typeface="Corbel"/>
        <a:font script="Jpan" typeface="HGｺﾞｼｯｸE"/>
        <a:font script="Hang" typeface="휴먼매직체"/>
        <a:font script="Hans" typeface="华文中宋"/>
        <a:font script="Hant" typeface="微軟正黑體"/>
        <a:font script="Arab" typeface="Majalla UI"/>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Parcel">
      <a:fillStyleLst>
        <a:solidFill>
          <a:schemeClr val="phClr"/>
        </a:solidFill>
        <a:gradFill rotWithShape="1">
          <a:gsLst>
            <a:gs pos="0">
              <a:schemeClr val="phClr">
                <a:tint val="80000"/>
                <a:satMod val="107000"/>
                <a:lumMod val="103000"/>
              </a:schemeClr>
            </a:gs>
            <a:gs pos="100000">
              <a:schemeClr val="phClr">
                <a:tint val="82000"/>
                <a:satMod val="109000"/>
                <a:lumMod val="103000"/>
              </a:schemeClr>
            </a:gs>
          </a:gsLst>
          <a:lin ang="5400000" scaled="0"/>
        </a:gradFill>
        <a:gradFill rotWithShape="1">
          <a:gsLst>
            <a:gs pos="0">
              <a:schemeClr val="phClr">
                <a:tint val="97000"/>
                <a:satMod val="100000"/>
                <a:lumMod val="102000"/>
              </a:schemeClr>
            </a:gs>
            <a:gs pos="50000">
              <a:schemeClr val="phClr">
                <a:shade val="100000"/>
                <a:satMod val="103000"/>
                <a:lumMod val="100000"/>
              </a:schemeClr>
            </a:gs>
            <a:gs pos="100000">
              <a:schemeClr val="phClr">
                <a:shade val="93000"/>
                <a:satMod val="110000"/>
                <a:lumMod val="99000"/>
              </a:schemeClr>
            </a:gs>
          </a:gsLst>
          <a:lin ang="5400000" scaled="0"/>
        </a:gradFill>
      </a:fillStyleLst>
      <a:lnStyleLst>
        <a:ln w="6350" cap="flat" cmpd="sng" algn="ctr">
          <a:solidFill>
            <a:schemeClr val="phClr"/>
          </a:solidFill>
          <a:prstDash val="solid"/>
        </a:ln>
        <a:ln w="12700" cap="flat" cmpd="sng" algn="ctr">
          <a:solidFill>
            <a:schemeClr val="phClr"/>
          </a:solidFill>
          <a:prstDash val="solid"/>
        </a:ln>
        <a:ln w="31750" cap="flat" cmpd="sng" algn="ctr">
          <a:solidFill>
            <a:schemeClr val="phClr"/>
          </a:solidFill>
          <a:prstDash val="solid"/>
        </a:ln>
      </a:lnStyleLst>
      <a:effectStyleLst>
        <a:effectStyle>
          <a:effectLst/>
        </a:effectStyle>
        <a:effectStyle>
          <a:effectLst/>
        </a:effectStyle>
        <a:effectStyle>
          <a:effectLst>
            <a:outerShdw blurRad="55880" dist="15240" dir="5400000" algn="ctr" rotWithShape="0">
              <a:srgbClr val="000000">
                <a:alpha val="45000"/>
              </a:srgbClr>
            </a:outerShdw>
          </a:effectLst>
          <a:scene3d>
            <a:camera prst="orthographicFront">
              <a:rot lat="0" lon="0" rev="0"/>
            </a:camera>
            <a:lightRig rig="brightRoom" dir="tl"/>
          </a:scene3d>
          <a:sp3d prstMaterial="dkEdge">
            <a:bevelT w="0" h="0"/>
          </a:sp3d>
        </a:effectStyle>
      </a:effectStyleLst>
      <a:bgFillStyleLst>
        <a:solidFill>
          <a:schemeClr val="phClr"/>
        </a:solidFill>
        <a:solidFill>
          <a:schemeClr val="phClr">
            <a:tint val="95000"/>
            <a:satMod val="170000"/>
          </a:schemeClr>
        </a:solidFill>
        <a:gradFill rotWithShape="1">
          <a:gsLst>
            <a:gs pos="0">
              <a:schemeClr val="phClr">
                <a:tint val="97000"/>
                <a:shade val="100000"/>
                <a:satMod val="185000"/>
                <a:lumMod val="120000"/>
              </a:schemeClr>
            </a:gs>
            <a:gs pos="100000">
              <a:schemeClr val="phClr">
                <a:tint val="96000"/>
                <a:shade val="95000"/>
                <a:satMod val="215000"/>
                <a:lumMod val="80000"/>
              </a:schemeClr>
            </a:gs>
          </a:gsLst>
          <a:path path="circle">
            <a:fillToRect l="50000" t="55000" r="125000" b="100000"/>
          </a:path>
        </a:gradFill>
      </a:bgFillStyleLst>
    </a:fmtScheme>
  </a:themeElements>
  <a:objectDefaults/>
  <a:extraClrSchemeLst/>
  <a:extLst>
    <a:ext uri="{05A4C25C-085E-4340-85A3-A5531E510DB2}">
      <thm15:themeFamily xmlns:thm15="http://schemas.microsoft.com/office/thememl/2012/main" name="Parcel" id="{8BEC4385-4EB9-4D53-BFB5-0EA123736B6D}" vid="{4DB32801-28C0-48B0-8C1D-A9A58613615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TM10001115[[fn=Parcel]]</Template>
  <TotalTime>3160</TotalTime>
  <Words>3235</Words>
  <Application>Microsoft Office PowerPoint</Application>
  <PresentationFormat>Widescreen</PresentationFormat>
  <Paragraphs>202</Paragraphs>
  <Slides>13</Slides>
  <Notes>12</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13</vt:i4>
      </vt:variant>
    </vt:vector>
  </HeadingPairs>
  <TitlesOfParts>
    <vt:vector size="17" baseType="lpstr">
      <vt:lpstr>Arial</vt:lpstr>
      <vt:lpstr>Calibri</vt:lpstr>
      <vt:lpstr>Gill Sans MT</vt:lpstr>
      <vt:lpstr>Parcel</vt:lpstr>
      <vt:lpstr>Voices from Detention: An Exploration of Undocumented Immigrants’ Journeys</vt:lpstr>
      <vt:lpstr>Background &amp; Purpose</vt:lpstr>
      <vt:lpstr>Research Question:</vt:lpstr>
      <vt:lpstr>Theoretical Framework</vt:lpstr>
      <vt:lpstr>Theoretical Framework Continued</vt:lpstr>
      <vt:lpstr>Setting &amp; Participants</vt:lpstr>
      <vt:lpstr>Method</vt:lpstr>
      <vt:lpstr>Findings</vt:lpstr>
      <vt:lpstr>Findings continued</vt:lpstr>
      <vt:lpstr>Limitations</vt:lpstr>
      <vt:lpstr>Challenges</vt:lpstr>
      <vt:lpstr>Discussion/Conclusion</vt:lpstr>
      <vt:lpstr>Questions?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Voices from Detention: An Exploration of Undocumented Immigrants’ Journeys</dc:title>
  <dc:creator>ahassen</dc:creator>
  <cp:lastModifiedBy>Michaela Malboeuf</cp:lastModifiedBy>
  <cp:revision>90</cp:revision>
  <cp:lastPrinted>2017-10-24T18:22:30Z</cp:lastPrinted>
  <dcterms:created xsi:type="dcterms:W3CDTF">2017-08-25T22:47:28Z</dcterms:created>
  <dcterms:modified xsi:type="dcterms:W3CDTF">2018-02-21T14:52:00Z</dcterms:modified>
</cp:coreProperties>
</file>