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7" r:id="rId1"/>
  </p:sldMasterIdLst>
  <p:notesMasterIdLst>
    <p:notesMasterId r:id="rId18"/>
  </p:notesMasterIdLst>
  <p:sldIdLst>
    <p:sldId id="256" r:id="rId2"/>
    <p:sldId id="272" r:id="rId3"/>
    <p:sldId id="257" r:id="rId4"/>
    <p:sldId id="274" r:id="rId5"/>
    <p:sldId id="267" r:id="rId6"/>
    <p:sldId id="268" r:id="rId7"/>
    <p:sldId id="269" r:id="rId8"/>
    <p:sldId id="270" r:id="rId9"/>
    <p:sldId id="275" r:id="rId10"/>
    <p:sldId id="271" r:id="rId11"/>
    <p:sldId id="273" r:id="rId12"/>
    <p:sldId id="266" r:id="rId13"/>
    <p:sldId id="265" r:id="rId14"/>
    <p:sldId id="261" r:id="rId15"/>
    <p:sldId id="263" r:id="rId16"/>
    <p:sldId id="260"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5D3BC854-5D9E-DD47-9CA8-E032E43A24E0}">
          <p14:sldIdLst>
            <p14:sldId id="256"/>
            <p14:sldId id="272"/>
            <p14:sldId id="257"/>
            <p14:sldId id="274"/>
            <p14:sldId id="267"/>
            <p14:sldId id="268"/>
            <p14:sldId id="269"/>
            <p14:sldId id="270"/>
            <p14:sldId id="275"/>
            <p14:sldId id="271"/>
            <p14:sldId id="273"/>
            <p14:sldId id="266"/>
            <p14:sldId id="265"/>
            <p14:sldId id="261"/>
            <p14:sldId id="263"/>
            <p14:sldId id="260"/>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333"/>
    <p:restoredTop sz="90084"/>
  </p:normalViewPr>
  <p:slideViewPr>
    <p:cSldViewPr snapToGrid="0" snapToObjects="1">
      <p:cViewPr>
        <p:scale>
          <a:sx n="103" d="100"/>
          <a:sy n="103" d="100"/>
        </p:scale>
        <p:origin x="216" y="176"/>
      </p:cViewPr>
      <p:guideLst/>
    </p:cSldViewPr>
  </p:slideViewPr>
  <p:notesTextViewPr>
    <p:cViewPr>
      <p:scale>
        <a:sx n="91" d="100"/>
        <a:sy n="91"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notesMaster" Target="notesMasters/notesMaster1.xml"/><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E1F3582-0331-3647-8198-4CD509D25474}" type="datetimeFigureOut">
              <a:rPr lang="en-US" smtClean="0"/>
              <a:t>4/21/17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C10C9AE-A296-A14D-B448-B0436092328D}" type="slidenum">
              <a:rPr lang="en-US" smtClean="0"/>
              <a:t>‹#›</a:t>
            </a:fld>
            <a:endParaRPr lang="en-US"/>
          </a:p>
        </p:txBody>
      </p:sp>
    </p:spTree>
    <p:extLst>
      <p:ext uri="{BB962C8B-B14F-4D97-AF65-F5344CB8AC3E}">
        <p14:creationId xmlns:p14="http://schemas.microsoft.com/office/powerpoint/2010/main" val="15761688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Today,</a:t>
            </a:r>
            <a:r>
              <a:rPr lang="en-US" baseline="0" dirty="0" smtClean="0"/>
              <a:t> much of the text that we are exposed to is presented through something other than paper text. We get news on our phones, iPads, and computers. We write emails, post updates on social media, send text messages. Rarely do we sit down down with a paper and pencil. Does this change the way our students will learn or apply knowledge?</a:t>
            </a:r>
            <a:endParaRPr lang="en-US" dirty="0"/>
          </a:p>
        </p:txBody>
      </p:sp>
      <p:sp>
        <p:nvSpPr>
          <p:cNvPr id="4" name="Slide Number Placeholder 3"/>
          <p:cNvSpPr>
            <a:spLocks noGrp="1"/>
          </p:cNvSpPr>
          <p:nvPr>
            <p:ph type="sldNum" sz="quarter" idx="10"/>
          </p:nvPr>
        </p:nvSpPr>
        <p:spPr/>
        <p:txBody>
          <a:bodyPr/>
          <a:lstStyle/>
          <a:p>
            <a:fld id="{0C10C9AE-A296-A14D-B448-B0436092328D}" type="slidenum">
              <a:rPr lang="en-US" smtClean="0"/>
              <a:t>2</a:t>
            </a:fld>
            <a:endParaRPr lang="en-US"/>
          </a:p>
        </p:txBody>
      </p:sp>
    </p:spTree>
    <p:extLst>
      <p:ext uri="{BB962C8B-B14F-4D97-AF65-F5344CB8AC3E}">
        <p14:creationId xmlns:p14="http://schemas.microsoft.com/office/powerpoint/2010/main" val="7193353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a:t>
            </a:r>
            <a:r>
              <a:rPr lang="en-US" baseline="0" dirty="0" smtClean="0"/>
              <a:t> recommend incorporating iPads in a variety of ways so that students continue to stay engaged and active in their learning. iPads can be used in small groups to choose various texts and reading strategies. Phonics skills can also be applied and tested at differentiated levels.</a:t>
            </a:r>
          </a:p>
          <a:p>
            <a:endParaRPr lang="en-US" baseline="0" dirty="0" smtClean="0"/>
          </a:p>
          <a:p>
            <a:r>
              <a:rPr lang="en-US" baseline="0" dirty="0" smtClean="0"/>
              <a:t>Allow students to be creative in retelling the story or applying comprehension skills will give them freedom to elaborate on their thinking and understanding.</a:t>
            </a:r>
            <a:endParaRPr lang="en-US" dirty="0"/>
          </a:p>
        </p:txBody>
      </p:sp>
      <p:sp>
        <p:nvSpPr>
          <p:cNvPr id="4" name="Slide Number Placeholder 3"/>
          <p:cNvSpPr>
            <a:spLocks noGrp="1"/>
          </p:cNvSpPr>
          <p:nvPr>
            <p:ph type="sldNum" sz="quarter" idx="10"/>
          </p:nvPr>
        </p:nvSpPr>
        <p:spPr/>
        <p:txBody>
          <a:bodyPr/>
          <a:lstStyle/>
          <a:p>
            <a:fld id="{0C10C9AE-A296-A14D-B448-B0436092328D}" type="slidenum">
              <a:rPr lang="en-US" smtClean="0"/>
              <a:t>12</a:t>
            </a:fld>
            <a:endParaRPr lang="en-US"/>
          </a:p>
        </p:txBody>
      </p:sp>
    </p:spTree>
    <p:extLst>
      <p:ext uri="{BB962C8B-B14F-4D97-AF65-F5344CB8AC3E}">
        <p14:creationId xmlns:p14="http://schemas.microsoft.com/office/powerpoint/2010/main" val="19930266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Given the resources</a:t>
            </a:r>
            <a:r>
              <a:rPr lang="en-US" baseline="0" dirty="0" smtClean="0"/>
              <a:t> and funding, I would continue research of iPad use in literacy instruction in the early elementary grades. I would extend the time of the research to be able to rule out possibilities of novelty of the iPad. I would also incorporate a control group so that clear comparisons may be seen.</a:t>
            </a:r>
            <a:endParaRPr lang="en-US" dirty="0"/>
          </a:p>
        </p:txBody>
      </p:sp>
      <p:sp>
        <p:nvSpPr>
          <p:cNvPr id="4" name="Slide Number Placeholder 3"/>
          <p:cNvSpPr>
            <a:spLocks noGrp="1"/>
          </p:cNvSpPr>
          <p:nvPr>
            <p:ph type="sldNum" sz="quarter" idx="10"/>
          </p:nvPr>
        </p:nvSpPr>
        <p:spPr/>
        <p:txBody>
          <a:bodyPr/>
          <a:lstStyle/>
          <a:p>
            <a:fld id="{0C10C9AE-A296-A14D-B448-B0436092328D}" type="slidenum">
              <a:rPr lang="en-US" smtClean="0"/>
              <a:t>13</a:t>
            </a:fld>
            <a:endParaRPr lang="en-US"/>
          </a:p>
        </p:txBody>
      </p:sp>
    </p:spTree>
    <p:extLst>
      <p:ext uri="{BB962C8B-B14F-4D97-AF65-F5344CB8AC3E}">
        <p14:creationId xmlns:p14="http://schemas.microsoft.com/office/powerpoint/2010/main" val="20041839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C10C9AE-A296-A14D-B448-B0436092328D}" type="slidenum">
              <a:rPr lang="en-US" smtClean="0"/>
              <a:t>14</a:t>
            </a:fld>
            <a:endParaRPr lang="en-US"/>
          </a:p>
        </p:txBody>
      </p:sp>
    </p:spTree>
    <p:extLst>
      <p:ext uri="{BB962C8B-B14F-4D97-AF65-F5344CB8AC3E}">
        <p14:creationId xmlns:p14="http://schemas.microsoft.com/office/powerpoint/2010/main" val="16327500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Share</a:t>
            </a:r>
            <a:r>
              <a:rPr lang="en-US" baseline="0" dirty="0" smtClean="0"/>
              <a:t> responses : </a:t>
            </a:r>
            <a:r>
              <a:rPr lang="en-US" dirty="0" smtClean="0"/>
              <a:t>As you just thought about you</a:t>
            </a:r>
            <a:r>
              <a:rPr lang="en-US" baseline="0" dirty="0" smtClean="0"/>
              <a:t> reading and writing- we discovered that lots of your adult reading today happens using technology of some sort. Much writing is also done through technology.</a:t>
            </a:r>
            <a:endParaRPr lang="en-US" dirty="0" smtClean="0"/>
          </a:p>
          <a:p>
            <a:endParaRPr lang="en-US" dirty="0" smtClean="0"/>
          </a:p>
          <a:p>
            <a:r>
              <a:rPr lang="en-US" dirty="0" smtClean="0"/>
              <a:t>Incorporating</a:t>
            </a:r>
            <a:r>
              <a:rPr lang="en-US" baseline="0" dirty="0" smtClean="0"/>
              <a:t> iPads into literacy instruction, students will gain stronger phonics skills, sight word recognition, vocabulary, and comprehension. Beyond literacy skills, students will reap many other benefits from using the technology in meaningful ways.</a:t>
            </a:r>
            <a:endParaRPr lang="en-US" dirty="0"/>
          </a:p>
        </p:txBody>
      </p:sp>
      <p:sp>
        <p:nvSpPr>
          <p:cNvPr id="4" name="Slide Number Placeholder 3"/>
          <p:cNvSpPr>
            <a:spLocks noGrp="1"/>
          </p:cNvSpPr>
          <p:nvPr>
            <p:ph type="sldNum" sz="quarter" idx="10"/>
          </p:nvPr>
        </p:nvSpPr>
        <p:spPr/>
        <p:txBody>
          <a:bodyPr/>
          <a:lstStyle/>
          <a:p>
            <a:fld id="{0C10C9AE-A296-A14D-B448-B0436092328D}" type="slidenum">
              <a:rPr lang="en-US" smtClean="0"/>
              <a:t>3</a:t>
            </a:fld>
            <a:endParaRPr lang="en-US"/>
          </a:p>
        </p:txBody>
      </p:sp>
    </p:spTree>
    <p:extLst>
      <p:ext uri="{BB962C8B-B14F-4D97-AF65-F5344CB8AC3E}">
        <p14:creationId xmlns:p14="http://schemas.microsoft.com/office/powerpoint/2010/main" val="19137694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a:t>
            </a:r>
            <a:r>
              <a:rPr lang="en-US" baseline="0" dirty="0" smtClean="0"/>
              <a:t> will explore several case studies that followed teachers and students through their use of iPads to aid in language arts and literacy block.</a:t>
            </a:r>
            <a:endParaRPr lang="en-US" dirty="0"/>
          </a:p>
        </p:txBody>
      </p:sp>
      <p:sp>
        <p:nvSpPr>
          <p:cNvPr id="4" name="Slide Number Placeholder 3"/>
          <p:cNvSpPr>
            <a:spLocks noGrp="1"/>
          </p:cNvSpPr>
          <p:nvPr>
            <p:ph type="sldNum" sz="quarter" idx="10"/>
          </p:nvPr>
        </p:nvSpPr>
        <p:spPr/>
        <p:txBody>
          <a:bodyPr/>
          <a:lstStyle/>
          <a:p>
            <a:fld id="{0C10C9AE-A296-A14D-B448-B0436092328D}" type="slidenum">
              <a:rPr lang="en-US" smtClean="0"/>
              <a:t>4</a:t>
            </a:fld>
            <a:endParaRPr lang="en-US"/>
          </a:p>
        </p:txBody>
      </p:sp>
    </p:spTree>
    <p:extLst>
      <p:ext uri="{BB962C8B-B14F-4D97-AF65-F5344CB8AC3E}">
        <p14:creationId xmlns:p14="http://schemas.microsoft.com/office/powerpoint/2010/main" val="14367069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C10C9AE-A296-A14D-B448-B0436092328D}" type="slidenum">
              <a:rPr lang="en-US" smtClean="0"/>
              <a:t>5</a:t>
            </a:fld>
            <a:endParaRPr lang="en-US"/>
          </a:p>
        </p:txBody>
      </p:sp>
    </p:spTree>
    <p:extLst>
      <p:ext uri="{BB962C8B-B14F-4D97-AF65-F5344CB8AC3E}">
        <p14:creationId xmlns:p14="http://schemas.microsoft.com/office/powerpoint/2010/main" val="21362589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When iPads were incorporated into teaching, intervening and assessing student reading and phonics, students are engaged</a:t>
            </a:r>
            <a:r>
              <a:rPr lang="en-US" sz="1200" baseline="0" dirty="0" smtClean="0"/>
              <a:t> in digital literacy activities , the students see the tools exciting and unique but often as school work. (</a:t>
            </a:r>
            <a:r>
              <a:rPr lang="en-US" sz="1200" baseline="0" dirty="0" err="1" smtClean="0"/>
              <a:t>Saine</a:t>
            </a:r>
            <a:r>
              <a:rPr lang="en-US" sz="1200" baseline="0" dirty="0" smtClean="0"/>
              <a:t>, 2012) Many programs and apps  can encourage creativity and thinking outside the box, while others still resemble video games and entice competitive students. Students see the tablets and technology </a:t>
            </a:r>
            <a:endParaRPr lang="en-US" sz="1200" dirty="0" smtClean="0"/>
          </a:p>
          <a:p>
            <a:endParaRPr lang="en-US" dirty="0"/>
          </a:p>
        </p:txBody>
      </p:sp>
      <p:sp>
        <p:nvSpPr>
          <p:cNvPr id="4" name="Slide Number Placeholder 3"/>
          <p:cNvSpPr>
            <a:spLocks noGrp="1"/>
          </p:cNvSpPr>
          <p:nvPr>
            <p:ph type="sldNum" sz="quarter" idx="10"/>
          </p:nvPr>
        </p:nvSpPr>
        <p:spPr/>
        <p:txBody>
          <a:bodyPr/>
          <a:lstStyle/>
          <a:p>
            <a:fld id="{0C10C9AE-A296-A14D-B448-B0436092328D}" type="slidenum">
              <a:rPr lang="en-US" smtClean="0"/>
              <a:t>6</a:t>
            </a:fld>
            <a:endParaRPr lang="en-US"/>
          </a:p>
        </p:txBody>
      </p:sp>
    </p:spTree>
    <p:extLst>
      <p:ext uri="{BB962C8B-B14F-4D97-AF65-F5344CB8AC3E}">
        <p14:creationId xmlns:p14="http://schemas.microsoft.com/office/powerpoint/2010/main" val="21262685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tx1"/>
                </a:solidFill>
              </a:rPr>
              <a:t>Motivation can be enhanced through challenging students, enticing their curiosity, giving them control of their learning, offering recognition and cooperation and collaboration with peers.</a:t>
            </a:r>
          </a:p>
          <a:p>
            <a:endParaRPr lang="en-US" dirty="0"/>
          </a:p>
        </p:txBody>
      </p:sp>
      <p:sp>
        <p:nvSpPr>
          <p:cNvPr id="4" name="Slide Number Placeholder 3"/>
          <p:cNvSpPr>
            <a:spLocks noGrp="1"/>
          </p:cNvSpPr>
          <p:nvPr>
            <p:ph type="sldNum" sz="quarter" idx="10"/>
          </p:nvPr>
        </p:nvSpPr>
        <p:spPr/>
        <p:txBody>
          <a:bodyPr/>
          <a:lstStyle/>
          <a:p>
            <a:fld id="{0C10C9AE-A296-A14D-B448-B0436092328D}" type="slidenum">
              <a:rPr lang="en-US" smtClean="0"/>
              <a:t>7</a:t>
            </a:fld>
            <a:endParaRPr lang="en-US"/>
          </a:p>
        </p:txBody>
      </p:sp>
    </p:spTree>
    <p:extLst>
      <p:ext uri="{BB962C8B-B14F-4D97-AF65-F5344CB8AC3E}">
        <p14:creationId xmlns:p14="http://schemas.microsoft.com/office/powerpoint/2010/main" val="15198079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Beschorner</a:t>
            </a:r>
            <a:r>
              <a:rPr lang="en-US" baseline="0" dirty="0" smtClean="0"/>
              <a:t> and Hutchinson (2013) found that students in there study with 4-5 year olds communicated with each other in more meaningful ways when asking using iPads vs. when they were using traditional materials. Students were overheard asking each other what they were doing, how the preformed or completed a certain task, and shared suggestions and ideas with one and other.</a:t>
            </a:r>
          </a:p>
          <a:p>
            <a:endParaRPr lang="en-US" baseline="0" dirty="0" smtClean="0"/>
          </a:p>
          <a:p>
            <a:r>
              <a:rPr lang="en-US" baseline="0" dirty="0" smtClean="0"/>
              <a:t>iPads promote anytime, anywhere learning in schools without requiring them to be stationary or sedentary. Student can move with the iPads with little to no clean up, they can work together on assignments, share work more easily and both students and teachers can offer feed back quickly.</a:t>
            </a:r>
          </a:p>
          <a:p>
            <a:endParaRPr lang="en-US" dirty="0"/>
          </a:p>
        </p:txBody>
      </p:sp>
      <p:sp>
        <p:nvSpPr>
          <p:cNvPr id="4" name="Slide Number Placeholder 3"/>
          <p:cNvSpPr>
            <a:spLocks noGrp="1"/>
          </p:cNvSpPr>
          <p:nvPr>
            <p:ph type="sldNum" sz="quarter" idx="10"/>
          </p:nvPr>
        </p:nvSpPr>
        <p:spPr/>
        <p:txBody>
          <a:bodyPr/>
          <a:lstStyle/>
          <a:p>
            <a:fld id="{0C10C9AE-A296-A14D-B448-B0436092328D}" type="slidenum">
              <a:rPr lang="en-US" smtClean="0"/>
              <a:t>8</a:t>
            </a:fld>
            <a:endParaRPr lang="en-US"/>
          </a:p>
        </p:txBody>
      </p:sp>
    </p:spTree>
    <p:extLst>
      <p:ext uri="{BB962C8B-B14F-4D97-AF65-F5344CB8AC3E}">
        <p14:creationId xmlns:p14="http://schemas.microsoft.com/office/powerpoint/2010/main" val="14772222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teacher is the key feature in providing effective incorporation of iPad use in the classroom. The teacher must be trained on each app and program that will be used in the classroom. Student can then learn each aspect of the app </a:t>
            </a:r>
            <a:r>
              <a:rPr lang="mr-IN" baseline="0" dirty="0" smtClean="0"/>
              <a:t>–</a:t>
            </a:r>
            <a:r>
              <a:rPr lang="en-US" baseline="0" dirty="0" smtClean="0"/>
              <a:t> whether it is a drawing/creating program and students need to learn the tools available, a leveled game where students need to understand the goal and practice strategies, or an app that provides choices of various genres and reading levels </a:t>
            </a:r>
            <a:r>
              <a:rPr lang="mr-IN" baseline="0" dirty="0" smtClean="0"/>
              <a:t>–</a:t>
            </a:r>
            <a:r>
              <a:rPr lang="en-US" baseline="0" dirty="0" smtClean="0"/>
              <a:t> all use of the iPad should first be modeled, scaffolded, then released to students to work on their own.</a:t>
            </a:r>
            <a:endParaRPr lang="en-US" dirty="0"/>
          </a:p>
        </p:txBody>
      </p:sp>
      <p:sp>
        <p:nvSpPr>
          <p:cNvPr id="4" name="Slide Number Placeholder 3"/>
          <p:cNvSpPr>
            <a:spLocks noGrp="1"/>
          </p:cNvSpPr>
          <p:nvPr>
            <p:ph type="sldNum" sz="quarter" idx="10"/>
          </p:nvPr>
        </p:nvSpPr>
        <p:spPr/>
        <p:txBody>
          <a:bodyPr/>
          <a:lstStyle/>
          <a:p>
            <a:fld id="{0C10C9AE-A296-A14D-B448-B0436092328D}" type="slidenum">
              <a:rPr lang="en-US" smtClean="0"/>
              <a:t>10</a:t>
            </a:fld>
            <a:endParaRPr lang="en-US"/>
          </a:p>
        </p:txBody>
      </p:sp>
    </p:spTree>
    <p:extLst>
      <p:ext uri="{BB962C8B-B14F-4D97-AF65-F5344CB8AC3E}">
        <p14:creationId xmlns:p14="http://schemas.microsoft.com/office/powerpoint/2010/main" val="18007785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iPads and other touch screen tablets are very new and therefore interesting to student. In further research, adding apps, more</a:t>
            </a:r>
            <a:r>
              <a:rPr lang="en-US" sz="1200" baseline="0" dirty="0" smtClean="0"/>
              <a:t> options, or sufficient teacher training, modelling and scaffolding aided </a:t>
            </a:r>
            <a:r>
              <a:rPr lang="en-US" sz="1200" baseline="0" smtClean="0"/>
              <a:t>in </a:t>
            </a:r>
            <a:r>
              <a:rPr lang="en-US" sz="1200" baseline="0" smtClean="0"/>
              <a:t>engagement</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p>
          <a:p>
            <a:r>
              <a:rPr lang="en-US" sz="1200" dirty="0" smtClean="0"/>
              <a:t>Merchant (2015) contributed the newness and nature of the iPad itself interested the learners.</a:t>
            </a:r>
          </a:p>
          <a:p>
            <a:endParaRPr lang="en-US" sz="1200" dirty="0" smtClean="0"/>
          </a:p>
          <a:p>
            <a:r>
              <a:rPr lang="en-US" sz="1200" dirty="0" smtClean="0"/>
              <a:t>Cumming &amp; Draper Rodriguez (2013) explored iPads use with students with language based disabilities. While students were initially engaged, the students lost interest and focus with the app as time went on and engagement and focus went down drastically. </a:t>
            </a:r>
          </a:p>
          <a:p>
            <a:endParaRPr lang="en-US" dirty="0"/>
          </a:p>
        </p:txBody>
      </p:sp>
      <p:sp>
        <p:nvSpPr>
          <p:cNvPr id="4" name="Slide Number Placeholder 3"/>
          <p:cNvSpPr>
            <a:spLocks noGrp="1"/>
          </p:cNvSpPr>
          <p:nvPr>
            <p:ph type="sldNum" sz="quarter" idx="10"/>
          </p:nvPr>
        </p:nvSpPr>
        <p:spPr/>
        <p:txBody>
          <a:bodyPr/>
          <a:lstStyle/>
          <a:p>
            <a:fld id="{0C10C9AE-A296-A14D-B448-B0436092328D}" type="slidenum">
              <a:rPr lang="en-US" smtClean="0"/>
              <a:t>11</a:t>
            </a:fld>
            <a:endParaRPr lang="en-US"/>
          </a:p>
        </p:txBody>
      </p:sp>
    </p:spTree>
    <p:extLst>
      <p:ext uri="{BB962C8B-B14F-4D97-AF65-F5344CB8AC3E}">
        <p14:creationId xmlns:p14="http://schemas.microsoft.com/office/powerpoint/2010/main" val="10008390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en-US" smtClean="0"/>
              <a:t>Click to edit Master title style</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EB3A098F-7014-5F48-945B-7845FAE8B9DF}" type="datetimeFigureOut">
              <a:rPr lang="en-US" smtClean="0"/>
              <a:t>4/21/17</a:t>
            </a:fld>
            <a:endParaRPr lang="en-US"/>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endParaRPr lang="en-US"/>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50BD6C38-3516-B643-AFC8-AA27FBAD7A7E}" type="slidenum">
              <a:rPr lang="en-US" smtClean="0"/>
              <a:t>‹#›</a:t>
            </a:fld>
            <a:endParaRPr lang="en-US"/>
          </a:p>
        </p:txBody>
      </p:sp>
      <p:sp>
        <p:nvSpPr>
          <p:cNvPr id="13" name="Rectangle 12" title="left edge border"/>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B3A098F-7014-5F48-945B-7845FAE8B9DF}" type="datetimeFigureOut">
              <a:rPr lang="en-US" smtClean="0"/>
              <a:t>4/21/17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BD6C38-3516-B643-AFC8-AA27FBAD7A7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B3A098F-7014-5F48-945B-7845FAE8B9DF}" type="datetimeFigureOut">
              <a:rPr lang="en-US" smtClean="0"/>
              <a:t>4/21/17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BD6C38-3516-B643-AFC8-AA27FBAD7A7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B3A098F-7014-5F48-945B-7845FAE8B9DF}" type="datetimeFigureOut">
              <a:rPr lang="en-US" smtClean="0"/>
              <a:t>4/21/17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BD6C38-3516-B643-AFC8-AA27FBAD7A7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EB3A098F-7014-5F48-945B-7845FAE8B9DF}" type="datetimeFigureOut">
              <a:rPr lang="en-US" smtClean="0"/>
              <a:t>4/21/17</a:t>
            </a:fld>
            <a:endParaRPr lang="en-US"/>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endParaRPr lang="en-US"/>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50BD6C38-3516-B643-AFC8-AA27FBAD7A7E}" type="slidenum">
              <a:rPr lang="en-US" smtClean="0"/>
              <a:t>‹#›</a:t>
            </a:fld>
            <a:endParaRPr lang="en-US"/>
          </a:p>
        </p:txBody>
      </p:sp>
      <p:grpSp>
        <p:nvGrpSpPr>
          <p:cNvPr id="7" name="Group 6" title="left scallop shape"/>
          <p:cNvGrpSpPr/>
          <p:nvPr/>
        </p:nvGrpSpPr>
        <p:grpSpPr>
          <a:xfrm>
            <a:off x="0" y="0"/>
            <a:ext cx="2814638" cy="68580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B3A098F-7014-5F48-945B-7845FAE8B9DF}" type="datetimeFigureOut">
              <a:rPr lang="en-US" smtClean="0"/>
              <a:t>4/21/17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0BD6C38-3516-B643-AFC8-AA27FBAD7A7E}" type="slidenum">
              <a:rPr lang="en-US" smtClean="0"/>
              <a:t>‹#›</a:t>
            </a:fld>
            <a:endParaRPr lang="en-US"/>
          </a:p>
        </p:txBody>
      </p:sp>
    </p:spTree>
  </p:cSld>
  <p:clrMapOvr>
    <a:masterClrMapping/>
  </p:clrMapOvr>
  <p:extLst mod="1">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57300" y="2909102"/>
            <a:ext cx="4800600" cy="299639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33864" y="2909102"/>
            <a:ext cx="4800600" cy="299639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B3A098F-7014-5F48-945B-7845FAE8B9DF}" type="datetimeFigureOut">
              <a:rPr lang="en-US" smtClean="0"/>
              <a:t>4/21/17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0BD6C38-3516-B643-AFC8-AA27FBAD7A7E}" type="slidenum">
              <a:rPr lang="en-US" smtClean="0"/>
              <a:t>‹#›</a:t>
            </a:fld>
            <a:endParaRPr lang="en-US"/>
          </a:p>
        </p:txBody>
      </p:sp>
    </p:spTree>
  </p:cSld>
  <p:clrMapOvr>
    <a:masterClrMapping/>
  </p:clrMapOvr>
  <p:extLst mod="1">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EB3A098F-7014-5F48-945B-7845FAE8B9DF}" type="datetimeFigureOut">
              <a:rPr lang="en-US" smtClean="0"/>
              <a:t>4/21/17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0BD6C38-3516-B643-AFC8-AA27FBAD7A7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B3A098F-7014-5F48-945B-7845FAE8B9DF}" type="datetimeFigureOut">
              <a:rPr lang="en-US" smtClean="0"/>
              <a:t>4/21/17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0BD6C38-3516-B643-AFC8-AA27FBAD7A7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en-US" smtClean="0"/>
              <a:t>Click to edit Master title style</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65051" y="6375679"/>
            <a:ext cx="1233355" cy="348462"/>
          </a:xfrm>
        </p:spPr>
        <p:txBody>
          <a:bodyPr/>
          <a:lstStyle/>
          <a:p>
            <a:fld id="{EB3A098F-7014-5F48-945B-7845FAE8B9DF}" type="datetimeFigureOut">
              <a:rPr lang="en-US" smtClean="0"/>
              <a:t>4/21/17</a:t>
            </a:fld>
            <a:endParaRPr lang="en-US"/>
          </a:p>
        </p:txBody>
      </p:sp>
      <p:sp>
        <p:nvSpPr>
          <p:cNvPr id="6" name="Footer Placeholder 5"/>
          <p:cNvSpPr>
            <a:spLocks noGrp="1"/>
          </p:cNvSpPr>
          <p:nvPr>
            <p:ph type="ftr" sz="quarter" idx="11"/>
          </p:nvPr>
        </p:nvSpPr>
        <p:spPr>
          <a:xfrm>
            <a:off x="2103620" y="6375679"/>
            <a:ext cx="3482179" cy="345796"/>
          </a:xfrm>
        </p:spPr>
        <p:txBody>
          <a:bodyPr/>
          <a:lstStyle/>
          <a:p>
            <a:endParaRPr lang="en-US"/>
          </a:p>
        </p:txBody>
      </p:sp>
      <p:sp>
        <p:nvSpPr>
          <p:cNvPr id="7" name="Slide Number Placeholder 6"/>
          <p:cNvSpPr>
            <a:spLocks noGrp="1"/>
          </p:cNvSpPr>
          <p:nvPr>
            <p:ph type="sldNum" sz="quarter" idx="12"/>
          </p:nvPr>
        </p:nvSpPr>
        <p:spPr>
          <a:xfrm>
            <a:off x="5691014" y="6375679"/>
            <a:ext cx="1232456" cy="345796"/>
          </a:xfrm>
        </p:spPr>
        <p:txBody>
          <a:bodyPr/>
          <a:lstStyle/>
          <a:p>
            <a:fld id="{50BD6C38-3516-B643-AFC8-AA27FBAD7A7E}" type="slidenum">
              <a:rPr lang="en-US" smtClean="0"/>
              <a:t>‹#›</a:t>
            </a:fld>
            <a:endParaRPr lang="en-US"/>
          </a:p>
        </p:txBody>
      </p:sp>
      <p:sp>
        <p:nvSpPr>
          <p:cNvPr id="8" name="Rectangle 7"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extLst mod="1">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11"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65950" y="6375679"/>
            <a:ext cx="1232456" cy="348462"/>
          </a:xfrm>
        </p:spPr>
        <p:txBody>
          <a:bodyPr/>
          <a:lstStyle/>
          <a:p>
            <a:fld id="{EB3A098F-7014-5F48-945B-7845FAE8B9DF}" type="datetimeFigureOut">
              <a:rPr lang="en-US" smtClean="0"/>
              <a:t>4/21/17</a:t>
            </a:fld>
            <a:endParaRPr lang="en-US"/>
          </a:p>
        </p:txBody>
      </p:sp>
      <p:sp>
        <p:nvSpPr>
          <p:cNvPr id="6" name="Footer Placeholder 5"/>
          <p:cNvSpPr>
            <a:spLocks noGrp="1"/>
          </p:cNvSpPr>
          <p:nvPr>
            <p:ph type="ftr" sz="quarter" idx="11"/>
          </p:nvPr>
        </p:nvSpPr>
        <p:spPr>
          <a:xfrm>
            <a:off x="2103621" y="6375679"/>
            <a:ext cx="3482178" cy="345796"/>
          </a:xfrm>
        </p:spPr>
        <p:txBody>
          <a:bodyPr/>
          <a:lstStyle/>
          <a:p>
            <a:endParaRPr lang="en-US"/>
          </a:p>
        </p:txBody>
      </p:sp>
      <p:sp>
        <p:nvSpPr>
          <p:cNvPr id="7" name="Slide Number Placeholder 6"/>
          <p:cNvSpPr>
            <a:spLocks noGrp="1"/>
          </p:cNvSpPr>
          <p:nvPr>
            <p:ph type="sldNum" sz="quarter" idx="12"/>
          </p:nvPr>
        </p:nvSpPr>
        <p:spPr>
          <a:xfrm>
            <a:off x="5687568" y="6375679"/>
            <a:ext cx="1234440" cy="345796"/>
          </a:xfrm>
        </p:spPr>
        <p:txBody>
          <a:bodyPr/>
          <a:lstStyle/>
          <a:p>
            <a:fld id="{50BD6C38-3516-B643-AFC8-AA27FBAD7A7E}"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EB3A098F-7014-5F48-945B-7845FAE8B9DF}" type="datetimeFigureOut">
              <a:rPr lang="en-US" smtClean="0"/>
              <a:t>4/21/17</a:t>
            </a:fld>
            <a:endParaRPr lang="en-US"/>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50BD6C38-3516-B643-AFC8-AA27FBAD7A7E}" type="slidenum">
              <a:rPr lang="en-US" smtClean="0"/>
              <a:t>‹#›</a:t>
            </a:fld>
            <a:endParaRPr lang="en-US"/>
          </a:p>
        </p:txBody>
      </p:sp>
      <p:sp>
        <p:nvSpPr>
          <p:cNvPr id="11" name="Freeform 6" title="Left scallop edge"/>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title="right edge border"/>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529906192"/>
      </p:ext>
    </p:extLst>
  </p:cSld>
  <p:clrMap bg1="lt1" tx1="dk1" bg2="lt2" tx2="dk2" accent1="accent1" accent2="accent2" accent3="accent3" accent4="accent4" accent5="accent5" accent6="accent6" hlink="hlink" folHlink="folHlink"/>
  <p:sldLayoutIdLst>
    <p:sldLayoutId id="2147483738" r:id="rId1"/>
    <p:sldLayoutId id="2147483739" r:id="rId2"/>
    <p:sldLayoutId id="2147483740" r:id="rId3"/>
    <p:sldLayoutId id="2147483741" r:id="rId4"/>
    <p:sldLayoutId id="2147483742" r:id="rId5"/>
    <p:sldLayoutId id="2147483743" r:id="rId6"/>
    <p:sldLayoutId id="2147483744" r:id="rId7"/>
    <p:sldLayoutId id="2147483745" r:id="rId8"/>
    <p:sldLayoutId id="2147483746" r:id="rId9"/>
    <p:sldLayoutId id="2147483747" r:id="rId10"/>
    <p:sldLayoutId id="2147483748" r:id="rId11"/>
  </p:sldLayoutIdLst>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0574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20574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12.jpg"/><Relationship Id="rId4" Type="http://schemas.openxmlformats.org/officeDocument/2006/relationships/image" Target="../media/image13.jpg"/><Relationship Id="rId5" Type="http://schemas.openxmlformats.org/officeDocument/2006/relationships/image" Target="../media/image14.jpg"/><Relationship Id="rId6" Type="http://schemas.openxmlformats.org/officeDocument/2006/relationships/image" Target="../media/image15.jpg"/><Relationship Id="rId1" Type="http://schemas.openxmlformats.org/officeDocument/2006/relationships/slideLayout" Target="../slideLayouts/slideLayout10.xml"/><Relationship Id="rId2" Type="http://schemas.openxmlformats.org/officeDocument/2006/relationships/notesSlide" Target="../notesSlides/notesSlide9.xml"/></Relationships>
</file>

<file path=ppt/slides/_rels/slide12.xml.rels><?xml version="1.0" encoding="UTF-8" standalone="yes"?>
<Relationships xmlns="http://schemas.openxmlformats.org/package/2006/relationships"><Relationship Id="rId3" Type="http://schemas.openxmlformats.org/officeDocument/2006/relationships/hyperlink" Target="https://docs.google.com/presentation/d/1HfjazYO-Ma-jp7swOsMVZkzpg773Wt_UFxS-Dk_Fz90/edit?usp=sharing" TargetMode="External"/><Relationship Id="rId4" Type="http://schemas.openxmlformats.org/officeDocument/2006/relationships/image" Target="../media/image16.png"/><Relationship Id="rId1" Type="http://schemas.openxmlformats.org/officeDocument/2006/relationships/slideLayout" Target="../slideLayouts/slideLayout4.xml"/><Relationship Id="rId2" Type="http://schemas.openxmlformats.org/officeDocument/2006/relationships/notesSlide" Target="../notesSlides/notesSlide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1.xml"/><Relationship Id="rId3" Type="http://schemas.openxmlformats.org/officeDocument/2006/relationships/image" Target="../media/image1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hyperlink" Target="mailto:Burch.hazelgrove@gmail.com"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png"/><Relationship Id="rId1" Type="http://schemas.openxmlformats.org/officeDocument/2006/relationships/slideLayout" Target="../slideLayouts/slideLayout10.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png"/><Relationship Id="rId1" Type="http://schemas.openxmlformats.org/officeDocument/2006/relationships/slideLayout" Target="../slideLayouts/slideLayout4.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1" Type="http://schemas.openxmlformats.org/officeDocument/2006/relationships/slideLayout" Target="../slideLayouts/slideLayout6.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1" Type="http://schemas.openxmlformats.org/officeDocument/2006/relationships/slideLayout" Target="../slideLayouts/slideLayout4.xml"/><Relationship Id="rId2"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28648" y="989206"/>
            <a:ext cx="10318418" cy="4394988"/>
          </a:xfrm>
        </p:spPr>
        <p:txBody>
          <a:bodyPr/>
          <a:lstStyle/>
          <a:p>
            <a:r>
              <a:rPr lang="en-US" sz="6000" dirty="0">
                <a:solidFill>
                  <a:schemeClr val="tx1"/>
                </a:solidFill>
              </a:rPr>
              <a:t>iPads and Language Arts Instruction in Early Education</a:t>
            </a:r>
            <a:r>
              <a:rPr lang="en-US" sz="6000" dirty="0" smtClean="0">
                <a:solidFill>
                  <a:schemeClr val="tx1"/>
                </a:solidFill>
              </a:rPr>
              <a:t>:</a:t>
            </a:r>
            <a:br>
              <a:rPr lang="en-US" sz="6000" dirty="0" smtClean="0">
                <a:solidFill>
                  <a:schemeClr val="tx1"/>
                </a:solidFill>
              </a:rPr>
            </a:br>
            <a:r>
              <a:rPr lang="en-US" sz="6000" dirty="0" smtClean="0">
                <a:solidFill>
                  <a:schemeClr val="tx1"/>
                </a:solidFill>
              </a:rPr>
              <a:t> </a:t>
            </a:r>
            <a:r>
              <a:rPr lang="en-US" sz="6000" dirty="0">
                <a:solidFill>
                  <a:schemeClr val="tx1"/>
                </a:solidFill>
              </a:rPr>
              <a:t/>
            </a:r>
            <a:br>
              <a:rPr lang="en-US" sz="6000" dirty="0">
                <a:solidFill>
                  <a:schemeClr val="tx1"/>
                </a:solidFill>
              </a:rPr>
            </a:br>
            <a:r>
              <a:rPr lang="en-US" sz="6000" dirty="0">
                <a:solidFill>
                  <a:schemeClr val="tx1"/>
                </a:solidFill>
              </a:rPr>
              <a:t>Is It a Good Thing? </a:t>
            </a:r>
          </a:p>
        </p:txBody>
      </p:sp>
      <p:sp>
        <p:nvSpPr>
          <p:cNvPr id="3" name="Subtitle 2"/>
          <p:cNvSpPr>
            <a:spLocks noGrp="1"/>
          </p:cNvSpPr>
          <p:nvPr>
            <p:ph type="subTitle" idx="1"/>
          </p:nvPr>
        </p:nvSpPr>
        <p:spPr/>
        <p:txBody>
          <a:bodyPr/>
          <a:lstStyle/>
          <a:p>
            <a:r>
              <a:rPr lang="en-US" dirty="0" smtClean="0"/>
              <a:t>By: Burch Pope</a:t>
            </a:r>
            <a:endParaRPr lang="en-US" dirty="0"/>
          </a:p>
        </p:txBody>
      </p:sp>
    </p:spTree>
    <p:extLst>
      <p:ext uri="{BB962C8B-B14F-4D97-AF65-F5344CB8AC3E}">
        <p14:creationId xmlns:p14="http://schemas.microsoft.com/office/powerpoint/2010/main" val="8952347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0900" y="280785"/>
            <a:ext cx="10178322" cy="1071765"/>
          </a:xfrm>
        </p:spPr>
        <p:txBody>
          <a:bodyPr>
            <a:normAutofit fontScale="90000"/>
          </a:bodyPr>
          <a:lstStyle/>
          <a:p>
            <a:r>
              <a:rPr lang="en-US" sz="6000" dirty="0" smtClean="0"/>
              <a:t>Does Teacher Knowledge Help?</a:t>
            </a:r>
            <a:endParaRPr lang="en-US" sz="6000" dirty="0"/>
          </a:p>
        </p:txBody>
      </p:sp>
      <p:sp>
        <p:nvSpPr>
          <p:cNvPr id="3" name="Content Placeholder 2"/>
          <p:cNvSpPr>
            <a:spLocks noGrp="1"/>
          </p:cNvSpPr>
          <p:nvPr>
            <p:ph sz="half" idx="1"/>
          </p:nvPr>
        </p:nvSpPr>
        <p:spPr>
          <a:xfrm>
            <a:off x="1049020" y="2053590"/>
            <a:ext cx="6362700" cy="3619500"/>
          </a:xfrm>
        </p:spPr>
        <p:txBody>
          <a:bodyPr/>
          <a:lstStyle/>
          <a:p>
            <a:r>
              <a:rPr lang="en-US" sz="2400" dirty="0"/>
              <a:t>In order to make the most out of the technology as a valuable learning tool, teachers must model, scaffold, and help children to successfully navigate the iPad and apps (Couse &amp; Chen, 2010</a:t>
            </a:r>
            <a:r>
              <a:rPr lang="en-US" sz="2400" dirty="0" smtClean="0"/>
              <a:t>).</a:t>
            </a:r>
            <a:endParaRPr lang="en-US" sz="2400" dirty="0"/>
          </a:p>
          <a:p>
            <a:endParaRPr lang="en-US" dirty="0"/>
          </a:p>
        </p:txBody>
      </p:sp>
      <p:pic>
        <p:nvPicPr>
          <p:cNvPr id="5" name="Content Placeholder 4"/>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7860757" y="2164712"/>
            <a:ext cx="3769691" cy="2666367"/>
          </a:xfrm>
          <a:prstGeom prst="rect">
            <a:avLst/>
          </a:prstGeom>
        </p:spPr>
      </p:pic>
    </p:spTree>
    <p:extLst>
      <p:ext uri="{BB962C8B-B14F-4D97-AF65-F5344CB8AC3E}">
        <p14:creationId xmlns:p14="http://schemas.microsoft.com/office/powerpoint/2010/main" val="155458279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dirty="0" smtClean="0"/>
              <a:t>Novelty: a limitation</a:t>
            </a:r>
            <a:endParaRPr lang="en-US" sz="60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3397" y="1242962"/>
            <a:ext cx="4543641" cy="2470605"/>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78956" y="4179360"/>
            <a:ext cx="4784436" cy="2329375"/>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190258" y="1233518"/>
            <a:ext cx="5034820" cy="2312871"/>
          </a:xfrm>
          <a:prstGeom prst="rect">
            <a:avLst/>
          </a:prstGeom>
        </p:spPr>
      </p:pic>
      <p:pic>
        <p:nvPicPr>
          <p:cNvPr id="8"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208209" y="4179360"/>
            <a:ext cx="5016869" cy="2226235"/>
          </a:xfrm>
          <a:prstGeom prst="rect">
            <a:avLst/>
          </a:prstGeom>
        </p:spPr>
      </p:pic>
    </p:spTree>
    <p:extLst>
      <p:ext uri="{BB962C8B-B14F-4D97-AF65-F5344CB8AC3E}">
        <p14:creationId xmlns:p14="http://schemas.microsoft.com/office/powerpoint/2010/main" val="23125081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3878" y="281817"/>
            <a:ext cx="10178322" cy="938415"/>
          </a:xfrm>
        </p:spPr>
        <p:txBody>
          <a:bodyPr>
            <a:normAutofit fontScale="90000"/>
          </a:bodyPr>
          <a:lstStyle/>
          <a:p>
            <a:r>
              <a:rPr lang="en-US" sz="6000" dirty="0" smtClean="0"/>
              <a:t>Personal Recommendations</a:t>
            </a:r>
            <a:br>
              <a:rPr lang="en-US" sz="6000" dirty="0" smtClean="0"/>
            </a:br>
            <a:r>
              <a:rPr lang="en-US" sz="6000" dirty="0" smtClean="0"/>
              <a:t/>
            </a:r>
            <a:br>
              <a:rPr lang="en-US" sz="6000" dirty="0" smtClean="0"/>
            </a:br>
            <a:r>
              <a:rPr lang="en-US" sz="5400" dirty="0"/>
              <a:t/>
            </a:r>
            <a:br>
              <a:rPr lang="en-US" sz="5400" dirty="0"/>
            </a:br>
            <a:r>
              <a:rPr lang="en-US" sz="6000" dirty="0" smtClean="0"/>
              <a:t> </a:t>
            </a:r>
            <a:endParaRPr lang="en-US" sz="6000" dirty="0"/>
          </a:p>
        </p:txBody>
      </p:sp>
      <p:sp>
        <p:nvSpPr>
          <p:cNvPr id="3" name="Content Placeholder 2"/>
          <p:cNvSpPr>
            <a:spLocks noGrp="1"/>
          </p:cNvSpPr>
          <p:nvPr>
            <p:ph sz="half" idx="1"/>
          </p:nvPr>
        </p:nvSpPr>
        <p:spPr>
          <a:xfrm>
            <a:off x="1159239" y="1790700"/>
            <a:ext cx="5003800" cy="4356100"/>
          </a:xfrm>
        </p:spPr>
        <p:txBody>
          <a:bodyPr>
            <a:noAutofit/>
          </a:bodyPr>
          <a:lstStyle/>
          <a:p>
            <a:r>
              <a:rPr lang="en-US" sz="2400" dirty="0" smtClean="0"/>
              <a:t>Incorporate iPads as a means of differentiation with all leveled learners.</a:t>
            </a:r>
          </a:p>
          <a:p>
            <a:r>
              <a:rPr lang="en-US" sz="2400" dirty="0" smtClean="0"/>
              <a:t>Allow students to access texts that interest them</a:t>
            </a:r>
          </a:p>
          <a:p>
            <a:r>
              <a:rPr lang="en-US" sz="2400" dirty="0" smtClean="0"/>
              <a:t>Using iPads in place of comprehension graphic organizers will allow students to be more creative and thus more motivated and engaged in their assessments.</a:t>
            </a:r>
            <a:endParaRPr lang="en-US" sz="2400" dirty="0"/>
          </a:p>
        </p:txBody>
      </p:sp>
      <p:sp>
        <p:nvSpPr>
          <p:cNvPr id="4" name="Content Placeholder 3"/>
          <p:cNvSpPr>
            <a:spLocks noGrp="1"/>
          </p:cNvSpPr>
          <p:nvPr>
            <p:ph sz="half" idx="2"/>
          </p:nvPr>
        </p:nvSpPr>
        <p:spPr>
          <a:xfrm>
            <a:off x="7062316" y="4881092"/>
            <a:ext cx="3799268" cy="822284"/>
          </a:xfrm>
        </p:spPr>
        <p:txBody>
          <a:bodyPr>
            <a:normAutofit/>
          </a:bodyPr>
          <a:lstStyle/>
          <a:p>
            <a:pPr marL="0" indent="0" algn="ctr">
              <a:buNone/>
            </a:pPr>
            <a:r>
              <a:rPr lang="en-US" sz="1800" b="1" i="1" u="sng" dirty="0" smtClean="0">
                <a:solidFill>
                  <a:schemeClr val="accent4"/>
                </a:solidFill>
                <a:hlinkClick r:id="rId3"/>
              </a:rPr>
              <a:t>Visit for some useful apps to use in your classroom</a:t>
            </a:r>
            <a:endParaRPr lang="en-US" sz="1800" b="1" i="1" u="sng" dirty="0">
              <a:solidFill>
                <a:schemeClr val="accent4"/>
              </a:solidFill>
            </a:endParaRPr>
          </a:p>
        </p:txBody>
      </p:sp>
      <p:sp>
        <p:nvSpPr>
          <p:cNvPr id="5" name="TextBox 4"/>
          <p:cNvSpPr txBox="1"/>
          <p:nvPr/>
        </p:nvSpPr>
        <p:spPr>
          <a:xfrm>
            <a:off x="1073878" y="1019086"/>
            <a:ext cx="10782300" cy="523220"/>
          </a:xfrm>
          <a:prstGeom prst="rect">
            <a:avLst/>
          </a:prstGeom>
          <a:noFill/>
        </p:spPr>
        <p:txBody>
          <a:bodyPr wrap="square" rtlCol="0">
            <a:spAutoFit/>
          </a:bodyPr>
          <a:lstStyle/>
          <a:p>
            <a:r>
              <a:rPr lang="en-US" sz="2800" cap="none" dirty="0" smtClean="0">
                <a:solidFill>
                  <a:schemeClr val="accent1"/>
                </a:solidFill>
              </a:rPr>
              <a:t>“Meaningful integration of technology can transform literacy instruction.”</a:t>
            </a:r>
            <a:endParaRPr lang="en-US" sz="2800" dirty="0"/>
          </a:p>
        </p:txBody>
      </p:sp>
      <p:pic>
        <p:nvPicPr>
          <p:cNvPr id="6" name="Picture 5">
            <a:hlinkClick r:id="rId3"/>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84009" y="1790699"/>
            <a:ext cx="5355882" cy="3090393"/>
          </a:xfrm>
          <a:prstGeom prst="rect">
            <a:avLst/>
          </a:prstGeom>
        </p:spPr>
      </p:pic>
    </p:spTree>
    <p:extLst>
      <p:ext uri="{BB962C8B-B14F-4D97-AF65-F5344CB8AC3E}">
        <p14:creationId xmlns:p14="http://schemas.microsoft.com/office/powerpoint/2010/main" val="173863227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678" y="382385"/>
            <a:ext cx="10178322" cy="1064278"/>
          </a:xfrm>
        </p:spPr>
        <p:txBody>
          <a:bodyPr>
            <a:normAutofit/>
          </a:bodyPr>
          <a:lstStyle/>
          <a:p>
            <a:r>
              <a:rPr lang="en-US" sz="6000" dirty="0" smtClean="0">
                <a:solidFill>
                  <a:schemeClr val="accent1"/>
                </a:solidFill>
              </a:rPr>
              <a:t>Future Research</a:t>
            </a:r>
            <a:endParaRPr lang="en-US" sz="6000" dirty="0">
              <a:solidFill>
                <a:schemeClr val="accent1"/>
              </a:solidFill>
            </a:endParaRPr>
          </a:p>
        </p:txBody>
      </p:sp>
      <p:sp>
        <p:nvSpPr>
          <p:cNvPr id="3" name="Vertical Text Placeholder 2"/>
          <p:cNvSpPr>
            <a:spLocks noGrp="1"/>
          </p:cNvSpPr>
          <p:nvPr>
            <p:ph type="body" orient="vert" idx="1"/>
          </p:nvPr>
        </p:nvSpPr>
        <p:spPr>
          <a:xfrm rot="16200000">
            <a:off x="4004039" y="-1507762"/>
            <a:ext cx="4457699" cy="9962422"/>
          </a:xfrm>
        </p:spPr>
        <p:txBody>
          <a:bodyPr>
            <a:normAutofit/>
          </a:bodyPr>
          <a:lstStyle/>
          <a:p>
            <a:r>
              <a:rPr lang="en-US" sz="2400" dirty="0" smtClean="0"/>
              <a:t>The novelty of iPads and touch screen tablets has been key in providing motivation and engagement in students in current research.</a:t>
            </a:r>
          </a:p>
          <a:p>
            <a:r>
              <a:rPr lang="en-US" sz="2400" dirty="0" smtClean="0"/>
              <a:t>Few longitudinal studies following students with the same technology</a:t>
            </a:r>
          </a:p>
          <a:p>
            <a:r>
              <a:rPr lang="en-US" sz="2400" dirty="0" smtClean="0"/>
              <a:t>Follow three classes of students in their kindergarten through 2</a:t>
            </a:r>
            <a:r>
              <a:rPr lang="en-US" sz="2400" baseline="30000" dirty="0" smtClean="0"/>
              <a:t>nd</a:t>
            </a:r>
            <a:r>
              <a:rPr lang="en-US" sz="2400" dirty="0" smtClean="0"/>
              <a:t> grade classes: </a:t>
            </a:r>
          </a:p>
          <a:p>
            <a:pPr marL="800100" lvl="1" indent="-342900">
              <a:buAutoNum type="arabicPeriod"/>
            </a:pPr>
            <a:r>
              <a:rPr lang="en-US" dirty="0" smtClean="0"/>
              <a:t>Once class who has consistent exposure to iPad with a teacher who has received proper training with the technology and apps.</a:t>
            </a:r>
          </a:p>
          <a:p>
            <a:pPr marL="800100" lvl="1" indent="-342900">
              <a:buFont typeface="Gill Sans MT" panose="020B0502020104020203" pitchFamily="34" charset="0"/>
              <a:buAutoNum type="arabicPeriod"/>
            </a:pPr>
            <a:r>
              <a:rPr lang="en-US" dirty="0" smtClean="0"/>
              <a:t>Second class who has consistent exposure </a:t>
            </a:r>
            <a:r>
              <a:rPr lang="en-US" dirty="0"/>
              <a:t>to </a:t>
            </a:r>
            <a:r>
              <a:rPr lang="en-US" dirty="0" smtClean="0"/>
              <a:t>iPad, but the teacher has not been trained and does not scaffold or instruct students in their iPad use.</a:t>
            </a:r>
          </a:p>
          <a:p>
            <a:pPr marL="800100" lvl="1" indent="-342900">
              <a:buFont typeface="Gill Sans MT" panose="020B0502020104020203" pitchFamily="34" charset="0"/>
              <a:buAutoNum type="arabicPeriod"/>
            </a:pPr>
            <a:r>
              <a:rPr lang="en-US" dirty="0" smtClean="0"/>
              <a:t>Third class does not use iPads in literacy instruction.</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39100" y="4660900"/>
            <a:ext cx="3390900" cy="2197100"/>
          </a:xfrm>
          <a:prstGeom prst="rect">
            <a:avLst/>
          </a:prstGeom>
        </p:spPr>
      </p:pic>
    </p:spTree>
    <p:extLst>
      <p:ext uri="{BB962C8B-B14F-4D97-AF65-F5344CB8AC3E}">
        <p14:creationId xmlns:p14="http://schemas.microsoft.com/office/powerpoint/2010/main" val="187468968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678" y="382385"/>
            <a:ext cx="10178322" cy="791322"/>
          </a:xfrm>
        </p:spPr>
        <p:txBody>
          <a:bodyPr>
            <a:noAutofit/>
          </a:bodyPr>
          <a:lstStyle/>
          <a:p>
            <a:r>
              <a:rPr lang="en-US" sz="6000" dirty="0" smtClean="0"/>
              <a:t>References</a:t>
            </a:r>
            <a:endParaRPr lang="en-US" sz="6000" dirty="0"/>
          </a:p>
        </p:txBody>
      </p:sp>
      <p:sp>
        <p:nvSpPr>
          <p:cNvPr id="3" name="Vertical Text Placeholder 2"/>
          <p:cNvSpPr>
            <a:spLocks noGrp="1"/>
          </p:cNvSpPr>
          <p:nvPr>
            <p:ph type="body" orient="vert" idx="1"/>
          </p:nvPr>
        </p:nvSpPr>
        <p:spPr>
          <a:xfrm rot="16200000">
            <a:off x="3274080" y="-895589"/>
            <a:ext cx="4230397" cy="8807899"/>
          </a:xfrm>
        </p:spPr>
        <p:txBody>
          <a:bodyPr>
            <a:normAutofit fontScale="25000" lnSpcReduction="20000"/>
          </a:bodyPr>
          <a:lstStyle/>
          <a:p>
            <a:pPr marL="0" indent="0" fontAlgn="base">
              <a:buNone/>
            </a:pPr>
            <a:r>
              <a:rPr lang="en-US" sz="4000" dirty="0" err="1">
                <a:solidFill>
                  <a:schemeClr val="accent1"/>
                </a:solidFill>
              </a:rPr>
              <a:t>Amendum</a:t>
            </a:r>
            <a:r>
              <a:rPr lang="en-US" sz="4000" dirty="0">
                <a:solidFill>
                  <a:schemeClr val="accent1"/>
                </a:solidFill>
              </a:rPr>
              <a:t>, S. J., Vernon-</a:t>
            </a:r>
            <a:r>
              <a:rPr lang="en-US" sz="4000" dirty="0" err="1">
                <a:solidFill>
                  <a:schemeClr val="accent1"/>
                </a:solidFill>
              </a:rPr>
              <a:t>Feagans</a:t>
            </a:r>
            <a:r>
              <a:rPr lang="en-US" sz="4000" dirty="0">
                <a:solidFill>
                  <a:schemeClr val="accent1"/>
                </a:solidFill>
              </a:rPr>
              <a:t>, L., &amp; Ginsberg, M. C. (2001). The Effectiveness of a technologically </a:t>
            </a:r>
            <a:r>
              <a:rPr lang="en-US" sz="4000" dirty="0" smtClean="0">
                <a:solidFill>
                  <a:schemeClr val="accent1"/>
                </a:solidFill>
              </a:rPr>
              <a:t> facilitated </a:t>
            </a:r>
            <a:r>
              <a:rPr lang="en-US" sz="4000" dirty="0">
                <a:solidFill>
                  <a:schemeClr val="accent1"/>
                </a:solidFill>
              </a:rPr>
              <a:t>classroom-based early intervention: The targeted reading </a:t>
            </a:r>
            <a:r>
              <a:rPr lang="en-US" sz="4000" dirty="0" smtClean="0">
                <a:solidFill>
                  <a:schemeClr val="accent1"/>
                </a:solidFill>
              </a:rPr>
              <a:t>	intervention</a:t>
            </a:r>
            <a:r>
              <a:rPr lang="en-US" sz="4000" dirty="0">
                <a:solidFill>
                  <a:schemeClr val="accent1"/>
                </a:solidFill>
              </a:rPr>
              <a:t>. </a:t>
            </a:r>
            <a:r>
              <a:rPr lang="en-US" sz="4000" i="1" dirty="0">
                <a:solidFill>
                  <a:schemeClr val="accent1"/>
                </a:solidFill>
              </a:rPr>
              <a:t>Elementary </a:t>
            </a:r>
            <a:r>
              <a:rPr lang="en-US" sz="4000" i="1" dirty="0" smtClean="0">
                <a:solidFill>
                  <a:schemeClr val="accent1"/>
                </a:solidFill>
              </a:rPr>
              <a:t>School </a:t>
            </a:r>
            <a:r>
              <a:rPr lang="en-US" sz="4000" i="1" dirty="0">
                <a:solidFill>
                  <a:schemeClr val="accent1"/>
                </a:solidFill>
              </a:rPr>
              <a:t>Journal, </a:t>
            </a:r>
            <a:r>
              <a:rPr lang="en-US" sz="4000" i="1" dirty="0" smtClean="0">
                <a:solidFill>
                  <a:schemeClr val="accent1"/>
                </a:solidFill>
              </a:rPr>
              <a:t>112</a:t>
            </a:r>
            <a:r>
              <a:rPr lang="en-US" sz="4000" dirty="0" smtClean="0">
                <a:solidFill>
                  <a:schemeClr val="accent1"/>
                </a:solidFill>
              </a:rPr>
              <a:t>(1</a:t>
            </a:r>
            <a:r>
              <a:rPr lang="en-US" sz="4000" dirty="0">
                <a:solidFill>
                  <a:schemeClr val="accent1"/>
                </a:solidFill>
              </a:rPr>
              <a:t>), </a:t>
            </a:r>
            <a:r>
              <a:rPr lang="en-US" sz="4000" dirty="0" smtClean="0">
                <a:solidFill>
                  <a:schemeClr val="accent1"/>
                </a:solidFill>
              </a:rPr>
              <a:t>107-113.</a:t>
            </a:r>
            <a:endParaRPr lang="en-US" sz="4000" dirty="0">
              <a:solidFill>
                <a:schemeClr val="accent1"/>
              </a:solidFill>
            </a:endParaRPr>
          </a:p>
          <a:p>
            <a:pPr marL="0" indent="0" fontAlgn="base">
              <a:buNone/>
            </a:pPr>
            <a:r>
              <a:rPr lang="en-US" sz="4000" dirty="0">
                <a:solidFill>
                  <a:schemeClr val="accent1"/>
                </a:solidFill>
              </a:rPr>
              <a:t>Bates, C. C., Klein, A., Schubert, B., McGee, L., Anderson, N., Dorn, L., ... &amp; Ross, R. H. (2017). E‐Books and E‐Book Apps: Considerations for Beginning Readers. </a:t>
            </a:r>
            <a:r>
              <a:rPr lang="en-US" sz="4000" i="1" dirty="0">
                <a:solidFill>
                  <a:schemeClr val="accent1"/>
                </a:solidFill>
              </a:rPr>
              <a:t>The </a:t>
            </a:r>
            <a:r>
              <a:rPr lang="en-US" sz="4000" i="1" dirty="0" smtClean="0">
                <a:solidFill>
                  <a:schemeClr val="accent1"/>
                </a:solidFill>
              </a:rPr>
              <a:t>	Reading </a:t>
            </a:r>
            <a:r>
              <a:rPr lang="en-US" sz="4000" i="1" dirty="0">
                <a:solidFill>
                  <a:schemeClr val="accent1"/>
                </a:solidFill>
              </a:rPr>
              <a:t>Teacher</a:t>
            </a:r>
            <a:r>
              <a:rPr lang="en-US" sz="4000" dirty="0">
                <a:solidFill>
                  <a:schemeClr val="accent1"/>
                </a:solidFill>
              </a:rPr>
              <a:t>, </a:t>
            </a:r>
            <a:r>
              <a:rPr lang="en-US" sz="4000" i="1" dirty="0">
                <a:solidFill>
                  <a:schemeClr val="accent1"/>
                </a:solidFill>
              </a:rPr>
              <a:t>70</a:t>
            </a:r>
            <a:r>
              <a:rPr lang="en-US" sz="4000" dirty="0">
                <a:solidFill>
                  <a:schemeClr val="accent1"/>
                </a:solidFill>
              </a:rPr>
              <a:t>(4), 401-411.</a:t>
            </a:r>
            <a:endParaRPr lang="en-US" sz="4000" dirty="0" smtClean="0">
              <a:solidFill>
                <a:schemeClr val="accent1"/>
              </a:solidFill>
            </a:endParaRPr>
          </a:p>
          <a:p>
            <a:pPr marL="0" indent="0" fontAlgn="base">
              <a:buNone/>
            </a:pPr>
            <a:r>
              <a:rPr lang="en-US" sz="4000" dirty="0">
                <a:solidFill>
                  <a:schemeClr val="accent1"/>
                </a:solidFill>
              </a:rPr>
              <a:t>Beam, S. &amp; Williams, C. (2015) Technology-mediated writing instruction in the early literacy program: Perils, </a:t>
            </a:r>
            <a:r>
              <a:rPr lang="en-US" sz="4000" dirty="0" smtClean="0">
                <a:solidFill>
                  <a:schemeClr val="accent1"/>
                </a:solidFill>
              </a:rPr>
              <a:t>procedures</a:t>
            </a:r>
            <a:r>
              <a:rPr lang="en-US" sz="4000" dirty="0">
                <a:solidFill>
                  <a:schemeClr val="accent1"/>
                </a:solidFill>
              </a:rPr>
              <a:t>, and possibilities. </a:t>
            </a:r>
            <a:r>
              <a:rPr lang="en-US" sz="4000" i="1" dirty="0">
                <a:solidFill>
                  <a:schemeClr val="accent1"/>
                </a:solidFill>
              </a:rPr>
              <a:t>Computers in The School, </a:t>
            </a:r>
            <a:r>
              <a:rPr lang="en-US" sz="4000" i="1" dirty="0" smtClean="0">
                <a:solidFill>
                  <a:schemeClr val="accent1"/>
                </a:solidFill>
              </a:rPr>
              <a:t>	</a:t>
            </a:r>
            <a:r>
              <a:rPr lang="en-US" sz="4000" dirty="0" smtClean="0">
                <a:solidFill>
                  <a:schemeClr val="accent1"/>
                </a:solidFill>
              </a:rPr>
              <a:t>32(3/4</a:t>
            </a:r>
            <a:r>
              <a:rPr lang="en-US" sz="4000" dirty="0">
                <a:solidFill>
                  <a:schemeClr val="accent1"/>
                </a:solidFill>
              </a:rPr>
              <a:t>), 260-277. </a:t>
            </a:r>
          </a:p>
          <a:p>
            <a:pPr marL="0" indent="0" fontAlgn="base">
              <a:buNone/>
            </a:pPr>
            <a:r>
              <a:rPr lang="en-US" sz="4000" dirty="0" err="1" smtClean="0">
                <a:solidFill>
                  <a:schemeClr val="accent1"/>
                </a:solidFill>
              </a:rPr>
              <a:t>Beschorner</a:t>
            </a:r>
            <a:r>
              <a:rPr lang="en-US" sz="4000" dirty="0">
                <a:solidFill>
                  <a:schemeClr val="accent1"/>
                </a:solidFill>
              </a:rPr>
              <a:t>, B.&amp; Hutchison, A. (2013) iPads as a literacy teaching tool in early childhood. </a:t>
            </a:r>
            <a:r>
              <a:rPr lang="en-US" sz="4000" i="1" dirty="0">
                <a:solidFill>
                  <a:schemeClr val="accent1"/>
                </a:solidFill>
              </a:rPr>
              <a:t>International </a:t>
            </a:r>
            <a:r>
              <a:rPr lang="en-US" sz="4000" i="1" dirty="0" smtClean="0">
                <a:solidFill>
                  <a:schemeClr val="accent1"/>
                </a:solidFill>
              </a:rPr>
              <a:t>Journal </a:t>
            </a:r>
            <a:r>
              <a:rPr lang="en-US" sz="4000" i="1" dirty="0">
                <a:solidFill>
                  <a:schemeClr val="accent1"/>
                </a:solidFill>
              </a:rPr>
              <a:t>of Education in Mathematics, Science and Technology, </a:t>
            </a:r>
            <a:r>
              <a:rPr lang="en-US" sz="4000" i="1" dirty="0" err="1">
                <a:solidFill>
                  <a:schemeClr val="accent1"/>
                </a:solidFill>
              </a:rPr>
              <a:t>i</a:t>
            </a:r>
            <a:r>
              <a:rPr lang="en-US" sz="4000" dirty="0">
                <a:solidFill>
                  <a:schemeClr val="accent1"/>
                </a:solidFill>
              </a:rPr>
              <a:t>(1), </a:t>
            </a:r>
            <a:r>
              <a:rPr lang="en-US" sz="4000" dirty="0" smtClean="0">
                <a:solidFill>
                  <a:schemeClr val="accent1"/>
                </a:solidFill>
              </a:rPr>
              <a:t>16-	24.</a:t>
            </a:r>
            <a:endParaRPr lang="en-US" sz="4000" dirty="0">
              <a:solidFill>
                <a:schemeClr val="accent1"/>
              </a:solidFill>
            </a:endParaRPr>
          </a:p>
          <a:p>
            <a:pPr marL="0" indent="0" fontAlgn="base">
              <a:buNone/>
            </a:pPr>
            <a:r>
              <a:rPr lang="en-US" sz="4000" dirty="0" err="1">
                <a:solidFill>
                  <a:schemeClr val="accent1"/>
                </a:solidFill>
              </a:rPr>
              <a:t>Ciampa</a:t>
            </a:r>
            <a:r>
              <a:rPr lang="en-US" sz="4000" dirty="0">
                <a:solidFill>
                  <a:schemeClr val="accent1"/>
                </a:solidFill>
              </a:rPr>
              <a:t>, K. (2014). Learning in a mobile age: an investigation of student motivation. </a:t>
            </a:r>
            <a:r>
              <a:rPr lang="en-US" sz="4000" i="1" dirty="0">
                <a:solidFill>
                  <a:schemeClr val="accent1"/>
                </a:solidFill>
              </a:rPr>
              <a:t>Journal of Computer Assisted Learning</a:t>
            </a:r>
            <a:r>
              <a:rPr lang="en-US" sz="4000" dirty="0">
                <a:solidFill>
                  <a:schemeClr val="accent1"/>
                </a:solidFill>
              </a:rPr>
              <a:t>, </a:t>
            </a:r>
            <a:r>
              <a:rPr lang="en-US" sz="4000" i="1" dirty="0">
                <a:solidFill>
                  <a:schemeClr val="accent1"/>
                </a:solidFill>
              </a:rPr>
              <a:t>30</a:t>
            </a:r>
            <a:r>
              <a:rPr lang="en-US" sz="4000" dirty="0">
                <a:solidFill>
                  <a:schemeClr val="accent1"/>
                </a:solidFill>
              </a:rPr>
              <a:t>(1), 82-96</a:t>
            </a:r>
            <a:r>
              <a:rPr lang="en-US" sz="4000" dirty="0" smtClean="0">
                <a:solidFill>
                  <a:schemeClr val="accent1"/>
                </a:solidFill>
              </a:rPr>
              <a:t>.</a:t>
            </a:r>
          </a:p>
          <a:p>
            <a:pPr marL="0" indent="0" fontAlgn="base">
              <a:buNone/>
            </a:pPr>
            <a:r>
              <a:rPr lang="en-US" sz="4000" dirty="0" smtClean="0">
                <a:solidFill>
                  <a:schemeClr val="accent1"/>
                </a:solidFill>
              </a:rPr>
              <a:t>Couse</a:t>
            </a:r>
            <a:r>
              <a:rPr lang="en-US" sz="4000" dirty="0">
                <a:solidFill>
                  <a:schemeClr val="accent1"/>
                </a:solidFill>
              </a:rPr>
              <a:t>, L. J., &amp; Chen, D. W. (2010). A tablet computer for young children? Exploring its viability for early </a:t>
            </a:r>
            <a:r>
              <a:rPr lang="en-US" sz="4000" dirty="0" smtClean="0">
                <a:solidFill>
                  <a:schemeClr val="accent1"/>
                </a:solidFill>
              </a:rPr>
              <a:t>childhood </a:t>
            </a:r>
            <a:r>
              <a:rPr lang="en-US" sz="4000" dirty="0">
                <a:solidFill>
                  <a:schemeClr val="accent1"/>
                </a:solidFill>
              </a:rPr>
              <a:t>education. </a:t>
            </a:r>
            <a:r>
              <a:rPr lang="en-US" sz="4000" i="1" dirty="0">
                <a:solidFill>
                  <a:schemeClr val="accent1"/>
                </a:solidFill>
              </a:rPr>
              <a:t>Journal of Research on Technology in </a:t>
            </a:r>
            <a:r>
              <a:rPr lang="en-US" sz="4000" i="1" dirty="0" smtClean="0">
                <a:solidFill>
                  <a:schemeClr val="accent1"/>
                </a:solidFill>
              </a:rPr>
              <a:t>	Education</a:t>
            </a:r>
            <a:r>
              <a:rPr lang="en-US" sz="4000" dirty="0">
                <a:solidFill>
                  <a:schemeClr val="accent1"/>
                </a:solidFill>
              </a:rPr>
              <a:t>, 43(1), 75-98.</a:t>
            </a:r>
          </a:p>
          <a:p>
            <a:pPr marL="0" indent="0" fontAlgn="base">
              <a:buNone/>
            </a:pPr>
            <a:r>
              <a:rPr lang="en-US" sz="4000" dirty="0" smtClean="0">
                <a:solidFill>
                  <a:schemeClr val="accent1"/>
                </a:solidFill>
              </a:rPr>
              <a:t>Cumming</a:t>
            </a:r>
            <a:r>
              <a:rPr lang="en-US" sz="4000" dirty="0">
                <a:solidFill>
                  <a:schemeClr val="accent1"/>
                </a:solidFill>
              </a:rPr>
              <a:t>, T. M., &amp; Draper Rodriguez, C. (2013). Integrating the iPad into language arts instruction for </a:t>
            </a:r>
            <a:r>
              <a:rPr lang="en-US" sz="4000" dirty="0" smtClean="0">
                <a:solidFill>
                  <a:schemeClr val="accent1"/>
                </a:solidFill>
              </a:rPr>
              <a:t>students </a:t>
            </a:r>
            <a:r>
              <a:rPr lang="en-US" sz="4000" dirty="0">
                <a:solidFill>
                  <a:schemeClr val="accent1"/>
                </a:solidFill>
              </a:rPr>
              <a:t>with disabilities: Engagement and perspectives. </a:t>
            </a:r>
            <a:r>
              <a:rPr lang="en-US" sz="4000" i="1" dirty="0">
                <a:solidFill>
                  <a:schemeClr val="accent1"/>
                </a:solidFill>
              </a:rPr>
              <a:t>Journal of </a:t>
            </a:r>
            <a:r>
              <a:rPr lang="en-US" sz="4000" i="1" dirty="0" smtClean="0">
                <a:solidFill>
                  <a:schemeClr val="accent1"/>
                </a:solidFill>
              </a:rPr>
              <a:t>	Special </a:t>
            </a:r>
            <a:r>
              <a:rPr lang="en-US" sz="4000" i="1" dirty="0">
                <a:solidFill>
                  <a:schemeClr val="accent1"/>
                </a:solidFill>
              </a:rPr>
              <a:t>Education Technology, </a:t>
            </a:r>
            <a:r>
              <a:rPr lang="en-US" sz="4000" i="1" dirty="0" smtClean="0">
                <a:solidFill>
                  <a:schemeClr val="accent1"/>
                </a:solidFill>
              </a:rPr>
              <a:t>28</a:t>
            </a:r>
            <a:r>
              <a:rPr lang="en-US" sz="4000" dirty="0" smtClean="0">
                <a:solidFill>
                  <a:schemeClr val="accent1"/>
                </a:solidFill>
              </a:rPr>
              <a:t>(4</a:t>
            </a:r>
            <a:r>
              <a:rPr lang="en-US" sz="4000" dirty="0">
                <a:solidFill>
                  <a:schemeClr val="accent1"/>
                </a:solidFill>
              </a:rPr>
              <a:t>), </a:t>
            </a:r>
            <a:r>
              <a:rPr lang="en-US" sz="4000" dirty="0" smtClean="0">
                <a:solidFill>
                  <a:schemeClr val="accent1"/>
                </a:solidFill>
              </a:rPr>
              <a:t>43-</a:t>
            </a:r>
          </a:p>
          <a:p>
            <a:pPr marL="0" indent="0" fontAlgn="base">
              <a:buNone/>
            </a:pPr>
            <a:r>
              <a:rPr lang="en-US" sz="4000" dirty="0" err="1" smtClean="0">
                <a:solidFill>
                  <a:schemeClr val="accent1"/>
                </a:solidFill>
              </a:rPr>
              <a:t>Falloon</a:t>
            </a:r>
            <a:r>
              <a:rPr lang="en-US" sz="4000" dirty="0">
                <a:solidFill>
                  <a:schemeClr val="accent1"/>
                </a:solidFill>
              </a:rPr>
              <a:t>, G. (2014). What's going on behind the screens?. </a:t>
            </a:r>
            <a:r>
              <a:rPr lang="en-US" sz="4000" i="1" dirty="0">
                <a:solidFill>
                  <a:schemeClr val="accent1"/>
                </a:solidFill>
              </a:rPr>
              <a:t>Journal of Computer Assisted Learning</a:t>
            </a:r>
            <a:r>
              <a:rPr lang="en-US" sz="4000" dirty="0">
                <a:solidFill>
                  <a:schemeClr val="accent1"/>
                </a:solidFill>
              </a:rPr>
              <a:t>, </a:t>
            </a:r>
            <a:r>
              <a:rPr lang="en-US" sz="4000" i="1" dirty="0">
                <a:solidFill>
                  <a:schemeClr val="accent1"/>
                </a:solidFill>
              </a:rPr>
              <a:t>30</a:t>
            </a:r>
            <a:r>
              <a:rPr lang="en-US" sz="4000" dirty="0">
                <a:solidFill>
                  <a:schemeClr val="accent1"/>
                </a:solidFill>
              </a:rPr>
              <a:t>(4), 318-336.</a:t>
            </a:r>
            <a:r>
              <a:rPr lang="en-US" sz="4000" dirty="0" smtClean="0">
                <a:solidFill>
                  <a:schemeClr val="accent1"/>
                </a:solidFill>
              </a:rPr>
              <a:t>	52.</a:t>
            </a:r>
            <a:endParaRPr lang="en-US" sz="4000" dirty="0">
              <a:solidFill>
                <a:schemeClr val="accent1"/>
              </a:solidFill>
            </a:endParaRPr>
          </a:p>
          <a:p>
            <a:pPr marL="0" indent="0" fontAlgn="base">
              <a:buNone/>
            </a:pPr>
            <a:r>
              <a:rPr lang="en-US" sz="4000" dirty="0">
                <a:solidFill>
                  <a:schemeClr val="accent1"/>
                </a:solidFill>
              </a:rPr>
              <a:t>Hutchison, A., &amp; Woodward, L. (2014). A Planning Cycle for Integrating Digital Technology Into Literacy Instruction. </a:t>
            </a:r>
            <a:r>
              <a:rPr lang="en-US" sz="4000" i="1" dirty="0">
                <a:solidFill>
                  <a:schemeClr val="accent1"/>
                </a:solidFill>
              </a:rPr>
              <a:t>Reading Teacher</a:t>
            </a:r>
            <a:r>
              <a:rPr lang="en-US" sz="4000" dirty="0">
                <a:solidFill>
                  <a:schemeClr val="accent1"/>
                </a:solidFill>
              </a:rPr>
              <a:t>, </a:t>
            </a:r>
            <a:r>
              <a:rPr lang="en-US" sz="4000" i="1" dirty="0">
                <a:solidFill>
                  <a:schemeClr val="accent1"/>
                </a:solidFill>
              </a:rPr>
              <a:t>67</a:t>
            </a:r>
            <a:r>
              <a:rPr lang="en-US" sz="4000" dirty="0">
                <a:solidFill>
                  <a:schemeClr val="accent1"/>
                </a:solidFill>
              </a:rPr>
              <a:t>(6), 455-464. </a:t>
            </a:r>
          </a:p>
          <a:p>
            <a:pPr marL="0" indent="0" fontAlgn="base">
              <a:buNone/>
            </a:pPr>
            <a:r>
              <a:rPr lang="en-US" sz="4000" dirty="0">
                <a:solidFill>
                  <a:schemeClr val="accent1"/>
                </a:solidFill>
              </a:rPr>
              <a:t>Larabee, K., Burns, M., &amp; McComas, J. (2014). Effects of an iPad-supported phonics intervention on </a:t>
            </a:r>
            <a:r>
              <a:rPr lang="en-US" sz="4000" dirty="0" smtClean="0">
                <a:solidFill>
                  <a:schemeClr val="accent1"/>
                </a:solidFill>
              </a:rPr>
              <a:t>decoding </a:t>
            </a:r>
            <a:r>
              <a:rPr lang="en-US" sz="4000" dirty="0">
                <a:solidFill>
                  <a:schemeClr val="accent1"/>
                </a:solidFill>
              </a:rPr>
              <a:t>performance and time on-task. </a:t>
            </a:r>
            <a:r>
              <a:rPr lang="en-US" sz="4000" i="1" dirty="0">
                <a:solidFill>
                  <a:schemeClr val="accent1"/>
                </a:solidFill>
              </a:rPr>
              <a:t>Journal Of Behavioral </a:t>
            </a:r>
            <a:r>
              <a:rPr lang="en-US" sz="4000" i="1" dirty="0" smtClean="0">
                <a:solidFill>
                  <a:schemeClr val="accent1"/>
                </a:solidFill>
              </a:rPr>
              <a:t>	Education </a:t>
            </a:r>
            <a:r>
              <a:rPr lang="en-US" sz="4000" i="1" dirty="0">
                <a:solidFill>
                  <a:schemeClr val="accent1"/>
                </a:solidFill>
              </a:rPr>
              <a:t>23</a:t>
            </a:r>
            <a:r>
              <a:rPr lang="en-US" sz="4000" dirty="0">
                <a:solidFill>
                  <a:schemeClr val="accent1"/>
                </a:solidFill>
              </a:rPr>
              <a:t>(4) 449-469</a:t>
            </a:r>
            <a:r>
              <a:rPr lang="en-US" sz="4000" dirty="0" smtClean="0">
                <a:solidFill>
                  <a:schemeClr val="accent1"/>
                </a:solidFill>
              </a:rPr>
              <a:t>.</a:t>
            </a:r>
            <a:endParaRPr lang="en-US" sz="4000" dirty="0">
              <a:solidFill>
                <a:schemeClr val="accent1"/>
              </a:solidFill>
            </a:endParaRPr>
          </a:p>
          <a:p>
            <a:pPr marL="0" indent="0" fontAlgn="base">
              <a:buNone/>
            </a:pPr>
            <a:r>
              <a:rPr lang="en-US" sz="4000" dirty="0">
                <a:solidFill>
                  <a:schemeClr val="accent1"/>
                </a:solidFill>
              </a:rPr>
              <a:t>Merchant, G. (2015). Keep taking the tablets: iPads, story apps and early literacy. </a:t>
            </a:r>
            <a:r>
              <a:rPr lang="en-US" sz="4000" i="1" dirty="0">
                <a:solidFill>
                  <a:schemeClr val="accent1"/>
                </a:solidFill>
              </a:rPr>
              <a:t>Australian Journal of </a:t>
            </a:r>
            <a:r>
              <a:rPr lang="en-US" sz="4000" i="1" dirty="0" smtClean="0">
                <a:solidFill>
                  <a:schemeClr val="accent1"/>
                </a:solidFill>
              </a:rPr>
              <a:t>Language </a:t>
            </a:r>
            <a:r>
              <a:rPr lang="en-US" sz="4000" i="1" dirty="0">
                <a:solidFill>
                  <a:schemeClr val="accent1"/>
                </a:solidFill>
              </a:rPr>
              <a:t>&amp; Literacy, 38</a:t>
            </a:r>
            <a:r>
              <a:rPr lang="en-US" sz="4000" dirty="0">
                <a:solidFill>
                  <a:schemeClr val="accent1"/>
                </a:solidFill>
              </a:rPr>
              <a:t>(1), 3-11.	 </a:t>
            </a:r>
          </a:p>
          <a:p>
            <a:pPr marL="0" indent="0" fontAlgn="base">
              <a:buNone/>
            </a:pPr>
            <a:r>
              <a:rPr lang="en-US" sz="4000" dirty="0">
                <a:solidFill>
                  <a:schemeClr val="accent1"/>
                </a:solidFill>
              </a:rPr>
              <a:t>Putman, S. M. (2005) Computer-based reading technology in the classroom: The affective influence of </a:t>
            </a:r>
            <a:r>
              <a:rPr lang="en-US" sz="4000" dirty="0" smtClean="0">
                <a:solidFill>
                  <a:schemeClr val="accent1"/>
                </a:solidFill>
              </a:rPr>
              <a:t>performance </a:t>
            </a:r>
            <a:r>
              <a:rPr lang="en-US" sz="4000" dirty="0">
                <a:solidFill>
                  <a:schemeClr val="accent1"/>
                </a:solidFill>
              </a:rPr>
              <a:t>contingent point accumulation on 4</a:t>
            </a:r>
            <a:r>
              <a:rPr lang="en-US" sz="4000" baseline="30000" dirty="0">
                <a:solidFill>
                  <a:schemeClr val="accent1"/>
                </a:solidFill>
              </a:rPr>
              <a:t>th</a:t>
            </a:r>
            <a:r>
              <a:rPr lang="en-US" sz="4000" dirty="0">
                <a:solidFill>
                  <a:schemeClr val="accent1"/>
                </a:solidFill>
              </a:rPr>
              <a:t> grade Students. </a:t>
            </a:r>
            <a:r>
              <a:rPr lang="en-US" sz="4000" dirty="0" smtClean="0">
                <a:solidFill>
                  <a:schemeClr val="accent1"/>
                </a:solidFill>
              </a:rPr>
              <a:t>	</a:t>
            </a:r>
            <a:r>
              <a:rPr lang="en-US" sz="4000" i="1" dirty="0" smtClean="0">
                <a:solidFill>
                  <a:schemeClr val="accent1"/>
                </a:solidFill>
              </a:rPr>
              <a:t>Reading </a:t>
            </a:r>
            <a:r>
              <a:rPr lang="en-US" sz="4000" i="1" dirty="0">
                <a:solidFill>
                  <a:schemeClr val="accent1"/>
                </a:solidFill>
              </a:rPr>
              <a:t>Research &amp;  </a:t>
            </a:r>
            <a:r>
              <a:rPr lang="en-US" sz="4000" i="1" dirty="0" smtClean="0">
                <a:solidFill>
                  <a:schemeClr val="accent1"/>
                </a:solidFill>
              </a:rPr>
              <a:t>Instruction</a:t>
            </a:r>
            <a:r>
              <a:rPr lang="en-US" sz="4000" i="1" dirty="0">
                <a:solidFill>
                  <a:schemeClr val="accent1"/>
                </a:solidFill>
              </a:rPr>
              <a:t>, 45</a:t>
            </a:r>
            <a:r>
              <a:rPr lang="en-US" sz="4000" dirty="0">
                <a:solidFill>
                  <a:schemeClr val="accent1"/>
                </a:solidFill>
              </a:rPr>
              <a:t>(1) 19-38</a:t>
            </a:r>
            <a:r>
              <a:rPr lang="en-US" sz="4000" dirty="0" smtClean="0">
                <a:solidFill>
                  <a:schemeClr val="accent1"/>
                </a:solidFill>
              </a:rPr>
              <a:t>.</a:t>
            </a:r>
          </a:p>
          <a:p>
            <a:pPr marL="0" indent="0" fontAlgn="base">
              <a:buNone/>
            </a:pPr>
            <a:r>
              <a:rPr lang="en-US" sz="4000" dirty="0" err="1">
                <a:solidFill>
                  <a:schemeClr val="accent1"/>
                </a:solidFill>
              </a:rPr>
              <a:t>Saine</a:t>
            </a:r>
            <a:r>
              <a:rPr lang="en-US" sz="4000" dirty="0">
                <a:solidFill>
                  <a:schemeClr val="accent1"/>
                </a:solidFill>
              </a:rPr>
              <a:t>, P. (2012). iPods, iPads, and the </a:t>
            </a:r>
            <a:r>
              <a:rPr lang="en-US" sz="4000" dirty="0" err="1">
                <a:solidFill>
                  <a:schemeClr val="accent1"/>
                </a:solidFill>
              </a:rPr>
              <a:t>SMARTBoard</a:t>
            </a:r>
            <a:r>
              <a:rPr lang="en-US" sz="4000" dirty="0">
                <a:solidFill>
                  <a:schemeClr val="accent1"/>
                </a:solidFill>
              </a:rPr>
              <a:t>: Transforming literacy instruction and student learning. </a:t>
            </a:r>
            <a:r>
              <a:rPr lang="en-US" sz="4000" i="1" dirty="0">
                <a:solidFill>
                  <a:schemeClr val="accent1"/>
                </a:solidFill>
              </a:rPr>
              <a:t>New England Reading Association Journal</a:t>
            </a:r>
            <a:r>
              <a:rPr lang="en-US" sz="4000" dirty="0">
                <a:solidFill>
                  <a:schemeClr val="accent1"/>
                </a:solidFill>
              </a:rPr>
              <a:t>, </a:t>
            </a:r>
            <a:r>
              <a:rPr lang="en-US" sz="4000" i="1" dirty="0">
                <a:solidFill>
                  <a:schemeClr val="accent1"/>
                </a:solidFill>
              </a:rPr>
              <a:t>47</a:t>
            </a:r>
            <a:r>
              <a:rPr lang="en-US" sz="4000" dirty="0">
                <a:solidFill>
                  <a:schemeClr val="accent1"/>
                </a:solidFill>
              </a:rPr>
              <a:t>(2), 74.</a:t>
            </a:r>
          </a:p>
          <a:p>
            <a:pPr marL="0" indent="0" fontAlgn="base">
              <a:buNone/>
            </a:pPr>
            <a:r>
              <a:rPr lang="en-US" sz="4000" dirty="0"/>
              <a:t>	</a:t>
            </a:r>
          </a:p>
          <a:p>
            <a:pPr marL="0" indent="0" fontAlgn="base">
              <a:buNone/>
            </a:pPr>
            <a:endParaRPr lang="en-US" sz="4000" dirty="0"/>
          </a:p>
          <a:p>
            <a:pPr marL="0" indent="0" fontAlgn="base">
              <a:buNone/>
            </a:pPr>
            <a:r>
              <a:rPr lang="en-US" sz="4000" dirty="0"/>
              <a:t>	</a:t>
            </a:r>
          </a:p>
          <a:p>
            <a:pPr marL="0" indent="0" fontAlgn="base">
              <a:buNone/>
            </a:pPr>
            <a:endParaRPr lang="en-US" sz="4000" dirty="0" smtClean="0"/>
          </a:p>
          <a:p>
            <a:pPr marL="0" indent="0" fontAlgn="base">
              <a:buNone/>
            </a:pPr>
            <a:r>
              <a:rPr lang="en-US" sz="1300" dirty="0"/>
              <a:t/>
            </a:r>
            <a:br>
              <a:rPr lang="en-US" sz="1300" dirty="0"/>
            </a:br>
            <a:r>
              <a:rPr lang="en-US" sz="1300" dirty="0"/>
              <a:t/>
            </a:r>
            <a:br>
              <a:rPr lang="en-US" sz="1300" dirty="0"/>
            </a:br>
            <a:r>
              <a:rPr lang="en-US" sz="1300" dirty="0"/>
              <a:t/>
            </a:r>
            <a:br>
              <a:rPr lang="en-US" sz="1300" dirty="0"/>
            </a:br>
            <a:r>
              <a:rPr lang="en-US" sz="1300" dirty="0"/>
              <a:t/>
            </a:r>
            <a:br>
              <a:rPr lang="en-US" sz="1300" dirty="0"/>
            </a:br>
            <a:endParaRPr lang="en-US" dirty="0"/>
          </a:p>
        </p:txBody>
      </p:sp>
    </p:spTree>
    <p:extLst>
      <p:ext uri="{BB962C8B-B14F-4D97-AF65-F5344CB8AC3E}">
        <p14:creationId xmlns:p14="http://schemas.microsoft.com/office/powerpoint/2010/main" val="145905939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Questions?</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30239533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84143" y="1073888"/>
            <a:ext cx="9294126" cy="4064627"/>
          </a:xfrm>
        </p:spPr>
        <p:txBody>
          <a:bodyPr>
            <a:normAutofit fontScale="90000"/>
          </a:bodyPr>
          <a:lstStyle/>
          <a:p>
            <a:pPr algn="ctr"/>
            <a:r>
              <a:rPr lang="en-US" sz="5400" dirty="0" smtClean="0"/>
              <a:t>Burch Pope</a:t>
            </a:r>
            <a:br>
              <a:rPr lang="en-US" sz="5400" dirty="0" smtClean="0"/>
            </a:br>
            <a:r>
              <a:rPr lang="en-US" sz="5400" dirty="0" smtClean="0"/>
              <a:t/>
            </a:r>
            <a:br>
              <a:rPr lang="en-US" sz="5400" dirty="0" smtClean="0"/>
            </a:br>
            <a:r>
              <a:rPr lang="en-US" sz="5400" dirty="0" smtClean="0"/>
              <a:t>Longwood University</a:t>
            </a:r>
            <a:br>
              <a:rPr lang="en-US" sz="5400" dirty="0" smtClean="0"/>
            </a:br>
            <a:r>
              <a:rPr lang="en-US" sz="5400" dirty="0" smtClean="0"/>
              <a:t/>
            </a:r>
            <a:br>
              <a:rPr lang="en-US" sz="5400" dirty="0" smtClean="0"/>
            </a:br>
            <a:r>
              <a:rPr lang="en-US" sz="2800" dirty="0" smtClean="0"/>
              <a:t>Reading, Literacy, and Learning Masters Program</a:t>
            </a:r>
            <a:br>
              <a:rPr lang="en-US" sz="2800" dirty="0" smtClean="0"/>
            </a:br>
            <a:endParaRPr lang="en-US" sz="2800" dirty="0"/>
          </a:p>
        </p:txBody>
      </p:sp>
      <p:sp>
        <p:nvSpPr>
          <p:cNvPr id="3" name="Text Placeholder 2"/>
          <p:cNvSpPr>
            <a:spLocks noGrp="1"/>
          </p:cNvSpPr>
          <p:nvPr>
            <p:ph type="body" idx="1"/>
          </p:nvPr>
        </p:nvSpPr>
        <p:spPr>
          <a:xfrm>
            <a:off x="4228187" y="5104529"/>
            <a:ext cx="6406037" cy="951135"/>
          </a:xfrm>
        </p:spPr>
        <p:txBody>
          <a:bodyPr/>
          <a:lstStyle/>
          <a:p>
            <a:r>
              <a:rPr lang="en-US" dirty="0" smtClean="0">
                <a:hlinkClick r:id="rId2"/>
              </a:rPr>
              <a:t>Burch.hazelgrove@gmail.com</a:t>
            </a:r>
            <a:endParaRPr lang="en-US" dirty="0" smtClean="0"/>
          </a:p>
          <a:p>
            <a:endParaRPr lang="en-US" dirty="0"/>
          </a:p>
          <a:p>
            <a:endParaRPr lang="en-US" dirty="0"/>
          </a:p>
        </p:txBody>
      </p:sp>
    </p:spTree>
    <p:extLst>
      <p:ext uri="{BB962C8B-B14F-4D97-AF65-F5344CB8AC3E}">
        <p14:creationId xmlns:p14="http://schemas.microsoft.com/office/powerpoint/2010/main" val="19635174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dirty="0" smtClean="0"/>
              <a:t>In Your Life</a:t>
            </a:r>
            <a:r>
              <a:rPr lang="mr-IN" sz="6000" dirty="0" smtClean="0"/>
              <a:t>…</a:t>
            </a:r>
            <a:endParaRPr lang="en-US" sz="6000" dirty="0"/>
          </a:p>
        </p:txBody>
      </p:sp>
      <p:sp>
        <p:nvSpPr>
          <p:cNvPr id="3" name="Vertical Text Placeholder 2"/>
          <p:cNvSpPr>
            <a:spLocks noGrp="1"/>
          </p:cNvSpPr>
          <p:nvPr>
            <p:ph type="body" orient="vert" idx="1"/>
          </p:nvPr>
        </p:nvSpPr>
        <p:spPr>
          <a:xfrm rot="16200000">
            <a:off x="4615128" y="-1722175"/>
            <a:ext cx="2762504" cy="9216246"/>
          </a:xfrm>
        </p:spPr>
        <p:txBody>
          <a:bodyPr>
            <a:normAutofit/>
          </a:bodyPr>
          <a:lstStyle/>
          <a:p>
            <a:r>
              <a:rPr lang="en-US" sz="2800" dirty="0" smtClean="0"/>
              <a:t>What motivates you to read?</a:t>
            </a:r>
          </a:p>
          <a:p>
            <a:r>
              <a:rPr lang="en-US" sz="2800" dirty="0" smtClean="0"/>
              <a:t>Where does most of your reading take place?</a:t>
            </a:r>
          </a:p>
          <a:p>
            <a:r>
              <a:rPr lang="en-US" sz="2800" dirty="0" smtClean="0"/>
              <a:t>How do you apply what you are reading?</a:t>
            </a:r>
          </a:p>
          <a:p>
            <a:r>
              <a:rPr lang="en-US" sz="2800" dirty="0" smtClean="0"/>
              <a:t>What sort of writing do you do each day?</a:t>
            </a:r>
            <a:endParaRPr lang="en-US" sz="28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51678" y="4368800"/>
            <a:ext cx="2314001" cy="1803400"/>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77186" y="4267200"/>
            <a:ext cx="1693918" cy="1981999"/>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53821" y="4291800"/>
            <a:ext cx="2626384" cy="1957399"/>
          </a:xfrm>
          <a:prstGeom prst="rect">
            <a:avLst/>
          </a:prstGeom>
        </p:spPr>
      </p:pic>
    </p:spTree>
    <p:extLst>
      <p:ext uri="{BB962C8B-B14F-4D97-AF65-F5344CB8AC3E}">
        <p14:creationId xmlns:p14="http://schemas.microsoft.com/office/powerpoint/2010/main" val="2278154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678" y="382385"/>
            <a:ext cx="9403622" cy="777675"/>
          </a:xfrm>
        </p:spPr>
        <p:txBody>
          <a:bodyPr>
            <a:noAutofit/>
          </a:bodyPr>
          <a:lstStyle/>
          <a:p>
            <a:r>
              <a:rPr lang="en-US" sz="6000" dirty="0" smtClean="0"/>
              <a:t>Technology: should it be used in our classes?</a:t>
            </a:r>
            <a:br>
              <a:rPr lang="en-US" sz="6000" dirty="0" smtClean="0"/>
            </a:br>
            <a:endParaRPr lang="en-US" sz="6000" dirty="0"/>
          </a:p>
        </p:txBody>
      </p:sp>
      <p:sp>
        <p:nvSpPr>
          <p:cNvPr id="3" name="Content Placeholder 2"/>
          <p:cNvSpPr>
            <a:spLocks noGrp="1"/>
          </p:cNvSpPr>
          <p:nvPr>
            <p:ph idx="1"/>
          </p:nvPr>
        </p:nvSpPr>
        <p:spPr>
          <a:xfrm>
            <a:off x="1135768" y="3462452"/>
            <a:ext cx="10178322" cy="2389030"/>
          </a:xfrm>
        </p:spPr>
        <p:txBody>
          <a:bodyPr/>
          <a:lstStyle/>
          <a:p>
            <a:r>
              <a:rPr lang="en-US" sz="2400" dirty="0"/>
              <a:t>Technology is becoming more and more prevalent in today’s world. </a:t>
            </a:r>
            <a:endParaRPr lang="en-US" sz="2400" dirty="0" smtClean="0"/>
          </a:p>
          <a:p>
            <a:r>
              <a:rPr lang="en-US" sz="2400" dirty="0" smtClean="0"/>
              <a:t>Critical thinking, problem solving, communication, and collaboration are essential 21</a:t>
            </a:r>
            <a:r>
              <a:rPr lang="en-US" sz="2400" baseline="30000" dirty="0" smtClean="0"/>
              <a:t>st</a:t>
            </a:r>
            <a:r>
              <a:rPr lang="en-US" sz="2400" dirty="0" smtClean="0"/>
              <a:t> Century skills students must learn.</a:t>
            </a:r>
          </a:p>
          <a:p>
            <a:r>
              <a:rPr lang="en-US" sz="2400" dirty="0" smtClean="0"/>
              <a:t>Through </a:t>
            </a:r>
            <a:r>
              <a:rPr lang="en-US" sz="2400" dirty="0"/>
              <a:t>challenge, curiosity, control, recognition, competition, and cooperation, iPads encourage student </a:t>
            </a:r>
            <a:r>
              <a:rPr lang="en-US" sz="2400" dirty="0" smtClean="0"/>
              <a:t>learning (</a:t>
            </a:r>
            <a:r>
              <a:rPr lang="en-US" sz="2400" dirty="0" err="1" smtClean="0"/>
              <a:t>Ciampa</a:t>
            </a:r>
            <a:r>
              <a:rPr lang="en-US" sz="2400" dirty="0" smtClean="0"/>
              <a:t>, 2013)</a:t>
            </a:r>
          </a:p>
          <a:p>
            <a:endParaRPr lang="en-US" dirty="0"/>
          </a:p>
        </p:txBody>
      </p:sp>
      <p:sp>
        <p:nvSpPr>
          <p:cNvPr id="4" name="TextBox 3"/>
          <p:cNvSpPr txBox="1"/>
          <p:nvPr/>
        </p:nvSpPr>
        <p:spPr>
          <a:xfrm>
            <a:off x="759854" y="2146840"/>
            <a:ext cx="10034878" cy="1077218"/>
          </a:xfrm>
          <a:prstGeom prst="rect">
            <a:avLst/>
          </a:prstGeom>
          <a:noFill/>
        </p:spPr>
        <p:txBody>
          <a:bodyPr wrap="square" rtlCol="0">
            <a:spAutoFit/>
          </a:bodyPr>
          <a:lstStyle/>
          <a:p>
            <a:pPr algn="ctr"/>
            <a:r>
              <a:rPr lang="en-US" sz="2400" dirty="0" smtClean="0">
                <a:solidFill>
                  <a:schemeClr val="accent1"/>
                </a:solidFill>
              </a:rPr>
              <a:t>“Technology is increasingly recognized as an integral learning tool for promoting the social, linguistic, and cognitive development of young children.” </a:t>
            </a:r>
          </a:p>
          <a:p>
            <a:r>
              <a:rPr lang="en-US" sz="1600" dirty="0" smtClean="0">
                <a:solidFill>
                  <a:schemeClr val="accent1"/>
                </a:solidFill>
              </a:rPr>
              <a:t>(Couse &amp; Chen, 2010)</a:t>
            </a:r>
            <a:endParaRPr lang="en-US" sz="1600" dirty="0">
              <a:solidFill>
                <a:schemeClr val="accent1"/>
              </a:solidFill>
            </a:endParaRPr>
          </a:p>
        </p:txBody>
      </p:sp>
    </p:spTree>
    <p:extLst>
      <p:ext uri="{BB962C8B-B14F-4D97-AF65-F5344CB8AC3E}">
        <p14:creationId xmlns:p14="http://schemas.microsoft.com/office/powerpoint/2010/main" val="14754551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66629" y="0"/>
            <a:ext cx="8187071" cy="3766915"/>
          </a:xfrm>
        </p:spPr>
        <p:txBody>
          <a:bodyPr/>
          <a:lstStyle/>
          <a:p>
            <a:pPr algn="ctr"/>
            <a:r>
              <a:rPr lang="en-US" dirty="0" smtClean="0"/>
              <a:t>WHAT RESEARCH IS OUT THERE?</a:t>
            </a:r>
            <a:endParaRPr lang="en-US" dirty="0"/>
          </a:p>
        </p:txBody>
      </p:sp>
      <p:sp>
        <p:nvSpPr>
          <p:cNvPr id="3" name="Text Placeholder 2"/>
          <p:cNvSpPr>
            <a:spLocks noGrp="1"/>
          </p:cNvSpPr>
          <p:nvPr>
            <p:ph type="body" idx="1"/>
          </p:nvPr>
        </p:nvSpPr>
        <p:spPr>
          <a:xfrm>
            <a:off x="2951420" y="3940581"/>
            <a:ext cx="8021380" cy="951135"/>
          </a:xfrm>
        </p:spPr>
        <p:txBody>
          <a:bodyPr>
            <a:normAutofit lnSpcReduction="10000"/>
          </a:bodyPr>
          <a:lstStyle/>
          <a:p>
            <a:pPr algn="ctr"/>
            <a:r>
              <a:rPr lang="en-US" dirty="0" smtClean="0"/>
              <a:t>IPADS OFFER ENGAGING, MOTIVATING, AND DIFFERENTIATED OPPORTUNITIES FOR LITERACY Instruction</a:t>
            </a:r>
            <a:endParaRPr lang="en-US" dirty="0"/>
          </a:p>
        </p:txBody>
      </p:sp>
    </p:spTree>
    <p:extLst>
      <p:ext uri="{BB962C8B-B14F-4D97-AF65-F5344CB8AC3E}">
        <p14:creationId xmlns:p14="http://schemas.microsoft.com/office/powerpoint/2010/main" val="60788318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3160" y="254000"/>
            <a:ext cx="10178322" cy="1014615"/>
          </a:xfrm>
        </p:spPr>
        <p:txBody>
          <a:bodyPr>
            <a:normAutofit/>
          </a:bodyPr>
          <a:lstStyle/>
          <a:p>
            <a:r>
              <a:rPr lang="en-US" sz="6000" dirty="0" smtClean="0"/>
              <a:t>Are there Benefits?</a:t>
            </a:r>
            <a:endParaRPr lang="en-US" sz="6000" dirty="0"/>
          </a:p>
        </p:txBody>
      </p:sp>
      <p:sp>
        <p:nvSpPr>
          <p:cNvPr id="3" name="Content Placeholder 2"/>
          <p:cNvSpPr>
            <a:spLocks noGrp="1"/>
          </p:cNvSpPr>
          <p:nvPr>
            <p:ph sz="half" idx="1"/>
          </p:nvPr>
        </p:nvSpPr>
        <p:spPr>
          <a:xfrm>
            <a:off x="1147076" y="1925224"/>
            <a:ext cx="9267461" cy="3919521"/>
          </a:xfrm>
        </p:spPr>
        <p:txBody>
          <a:bodyPr>
            <a:noAutofit/>
          </a:bodyPr>
          <a:lstStyle/>
          <a:p>
            <a:pPr marL="0" indent="0">
              <a:buNone/>
            </a:pPr>
            <a:r>
              <a:rPr lang="en-US" sz="2800" dirty="0" smtClean="0">
                <a:solidFill>
                  <a:schemeClr val="accent1"/>
                </a:solidFill>
              </a:rPr>
              <a:t>Research has sited many gains:</a:t>
            </a:r>
          </a:p>
          <a:p>
            <a:r>
              <a:rPr lang="en-US" sz="2800" dirty="0" smtClean="0"/>
              <a:t>Students were more actively </a:t>
            </a:r>
            <a:r>
              <a:rPr lang="en-US" sz="2800" dirty="0" smtClean="0">
                <a:solidFill>
                  <a:schemeClr val="accent1"/>
                </a:solidFill>
              </a:rPr>
              <a:t>engaged</a:t>
            </a:r>
            <a:r>
              <a:rPr lang="en-US" sz="2800" dirty="0" smtClean="0"/>
              <a:t>.</a:t>
            </a:r>
          </a:p>
          <a:p>
            <a:r>
              <a:rPr lang="en-US" sz="2800" dirty="0" smtClean="0"/>
              <a:t>Students were </a:t>
            </a:r>
            <a:r>
              <a:rPr lang="en-US" sz="2800" dirty="0" smtClean="0">
                <a:solidFill>
                  <a:schemeClr val="accent1"/>
                </a:solidFill>
              </a:rPr>
              <a:t>motivated</a:t>
            </a:r>
            <a:r>
              <a:rPr lang="en-US" sz="2800" dirty="0" smtClean="0"/>
              <a:t> and </a:t>
            </a:r>
            <a:r>
              <a:rPr lang="en-US" sz="2800" dirty="0" smtClean="0">
                <a:solidFill>
                  <a:schemeClr val="accent1"/>
                </a:solidFill>
              </a:rPr>
              <a:t>focused</a:t>
            </a:r>
            <a:r>
              <a:rPr lang="en-US" sz="2800" dirty="0" smtClean="0"/>
              <a:t> when working through difficult tasks.</a:t>
            </a:r>
          </a:p>
          <a:p>
            <a:r>
              <a:rPr lang="en-US" sz="2800" dirty="0" smtClean="0"/>
              <a:t>Students were more </a:t>
            </a:r>
            <a:r>
              <a:rPr lang="en-US" sz="2800" dirty="0" smtClean="0">
                <a:solidFill>
                  <a:schemeClr val="accent1"/>
                </a:solidFill>
              </a:rPr>
              <a:t>mobile</a:t>
            </a:r>
            <a:r>
              <a:rPr lang="en-US" sz="2800" dirty="0" smtClean="0"/>
              <a:t> in their learning and able to effectively work with peers with more ease.</a:t>
            </a:r>
          </a:p>
          <a:p>
            <a:r>
              <a:rPr lang="en-US" sz="2800" dirty="0" smtClean="0">
                <a:solidFill>
                  <a:schemeClr val="accent1"/>
                </a:solidFill>
              </a:rPr>
              <a:t>Differentiation</a:t>
            </a:r>
            <a:r>
              <a:rPr lang="en-US" sz="2800" dirty="0" smtClean="0"/>
              <a:t> with various reading, vocabulary, spelling, and phonics activities</a:t>
            </a:r>
            <a:endParaRPr lang="en-US" sz="2800" dirty="0"/>
          </a:p>
        </p:txBody>
      </p:sp>
    </p:spTree>
    <p:extLst>
      <p:ext uri="{BB962C8B-B14F-4D97-AF65-F5344CB8AC3E}">
        <p14:creationId xmlns:p14="http://schemas.microsoft.com/office/powerpoint/2010/main" val="6591018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1000" y="172529"/>
            <a:ext cx="10178322" cy="1001915"/>
          </a:xfrm>
        </p:spPr>
        <p:txBody>
          <a:bodyPr>
            <a:normAutofit/>
          </a:bodyPr>
          <a:lstStyle/>
          <a:p>
            <a:r>
              <a:rPr lang="en-US" sz="6000" dirty="0" smtClean="0"/>
              <a:t>Engagement</a:t>
            </a:r>
            <a:endParaRPr lang="en-US" sz="6000" dirty="0"/>
          </a:p>
        </p:txBody>
      </p:sp>
      <p:sp>
        <p:nvSpPr>
          <p:cNvPr id="4" name="Content Placeholder 3"/>
          <p:cNvSpPr>
            <a:spLocks noGrp="1"/>
          </p:cNvSpPr>
          <p:nvPr>
            <p:ph sz="half" idx="2"/>
          </p:nvPr>
        </p:nvSpPr>
        <p:spPr>
          <a:xfrm>
            <a:off x="4185813" y="1155088"/>
            <a:ext cx="7409287" cy="5334000"/>
          </a:xfrm>
        </p:spPr>
        <p:txBody>
          <a:bodyPr>
            <a:normAutofit/>
          </a:bodyPr>
          <a:lstStyle/>
          <a:p>
            <a:r>
              <a:rPr lang="en-US" sz="2400" dirty="0"/>
              <a:t>Putman (2005) found </a:t>
            </a:r>
            <a:r>
              <a:rPr lang="en-US" sz="2400" dirty="0" smtClean="0"/>
              <a:t>students as they used computer and tablet technology to assess reading comprehension. He found that students had higher </a:t>
            </a:r>
            <a:r>
              <a:rPr lang="en-US" sz="2400" dirty="0"/>
              <a:t>levels of self worth and were able to attempt more difficult tasks with great success when using technology to assess </a:t>
            </a:r>
            <a:r>
              <a:rPr lang="en-US" sz="2400" dirty="0" smtClean="0"/>
              <a:t>reading</a:t>
            </a:r>
            <a:r>
              <a:rPr lang="en-US" sz="2400" dirty="0"/>
              <a:t> </a:t>
            </a:r>
            <a:r>
              <a:rPr lang="en-US" sz="2400" dirty="0" smtClean="0"/>
              <a:t>comprehension.</a:t>
            </a:r>
          </a:p>
          <a:p>
            <a:endParaRPr lang="en-US" sz="2400" dirty="0"/>
          </a:p>
          <a:p>
            <a:r>
              <a:rPr lang="en-US" sz="2400" dirty="0"/>
              <a:t>Burns, Larabee, McComas (2014) studied students as they utilized an app that aided with phonics skills using letter boxes. These </a:t>
            </a:r>
            <a:r>
              <a:rPr lang="en-US" sz="2400" dirty="0" smtClean="0"/>
              <a:t>researchers </a:t>
            </a:r>
            <a:r>
              <a:rPr lang="en-US" sz="2400" dirty="0"/>
              <a:t>cited students were significantly more on task when using iPads vs classroom manipulatives.</a:t>
            </a:r>
          </a:p>
          <a:p>
            <a:endParaRPr lang="en-US" sz="2400" dirty="0"/>
          </a:p>
        </p:txBody>
      </p:sp>
      <p:pic>
        <p:nvPicPr>
          <p:cNvPr id="5" name="Content Placeholder 4"/>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946878" y="1393978"/>
            <a:ext cx="3136900" cy="2324100"/>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46878" y="3937612"/>
            <a:ext cx="3136900" cy="2447626"/>
          </a:xfrm>
          <a:prstGeom prst="rect">
            <a:avLst/>
          </a:prstGeom>
        </p:spPr>
      </p:pic>
    </p:spTree>
    <p:extLst>
      <p:ext uri="{BB962C8B-B14F-4D97-AF65-F5344CB8AC3E}">
        <p14:creationId xmlns:p14="http://schemas.microsoft.com/office/powerpoint/2010/main" val="7206238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70800" y="1080216"/>
            <a:ext cx="4521200" cy="3800876"/>
          </a:xfrm>
        </p:spPr>
        <p:txBody>
          <a:bodyPr>
            <a:normAutofit/>
          </a:bodyPr>
          <a:lstStyle/>
          <a:p>
            <a:pPr marL="285750" indent="-285750"/>
            <a:r>
              <a:rPr lang="en-US" sz="2400" dirty="0"/>
              <a:t>“Motivation is necessary precondition for student involvement in any type of learning activity; what and how </a:t>
            </a:r>
            <a:r>
              <a:rPr lang="en-US" sz="2400" dirty="0" smtClean="0"/>
              <a:t>effectively.” </a:t>
            </a:r>
            <a:r>
              <a:rPr lang="en-US" sz="2000" dirty="0" smtClean="0"/>
              <a:t/>
            </a:r>
            <a:br>
              <a:rPr lang="en-US" sz="2000" dirty="0" smtClean="0"/>
            </a:br>
            <a:r>
              <a:rPr lang="en-US" sz="2000" dirty="0" smtClean="0"/>
              <a:t>(</a:t>
            </a:r>
            <a:r>
              <a:rPr lang="en-US" sz="2000" dirty="0" err="1"/>
              <a:t>Ciampa</a:t>
            </a:r>
            <a:r>
              <a:rPr lang="en-US" sz="2000" dirty="0"/>
              <a:t>)</a:t>
            </a:r>
          </a:p>
        </p:txBody>
      </p:sp>
      <p:sp>
        <p:nvSpPr>
          <p:cNvPr id="3" name="Content Placeholder 2"/>
          <p:cNvSpPr>
            <a:spLocks noGrp="1"/>
          </p:cNvSpPr>
          <p:nvPr>
            <p:ph idx="1"/>
          </p:nvPr>
        </p:nvSpPr>
        <p:spPr>
          <a:xfrm>
            <a:off x="608860" y="114301"/>
            <a:ext cx="3779653" cy="1113139"/>
          </a:xfrm>
        </p:spPr>
        <p:txBody>
          <a:bodyPr>
            <a:normAutofit/>
          </a:bodyPr>
          <a:lstStyle/>
          <a:p>
            <a:pPr marL="0" indent="0">
              <a:buNone/>
            </a:pPr>
            <a:r>
              <a:rPr lang="en-US" sz="6000" dirty="0" smtClean="0">
                <a:solidFill>
                  <a:schemeClr val="tx1"/>
                </a:solidFill>
                <a:latin typeface="+mj-lt"/>
              </a:rPr>
              <a:t>Motivation</a:t>
            </a:r>
            <a:endParaRPr lang="en-US" sz="6000" dirty="0">
              <a:solidFill>
                <a:schemeClr val="tx1"/>
              </a:solidFill>
              <a:latin typeface="+mj-lt"/>
            </a:endParaRPr>
          </a:p>
        </p:txBody>
      </p:sp>
      <p:sp>
        <p:nvSpPr>
          <p:cNvPr id="4" name="Text Placeholder 3"/>
          <p:cNvSpPr>
            <a:spLocks noGrp="1"/>
          </p:cNvSpPr>
          <p:nvPr>
            <p:ph type="body" sz="half" idx="2"/>
          </p:nvPr>
        </p:nvSpPr>
        <p:spPr>
          <a:xfrm>
            <a:off x="342160" y="1227440"/>
            <a:ext cx="6592040" cy="5414660"/>
          </a:xfrm>
        </p:spPr>
        <p:txBody>
          <a:bodyPr>
            <a:normAutofit lnSpcReduction="10000"/>
          </a:bodyPr>
          <a:lstStyle/>
          <a:p>
            <a:pPr marL="285750" indent="-285750">
              <a:buFont typeface="Arial" charset="0"/>
              <a:buChar char="•"/>
            </a:pPr>
            <a:r>
              <a:rPr lang="en-US" sz="2400" dirty="0" smtClean="0">
                <a:solidFill>
                  <a:schemeClr val="tx1"/>
                </a:solidFill>
              </a:rPr>
              <a:t>Couse &amp; Chen (2010)</a:t>
            </a:r>
            <a:r>
              <a:rPr lang="en-US" sz="2400" dirty="0"/>
              <a:t> </a:t>
            </a:r>
            <a:r>
              <a:rPr lang="en-US" sz="2400" dirty="0" smtClean="0">
                <a:solidFill>
                  <a:schemeClr val="tx1"/>
                </a:solidFill>
              </a:rPr>
              <a:t>found that 3-6 year old students were </a:t>
            </a:r>
            <a:r>
              <a:rPr lang="en-US" sz="2400" dirty="0">
                <a:solidFill>
                  <a:schemeClr val="tx1"/>
                </a:solidFill>
              </a:rPr>
              <a:t>highly motivated to use the technology and even persisted through </a:t>
            </a:r>
            <a:r>
              <a:rPr lang="en-US" sz="2400" dirty="0" smtClean="0">
                <a:solidFill>
                  <a:schemeClr val="tx1"/>
                </a:solidFill>
              </a:rPr>
              <a:t>frustration. The same perseverance was not seen when using crayons and/or markers.</a:t>
            </a:r>
          </a:p>
          <a:p>
            <a:pPr marL="285750" indent="-285750">
              <a:buFont typeface="Arial" charset="0"/>
              <a:buChar char="•"/>
            </a:pPr>
            <a:endParaRPr lang="en-US" sz="2400" dirty="0">
              <a:solidFill>
                <a:schemeClr val="tx1"/>
              </a:solidFill>
            </a:endParaRPr>
          </a:p>
          <a:p>
            <a:pPr marL="285750" indent="-285750">
              <a:buFont typeface="Arial" charset="0"/>
              <a:buChar char="•"/>
            </a:pPr>
            <a:r>
              <a:rPr lang="en-US" sz="2400" dirty="0" smtClean="0">
                <a:solidFill>
                  <a:schemeClr val="tx1"/>
                </a:solidFill>
              </a:rPr>
              <a:t>While studying 5</a:t>
            </a:r>
            <a:r>
              <a:rPr lang="en-US" sz="2400" baseline="30000" dirty="0" smtClean="0">
                <a:solidFill>
                  <a:schemeClr val="tx1"/>
                </a:solidFill>
              </a:rPr>
              <a:t>th</a:t>
            </a:r>
            <a:r>
              <a:rPr lang="en-US" sz="2400" dirty="0" smtClean="0">
                <a:solidFill>
                  <a:schemeClr val="tx1"/>
                </a:solidFill>
              </a:rPr>
              <a:t> grade students using iPads in their classroom instruction, </a:t>
            </a:r>
            <a:r>
              <a:rPr lang="en-US" sz="2400" dirty="0" err="1" smtClean="0">
                <a:solidFill>
                  <a:schemeClr val="tx1"/>
                </a:solidFill>
              </a:rPr>
              <a:t>Ciampa</a:t>
            </a:r>
            <a:r>
              <a:rPr lang="en-US" sz="2400" dirty="0" smtClean="0">
                <a:solidFill>
                  <a:schemeClr val="tx1"/>
                </a:solidFill>
              </a:rPr>
              <a:t> (2013) sited students engagement increased significantly, and students were on task and “totally immersed” with little awareness of what was happening around them.</a:t>
            </a:r>
          </a:p>
          <a:p>
            <a:pPr marL="285750" indent="-285750">
              <a:buFont typeface="Arial" charset="0"/>
              <a:buChar char="•"/>
            </a:pPr>
            <a:endParaRPr lang="en-US" dirty="0">
              <a:solidFill>
                <a:schemeClr val="tx1"/>
              </a:solidFill>
            </a:endParaRPr>
          </a:p>
        </p:txBody>
      </p:sp>
    </p:spTree>
    <p:extLst>
      <p:ext uri="{BB962C8B-B14F-4D97-AF65-F5344CB8AC3E}">
        <p14:creationId xmlns:p14="http://schemas.microsoft.com/office/powerpoint/2010/main" val="18680462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678" y="382385"/>
            <a:ext cx="5961922" cy="1009687"/>
          </a:xfrm>
        </p:spPr>
        <p:txBody>
          <a:bodyPr>
            <a:normAutofit/>
          </a:bodyPr>
          <a:lstStyle/>
          <a:p>
            <a:r>
              <a:rPr lang="en-US" sz="6000" dirty="0" smtClean="0"/>
              <a:t>Collaboration</a:t>
            </a:r>
            <a:endParaRPr lang="en-US" sz="6000" dirty="0"/>
          </a:p>
        </p:txBody>
      </p:sp>
      <p:sp>
        <p:nvSpPr>
          <p:cNvPr id="3" name="TextBox 2"/>
          <p:cNvSpPr txBox="1"/>
          <p:nvPr/>
        </p:nvSpPr>
        <p:spPr>
          <a:xfrm>
            <a:off x="1251678" y="1498600"/>
            <a:ext cx="9067800" cy="2308324"/>
          </a:xfrm>
          <a:prstGeom prst="rect">
            <a:avLst/>
          </a:prstGeom>
          <a:noFill/>
        </p:spPr>
        <p:txBody>
          <a:bodyPr wrap="square" rtlCol="0">
            <a:spAutoFit/>
          </a:bodyPr>
          <a:lstStyle/>
          <a:p>
            <a:pPr marL="285750" indent="-285750">
              <a:buFont typeface="Arial" charset="0"/>
              <a:buChar char="•"/>
            </a:pPr>
            <a:r>
              <a:rPr lang="en-US" sz="2400" dirty="0" smtClean="0">
                <a:solidFill>
                  <a:schemeClr val="tx2"/>
                </a:solidFill>
              </a:rPr>
              <a:t>Students are able to collaborate, interact, and become more social in their learning with iPads (</a:t>
            </a:r>
            <a:r>
              <a:rPr lang="en-US" sz="2400" dirty="0" err="1" smtClean="0">
                <a:solidFill>
                  <a:schemeClr val="tx2"/>
                </a:solidFill>
              </a:rPr>
              <a:t>Beschorner</a:t>
            </a:r>
            <a:r>
              <a:rPr lang="en-US" sz="2400" dirty="0" smtClean="0">
                <a:solidFill>
                  <a:schemeClr val="tx2"/>
                </a:solidFill>
              </a:rPr>
              <a:t> &amp; Hutchison, 2013).</a:t>
            </a:r>
          </a:p>
          <a:p>
            <a:pPr marL="285750" indent="-285750">
              <a:buFont typeface="Arial" charset="0"/>
              <a:buChar char="•"/>
            </a:pPr>
            <a:endParaRPr lang="en-US" sz="2400" dirty="0">
              <a:solidFill>
                <a:schemeClr val="tx2"/>
              </a:solidFill>
            </a:endParaRPr>
          </a:p>
          <a:p>
            <a:pPr marL="285750" indent="-285750">
              <a:buFont typeface="Arial" charset="0"/>
              <a:buChar char="•"/>
            </a:pPr>
            <a:r>
              <a:rPr lang="en-US" sz="2400" dirty="0" smtClean="0">
                <a:solidFill>
                  <a:schemeClr val="tx2"/>
                </a:solidFill>
              </a:rPr>
              <a:t>The mobility of the iPad allows for students to move freely while using the technology as opposed to when using traditional manipulatives.</a:t>
            </a:r>
            <a:endParaRPr lang="en-US" sz="2400" dirty="0">
              <a:solidFill>
                <a:schemeClr val="tx2"/>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18839" y="3944985"/>
            <a:ext cx="3323861" cy="2197100"/>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91417" y="3944985"/>
            <a:ext cx="3474047" cy="2197100"/>
          </a:xfrm>
          <a:prstGeom prst="rect">
            <a:avLst/>
          </a:prstGeom>
        </p:spPr>
      </p:pic>
    </p:spTree>
    <p:extLst>
      <p:ext uri="{BB962C8B-B14F-4D97-AF65-F5344CB8AC3E}">
        <p14:creationId xmlns:p14="http://schemas.microsoft.com/office/powerpoint/2010/main" val="210481589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678" y="382385"/>
            <a:ext cx="10178322" cy="1027315"/>
          </a:xfrm>
        </p:spPr>
        <p:txBody>
          <a:bodyPr/>
          <a:lstStyle/>
          <a:p>
            <a:r>
              <a:rPr lang="en-US" sz="6000" dirty="0" smtClean="0"/>
              <a:t>Differentiation</a:t>
            </a:r>
            <a:endParaRPr lang="en-US" sz="6000" dirty="0"/>
          </a:p>
        </p:txBody>
      </p:sp>
      <p:sp>
        <p:nvSpPr>
          <p:cNvPr id="3" name="Content Placeholder 2"/>
          <p:cNvSpPr>
            <a:spLocks noGrp="1"/>
          </p:cNvSpPr>
          <p:nvPr>
            <p:ph sz="half" idx="1"/>
          </p:nvPr>
        </p:nvSpPr>
        <p:spPr>
          <a:xfrm>
            <a:off x="1233282" y="1409700"/>
            <a:ext cx="5524500" cy="3568700"/>
          </a:xfrm>
        </p:spPr>
        <p:txBody>
          <a:bodyPr>
            <a:normAutofit/>
          </a:bodyPr>
          <a:lstStyle/>
          <a:p>
            <a:r>
              <a:rPr lang="en-US" sz="2400" dirty="0" smtClean="0"/>
              <a:t>With growing e-Book apps, students have endless genres at their finger tips.</a:t>
            </a:r>
          </a:p>
          <a:p>
            <a:r>
              <a:rPr lang="en-US" sz="2400" dirty="0" smtClean="0"/>
              <a:t>Texts of all levels are available.</a:t>
            </a:r>
          </a:p>
          <a:p>
            <a:r>
              <a:rPr lang="en-US" sz="2400" dirty="0" smtClean="0"/>
              <a:t>Books can be read aloud to students.</a:t>
            </a:r>
            <a:endParaRPr lang="en-US" sz="2400" dirty="0"/>
          </a:p>
          <a:p>
            <a:r>
              <a:rPr lang="en-US" sz="2400" dirty="0" smtClean="0"/>
              <a:t>Can help ELL students build vocabulary </a:t>
            </a:r>
          </a:p>
          <a:p>
            <a:r>
              <a:rPr lang="en-US" sz="2400" dirty="0"/>
              <a:t>I</a:t>
            </a:r>
            <a:r>
              <a:rPr lang="en-US" sz="2400" dirty="0" smtClean="0"/>
              <a:t>ncrease site word bank in struggling readers</a:t>
            </a:r>
          </a:p>
        </p:txBody>
      </p:sp>
      <p:sp>
        <p:nvSpPr>
          <p:cNvPr id="4" name="Content Placeholder 3"/>
          <p:cNvSpPr>
            <a:spLocks noGrp="1"/>
          </p:cNvSpPr>
          <p:nvPr>
            <p:ph sz="half" idx="2"/>
          </p:nvPr>
        </p:nvSpPr>
        <p:spPr>
          <a:xfrm>
            <a:off x="6629400" y="3466407"/>
            <a:ext cx="4800600" cy="3023986"/>
          </a:xfrm>
        </p:spPr>
        <p:txBody>
          <a:bodyPr>
            <a:normAutofit/>
          </a:bodyPr>
          <a:lstStyle/>
          <a:p>
            <a:r>
              <a:rPr lang="en-US" sz="2400" dirty="0" smtClean="0"/>
              <a:t>Students </a:t>
            </a:r>
            <a:r>
              <a:rPr lang="en-US" sz="2400" dirty="0"/>
              <a:t>can choose to have certain words read and repeated.</a:t>
            </a:r>
          </a:p>
          <a:p>
            <a:r>
              <a:rPr lang="en-US" sz="2400" dirty="0"/>
              <a:t>There are comprehension tools students can access as reading, including highlighter, dictionaries, comprehension activities, writing activities, </a:t>
            </a:r>
            <a:r>
              <a:rPr lang="en-US" sz="2400" dirty="0" smtClean="0"/>
              <a:t>and dictated </a:t>
            </a:r>
            <a:r>
              <a:rPr lang="en-US" sz="2400" dirty="0"/>
              <a:t>summaries.</a:t>
            </a:r>
          </a:p>
          <a:p>
            <a:endParaRPr lang="en-US" dirty="0">
              <a:solidFill>
                <a:schemeClr val="accent4"/>
              </a:solidFill>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48600" y="933450"/>
            <a:ext cx="2362200" cy="2260600"/>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9500" y="5149503"/>
            <a:ext cx="2692400" cy="1066800"/>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08500" y="4933603"/>
            <a:ext cx="1701800" cy="1498600"/>
          </a:xfrm>
          <a:prstGeom prst="rect">
            <a:avLst/>
          </a:prstGeom>
        </p:spPr>
      </p:pic>
    </p:spTree>
    <p:extLst>
      <p:ext uri="{BB962C8B-B14F-4D97-AF65-F5344CB8AC3E}">
        <p14:creationId xmlns:p14="http://schemas.microsoft.com/office/powerpoint/2010/main" val="715172880"/>
      </p:ext>
    </p:extLst>
  </p:cSld>
  <p:clrMapOvr>
    <a:masterClrMapping/>
  </p:clrMapOvr>
  <p:timing>
    <p:tnLst>
      <p:par>
        <p:cTn id="1" dur="indefinite" restart="never" nodeType="tmRoot"/>
      </p:par>
    </p:tnLst>
  </p:timing>
</p:sld>
</file>

<file path=ppt/theme/theme1.xml><?xml version="1.0" encoding="utf-8"?>
<a:theme xmlns:a="http://schemas.openxmlformats.org/drawingml/2006/main" name="Badge">
  <a:themeElements>
    <a:clrScheme name="Badge">
      <a:dk1>
        <a:sysClr val="windowText" lastClr="000000"/>
      </a:dk1>
      <a:lt1>
        <a:sysClr val="window" lastClr="FFFFFF"/>
      </a:lt1>
      <a:dk2>
        <a:srgbClr val="0B082E"/>
      </a:dk2>
      <a:lt2>
        <a:srgbClr val="F3F3F2"/>
      </a:lt2>
      <a:accent1>
        <a:srgbClr val="62B4C6"/>
      </a:accent1>
      <a:accent2>
        <a:srgbClr val="1B376E"/>
      </a:accent2>
      <a:accent3>
        <a:srgbClr val="9EBE55"/>
      </a:accent3>
      <a:accent4>
        <a:srgbClr val="C65E5E"/>
      </a:accent4>
      <a:accent5>
        <a:srgbClr val="D3BA55"/>
      </a:accent5>
      <a:accent6>
        <a:srgbClr val="96648A"/>
      </a:accent6>
      <a:hlink>
        <a:srgbClr val="62B4C6"/>
      </a:hlink>
      <a:folHlink>
        <a:srgbClr val="96648A"/>
      </a:folHlink>
    </a:clrScheme>
    <a:fontScheme name="Badge">
      <a:majorFont>
        <a:latin typeface="Impact" panose="020B0806030902050204"/>
        <a:ea typeface=""/>
        <a:cs typeface=""/>
      </a:majorFont>
      <a:minorFont>
        <a:latin typeface="Gill Sans MT" panose="020B0502020104020203"/>
        <a:ea typeface=""/>
        <a:cs typeface=""/>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D71F8F05-6246-47AF-9E68-E57F6C93F79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Badge</Template>
  <TotalTime>10909</TotalTime>
  <Words>1536</Words>
  <Application>Microsoft Macintosh PowerPoint</Application>
  <PresentationFormat>Widescreen</PresentationFormat>
  <Paragraphs>113</Paragraphs>
  <Slides>16</Slides>
  <Notes>12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Arial</vt:lpstr>
      <vt:lpstr>Calibri</vt:lpstr>
      <vt:lpstr>Gill Sans MT</vt:lpstr>
      <vt:lpstr>Impact</vt:lpstr>
      <vt:lpstr>Mangal</vt:lpstr>
      <vt:lpstr>Badge</vt:lpstr>
      <vt:lpstr>iPads and Language Arts Instruction in Early Education:   Is It a Good Thing? </vt:lpstr>
      <vt:lpstr>In Your Life…</vt:lpstr>
      <vt:lpstr>Technology: should it be used in our classes? </vt:lpstr>
      <vt:lpstr>WHAT RESEARCH IS OUT THERE?</vt:lpstr>
      <vt:lpstr>Are there Benefits?</vt:lpstr>
      <vt:lpstr>Engagement</vt:lpstr>
      <vt:lpstr>“Motivation is necessary precondition for student involvement in any type of learning activity; what and how effectively.”  (Ciampa)</vt:lpstr>
      <vt:lpstr>Collaboration</vt:lpstr>
      <vt:lpstr>Differentiation</vt:lpstr>
      <vt:lpstr>Does Teacher Knowledge Help?</vt:lpstr>
      <vt:lpstr>Novelty: a limitation</vt:lpstr>
      <vt:lpstr>Personal Recommendations    </vt:lpstr>
      <vt:lpstr>Future Research</vt:lpstr>
      <vt:lpstr>References</vt:lpstr>
      <vt:lpstr>Questions?</vt:lpstr>
      <vt:lpstr>Burch Pope  Longwood University  Reading, Literacy, and Learning Masters Program </vt:lpstr>
    </vt:vector>
  </TitlesOfParts>
  <Company/>
  <LinksUpToDate>false</LinksUpToDate>
  <SharedDoc>false</SharedDoc>
  <HyperlinksChanged>false</HyperlinksChanged>
  <AppVersion>15.0032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iPads and Language Arts Instruction in Early Education:  Is It a Good Thing? </dc:title>
  <dc:creator>Burch Pope</dc:creator>
  <cp:lastModifiedBy>Burch Pope</cp:lastModifiedBy>
  <cp:revision>103</cp:revision>
  <dcterms:created xsi:type="dcterms:W3CDTF">2017-04-11T21:30:55Z</dcterms:created>
  <dcterms:modified xsi:type="dcterms:W3CDTF">2017-04-21T12:42:24Z</dcterms:modified>
</cp:coreProperties>
</file>