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6" r:id="rId4"/>
  </p:sldIdLst>
  <p:sldSz cx="43891200" cy="32918400"/>
  <p:notesSz cx="7077075" cy="9363075"/>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sldGuideLst>
    </p:ext>
    <p:ext uri="{2D200454-40CA-4A62-9FC3-DE9A4176ACB9}">
      <p15:notesGuideLst xmlns:p15="http://schemas.microsoft.com/office/powerpoint/2012/main">
        <p15:guide id="1" orient="horz" pos="2949" userDrawn="1">
          <p15:clr>
            <a:srgbClr val="A4A3A4"/>
          </p15:clr>
        </p15:guide>
        <p15:guide id="2" pos="222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5FA"/>
    <a:srgbClr val="CDD2DE"/>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658" autoAdjust="0"/>
    <p:restoredTop sz="94701" autoAdjust="0"/>
  </p:normalViewPr>
  <p:slideViewPr>
    <p:cSldViewPr snapToGrid="0" snapToObjects="1" showGuides="1">
      <p:cViewPr>
        <p:scale>
          <a:sx n="69" d="100"/>
          <a:sy n="69" d="100"/>
        </p:scale>
        <p:origin x="546" y="-7392"/>
      </p:cViewPr>
      <p:guideLst>
        <p:guide orient="horz" pos="3318"/>
        <p:guide orient="horz" pos="288"/>
        <p:guide orient="horz" pos="20160"/>
        <p:guide orient="horz"/>
        <p:guide pos="581"/>
        <p:guide pos="270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0158C5BC-9A70-462C-B28D-9600239EAC64}" type="datetimeFigureOut">
              <a:rPr lang="en-US" smtClean="0"/>
              <a:pPr/>
              <a:t>4/14/2017</a:t>
            </a:fld>
            <a:endParaRPr lang="en-US"/>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dirty="0"/>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E6CC2317-6751-4CD4-9995-8782DD78E936}" type="datetimeFigureOut">
              <a:rPr lang="en-US" smtClean="0"/>
              <a:pPr/>
              <a:t>4/14/2017</a:t>
            </a:fld>
            <a:endParaRPr lang="en-US" dirty="0"/>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dirty="0"/>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111" name="Text Placeholder 5"/>
          <p:cNvSpPr>
            <a:spLocks noGrp="1"/>
          </p:cNvSpPr>
          <p:nvPr>
            <p:ph type="body" sz="quarter" idx="9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103" name="Text Placeholder 3"/>
          <p:cNvSpPr>
            <a:spLocks noGrp="1"/>
          </p:cNvSpPr>
          <p:nvPr>
            <p:ph type="body" sz="quarter" idx="10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1" name="Text Placeholder 3"/>
          <p:cNvSpPr>
            <a:spLocks noGrp="1"/>
          </p:cNvSpPr>
          <p:nvPr>
            <p:ph type="body" sz="quarter" idx="116"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2" name="Text Placeholder 3"/>
          <p:cNvSpPr>
            <a:spLocks noGrp="1"/>
          </p:cNvSpPr>
          <p:nvPr>
            <p:ph type="body" sz="quarter" idx="11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3" name="Text Placeholder 3"/>
          <p:cNvSpPr>
            <a:spLocks noGrp="1"/>
          </p:cNvSpPr>
          <p:nvPr>
            <p:ph type="body" sz="quarter" idx="118"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4" name="Text Placeholder 3"/>
          <p:cNvSpPr>
            <a:spLocks noGrp="1"/>
          </p:cNvSpPr>
          <p:nvPr>
            <p:ph type="body" sz="quarter" idx="119"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5" name="Text Placeholder 3"/>
          <p:cNvSpPr>
            <a:spLocks noGrp="1"/>
          </p:cNvSpPr>
          <p:nvPr>
            <p:ph type="body" sz="quarter" idx="120"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6" name="Text Placeholder 3"/>
          <p:cNvSpPr>
            <a:spLocks noGrp="1"/>
          </p:cNvSpPr>
          <p:nvPr>
            <p:ph type="body" sz="quarter" idx="121"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7" name="Text Placeholder 3"/>
          <p:cNvSpPr>
            <a:spLocks noGrp="1"/>
          </p:cNvSpPr>
          <p:nvPr>
            <p:ph type="body" sz="quarter" idx="122"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8" name="Text Placeholder 3"/>
          <p:cNvSpPr>
            <a:spLocks noGrp="1"/>
          </p:cNvSpPr>
          <p:nvPr>
            <p:ph type="body" sz="quarter" idx="123"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59" name="Text Placeholder 3"/>
          <p:cNvSpPr>
            <a:spLocks noGrp="1"/>
          </p:cNvSpPr>
          <p:nvPr>
            <p:ph type="body" sz="quarter" idx="124"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61" name="Text Placeholder 3"/>
          <p:cNvSpPr>
            <a:spLocks noGrp="1"/>
          </p:cNvSpPr>
          <p:nvPr>
            <p:ph type="body" sz="quarter" idx="125"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0"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1"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5" name="Picture Placeholder 13"/>
          <p:cNvSpPr>
            <a:spLocks noGrp="1"/>
          </p:cNvSpPr>
          <p:nvPr>
            <p:ph type="pic" sz="quarter" idx="132"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8" name="Picture Placeholder 13"/>
          <p:cNvSpPr>
            <a:spLocks noGrp="1"/>
          </p:cNvSpPr>
          <p:nvPr>
            <p:ph type="pic" sz="quarter" idx="133"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12" name="Picture Placeholder 13"/>
          <p:cNvSpPr>
            <a:spLocks noGrp="1"/>
          </p:cNvSpPr>
          <p:nvPr>
            <p:ph type="pic" sz="quarter" idx="134"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121" name="Picture Placeholder 13"/>
          <p:cNvSpPr>
            <a:spLocks noGrp="1"/>
          </p:cNvSpPr>
          <p:nvPr>
            <p:ph type="pic" sz="quarter" idx="13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62" name="Text Placeholder 5"/>
          <p:cNvSpPr>
            <a:spLocks noGrp="1"/>
          </p:cNvSpPr>
          <p:nvPr>
            <p:ph type="body" sz="quarter" idx="13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3" name="Text Placeholder 5"/>
          <p:cNvSpPr>
            <a:spLocks noGrp="1"/>
          </p:cNvSpPr>
          <p:nvPr>
            <p:ph type="body" sz="quarter" idx="13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5"/>
          <p:cNvSpPr>
            <a:spLocks noGrp="1"/>
          </p:cNvSpPr>
          <p:nvPr>
            <p:ph type="body" sz="quarter" idx="13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5" name="Text Placeholder 5"/>
          <p:cNvSpPr>
            <a:spLocks noGrp="1"/>
          </p:cNvSpPr>
          <p:nvPr>
            <p:ph type="body" sz="quarter" idx="13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6" name="Text Placeholder 5"/>
          <p:cNvSpPr>
            <a:spLocks noGrp="1"/>
          </p:cNvSpPr>
          <p:nvPr>
            <p:ph type="body" sz="quarter" idx="140"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7" name="Text Placeholder 5"/>
          <p:cNvSpPr>
            <a:spLocks noGrp="1"/>
          </p:cNvSpPr>
          <p:nvPr>
            <p:ph type="body" sz="quarter" idx="141"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8" name="Text Placeholder 5"/>
          <p:cNvSpPr>
            <a:spLocks noGrp="1"/>
          </p:cNvSpPr>
          <p:nvPr>
            <p:ph type="body" sz="quarter" idx="142"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9" name="Text Placeholder 5"/>
          <p:cNvSpPr>
            <a:spLocks noGrp="1"/>
          </p:cNvSpPr>
          <p:nvPr>
            <p:ph type="body" sz="quarter" idx="143"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0" name="Text Placeholder 5"/>
          <p:cNvSpPr>
            <a:spLocks noGrp="1"/>
          </p:cNvSpPr>
          <p:nvPr>
            <p:ph type="body" sz="quarter" idx="144"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1" name="Text Placeholder 5"/>
          <p:cNvSpPr>
            <a:spLocks noGrp="1"/>
          </p:cNvSpPr>
          <p:nvPr>
            <p:ph type="body" sz="quarter" idx="14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5"/>
          <p:cNvSpPr>
            <a:spLocks noGrp="1"/>
          </p:cNvSpPr>
          <p:nvPr>
            <p:ph type="body" sz="quarter" idx="14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3" name="Text Placeholder 5"/>
          <p:cNvSpPr>
            <a:spLocks noGrp="1"/>
          </p:cNvSpPr>
          <p:nvPr>
            <p:ph type="body" sz="quarter" idx="14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4" name="Text Placeholder 5"/>
          <p:cNvSpPr>
            <a:spLocks noGrp="1"/>
          </p:cNvSpPr>
          <p:nvPr>
            <p:ph type="body" sz="quarter" idx="14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5" name="Text Placeholder 5"/>
          <p:cNvSpPr>
            <a:spLocks noGrp="1"/>
          </p:cNvSpPr>
          <p:nvPr>
            <p:ph type="body" sz="quarter" idx="14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342883" indent="-342883">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1" name="Text Placeholder 5"/>
          <p:cNvSpPr>
            <a:spLocks noGrp="1"/>
          </p:cNvSpPr>
          <p:nvPr>
            <p:ph type="body" sz="quarter" idx="95"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3"/>
          <p:cNvSpPr>
            <a:spLocks noGrp="1"/>
          </p:cNvSpPr>
          <p:nvPr>
            <p:ph type="body" sz="quarter" idx="107"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3" name="Text Placeholder 3"/>
          <p:cNvSpPr>
            <a:spLocks noGrp="1"/>
          </p:cNvSpPr>
          <p:nvPr>
            <p:ph type="body" sz="quarter" idx="116"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4" name="Text Placeholder 3"/>
          <p:cNvSpPr>
            <a:spLocks noGrp="1"/>
          </p:cNvSpPr>
          <p:nvPr>
            <p:ph type="body" sz="quarter" idx="117"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5" name="Text Placeholder 3"/>
          <p:cNvSpPr>
            <a:spLocks noGrp="1"/>
          </p:cNvSpPr>
          <p:nvPr>
            <p:ph type="body" sz="quarter" idx="118"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6" name="Text Placeholder 3"/>
          <p:cNvSpPr>
            <a:spLocks noGrp="1"/>
          </p:cNvSpPr>
          <p:nvPr>
            <p:ph type="body" sz="quarter" idx="119"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7" name="Text Placeholder 3"/>
          <p:cNvSpPr>
            <a:spLocks noGrp="1"/>
          </p:cNvSpPr>
          <p:nvPr>
            <p:ph type="body" sz="quarter" idx="120"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8" name="Text Placeholder 3"/>
          <p:cNvSpPr>
            <a:spLocks noGrp="1"/>
          </p:cNvSpPr>
          <p:nvPr>
            <p:ph type="body" sz="quarter" idx="121"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9" name="Text Placeholder 3"/>
          <p:cNvSpPr>
            <a:spLocks noGrp="1"/>
          </p:cNvSpPr>
          <p:nvPr>
            <p:ph type="body" sz="quarter" idx="122"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0" name="Text Placeholder 3"/>
          <p:cNvSpPr>
            <a:spLocks noGrp="1"/>
          </p:cNvSpPr>
          <p:nvPr>
            <p:ph type="body" sz="quarter" idx="123"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1" name="Text Placeholder 3"/>
          <p:cNvSpPr>
            <a:spLocks noGrp="1"/>
          </p:cNvSpPr>
          <p:nvPr>
            <p:ph type="body" sz="quarter" idx="124"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2" name="Text Placeholder 3"/>
          <p:cNvSpPr>
            <a:spLocks noGrp="1"/>
          </p:cNvSpPr>
          <p:nvPr>
            <p:ph type="body" sz="quarter" idx="125" hasCustomPrompt="1"/>
          </p:nvPr>
        </p:nvSpPr>
        <p:spPr>
          <a:xfrm>
            <a:off x="-13930311" y="20388301"/>
            <a:ext cx="13578840" cy="861752"/>
          </a:xfrm>
          <a:prstGeom prst="rect">
            <a:avLst/>
          </a:prstGeom>
        </p:spPr>
        <p:txBody>
          <a:bodyPr wrap="square" lIns="228589" tIns="228589" rIns="228589" bIns="228589">
            <a:spAutoFit/>
          </a:bodyPr>
          <a:lstStyle>
            <a:lvl1pPr marL="0" indent="0">
              <a:buNone/>
              <a:defRPr sz="2600" baseline="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8" name="Picture Placeholder 13"/>
          <p:cNvSpPr>
            <a:spLocks noGrp="1"/>
          </p:cNvSpPr>
          <p:nvPr>
            <p:ph type="pic" sz="quarter" idx="130"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1"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0" name="Picture Placeholder 13"/>
          <p:cNvSpPr>
            <a:spLocks noGrp="1"/>
          </p:cNvSpPr>
          <p:nvPr>
            <p:ph type="pic" sz="quarter" idx="132"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1" name="Picture Placeholder 13"/>
          <p:cNvSpPr>
            <a:spLocks noGrp="1"/>
          </p:cNvSpPr>
          <p:nvPr>
            <p:ph type="pic" sz="quarter" idx="133"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4"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3" name="Picture Placeholder 13"/>
          <p:cNvSpPr>
            <a:spLocks noGrp="1"/>
          </p:cNvSpPr>
          <p:nvPr>
            <p:ph type="pic" sz="quarter" idx="135" hasCustomPrompt="1"/>
          </p:nvPr>
        </p:nvSpPr>
        <p:spPr>
          <a:xfrm>
            <a:off x="-10917141" y="25063837"/>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4" name="Text Placeholder 5"/>
          <p:cNvSpPr>
            <a:spLocks noGrp="1"/>
          </p:cNvSpPr>
          <p:nvPr>
            <p:ph type="body" sz="quarter" idx="136"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5" name="Text Placeholder 5"/>
          <p:cNvSpPr>
            <a:spLocks noGrp="1"/>
          </p:cNvSpPr>
          <p:nvPr>
            <p:ph type="body" sz="quarter" idx="137"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6" name="Text Placeholder 5"/>
          <p:cNvSpPr>
            <a:spLocks noGrp="1"/>
          </p:cNvSpPr>
          <p:nvPr>
            <p:ph type="body" sz="quarter" idx="138"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7" name="Text Placeholder 5"/>
          <p:cNvSpPr>
            <a:spLocks noGrp="1"/>
          </p:cNvSpPr>
          <p:nvPr>
            <p:ph type="body" sz="quarter" idx="139"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8" name="Text Placeholder 5"/>
          <p:cNvSpPr>
            <a:spLocks noGrp="1"/>
          </p:cNvSpPr>
          <p:nvPr>
            <p:ph type="body" sz="quarter" idx="140"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9" name="Text Placeholder 5"/>
          <p:cNvSpPr>
            <a:spLocks noGrp="1"/>
          </p:cNvSpPr>
          <p:nvPr>
            <p:ph type="body" sz="quarter" idx="141"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0" name="Text Placeholder 5"/>
          <p:cNvSpPr>
            <a:spLocks noGrp="1"/>
          </p:cNvSpPr>
          <p:nvPr>
            <p:ph type="body" sz="quarter" idx="142"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1" name="Text Placeholder 5"/>
          <p:cNvSpPr>
            <a:spLocks noGrp="1"/>
          </p:cNvSpPr>
          <p:nvPr>
            <p:ph type="body" sz="quarter" idx="143"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2" name="Text Placeholder 5"/>
          <p:cNvSpPr>
            <a:spLocks noGrp="1"/>
          </p:cNvSpPr>
          <p:nvPr>
            <p:ph type="body" sz="quarter" idx="144"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3" name="Text Placeholder 5"/>
          <p:cNvSpPr>
            <a:spLocks noGrp="1"/>
          </p:cNvSpPr>
          <p:nvPr>
            <p:ph type="body" sz="quarter" idx="145"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4" name="Text Placeholder 5"/>
          <p:cNvSpPr>
            <a:spLocks noGrp="1"/>
          </p:cNvSpPr>
          <p:nvPr>
            <p:ph type="body" sz="quarter" idx="146"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5" name="Text Placeholder 5"/>
          <p:cNvSpPr>
            <a:spLocks noGrp="1"/>
          </p:cNvSpPr>
          <p:nvPr>
            <p:ph type="body" sz="quarter" idx="147"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6" name="Text Placeholder 5"/>
          <p:cNvSpPr>
            <a:spLocks noGrp="1"/>
          </p:cNvSpPr>
          <p:nvPr>
            <p:ph type="body" sz="quarter" idx="148" hasCustomPrompt="1"/>
          </p:nvPr>
        </p:nvSpPr>
        <p:spPr>
          <a:xfrm>
            <a:off x="-13906858" y="17032206"/>
            <a:ext cx="13555387"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7" name="Text Placeholder 5"/>
          <p:cNvSpPr>
            <a:spLocks noGrp="1"/>
          </p:cNvSpPr>
          <p:nvPr>
            <p:ph type="body" sz="quarter" idx="149" hasCustomPrompt="1"/>
          </p:nvPr>
        </p:nvSpPr>
        <p:spPr>
          <a:xfrm>
            <a:off x="-13906859" y="17032206"/>
            <a:ext cx="13569696"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914400" y="11430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38557200" y="1219200"/>
            <a:ext cx="4419600" cy="2514600"/>
          </a:xfrm>
          <a:prstGeom prst="rect">
            <a:avLst/>
          </a:prstGeom>
        </p:spPr>
        <p:txBody>
          <a:bodyPr lIns="91436" tIns="45717" rIns="91436" bIns="45717" anchor="ctr"/>
          <a:lstStyle>
            <a:lvl1pPr algn="ctr">
              <a:buNone/>
              <a:defRPr sz="40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342883" indent="-342883">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71" name="Text Placeholder 5"/>
          <p:cNvSpPr>
            <a:spLocks noGrp="1"/>
          </p:cNvSpPr>
          <p:nvPr>
            <p:ph type="body" sz="quarter" idx="9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72" name="Text Placeholder 3"/>
          <p:cNvSpPr>
            <a:spLocks noGrp="1"/>
          </p:cNvSpPr>
          <p:nvPr>
            <p:ph type="body" sz="quarter" idx="10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3" name="Text Placeholder 3"/>
          <p:cNvSpPr>
            <a:spLocks noGrp="1"/>
          </p:cNvSpPr>
          <p:nvPr>
            <p:ph type="body" sz="quarter" idx="116"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4" name="Text Placeholder 3"/>
          <p:cNvSpPr>
            <a:spLocks noGrp="1"/>
          </p:cNvSpPr>
          <p:nvPr>
            <p:ph type="body" sz="quarter" idx="117"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5" name="Text Placeholder 3"/>
          <p:cNvSpPr>
            <a:spLocks noGrp="1"/>
          </p:cNvSpPr>
          <p:nvPr>
            <p:ph type="body" sz="quarter" idx="118"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6" name="Text Placeholder 3"/>
          <p:cNvSpPr>
            <a:spLocks noGrp="1"/>
          </p:cNvSpPr>
          <p:nvPr>
            <p:ph type="body" sz="quarter" idx="119"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7" name="Text Placeholder 3"/>
          <p:cNvSpPr>
            <a:spLocks noGrp="1"/>
          </p:cNvSpPr>
          <p:nvPr>
            <p:ph type="body" sz="quarter" idx="120"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8" name="Text Placeholder 3"/>
          <p:cNvSpPr>
            <a:spLocks noGrp="1"/>
          </p:cNvSpPr>
          <p:nvPr>
            <p:ph type="body" sz="quarter" idx="121"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79" name="Text Placeholder 3"/>
          <p:cNvSpPr>
            <a:spLocks noGrp="1"/>
          </p:cNvSpPr>
          <p:nvPr>
            <p:ph type="body" sz="quarter" idx="122"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0" name="Text Placeholder 3"/>
          <p:cNvSpPr>
            <a:spLocks noGrp="1"/>
          </p:cNvSpPr>
          <p:nvPr>
            <p:ph type="body" sz="quarter" idx="123"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1" name="Text Placeholder 3"/>
          <p:cNvSpPr>
            <a:spLocks noGrp="1"/>
          </p:cNvSpPr>
          <p:nvPr>
            <p:ph type="body" sz="quarter" idx="124"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2" name="Text Placeholder 3"/>
          <p:cNvSpPr>
            <a:spLocks noGrp="1"/>
          </p:cNvSpPr>
          <p:nvPr>
            <p:ph type="body" sz="quarter" idx="125" hasCustomPrompt="1"/>
          </p:nvPr>
        </p:nvSpPr>
        <p:spPr>
          <a:xfrm>
            <a:off x="-10408283" y="21259801"/>
            <a:ext cx="10056813" cy="846363"/>
          </a:xfrm>
          <a:prstGeom prst="rect">
            <a:avLst/>
          </a:prstGeom>
        </p:spPr>
        <p:txBody>
          <a:bodyPr wrap="square" lIns="228589" tIns="228589" rIns="228589" bIns="228589">
            <a:spAutoFit/>
          </a:bodyPr>
          <a:lstStyle>
            <a:lvl1pPr marL="0" indent="0">
              <a:buNone/>
              <a:defRPr sz="2500" baseline="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8" name="Picture Placeholder 13"/>
          <p:cNvSpPr>
            <a:spLocks noGrp="1"/>
          </p:cNvSpPr>
          <p:nvPr>
            <p:ph type="pic" sz="quarter" idx="130"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1"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0" name="Picture Placeholder 13"/>
          <p:cNvSpPr>
            <a:spLocks noGrp="1"/>
          </p:cNvSpPr>
          <p:nvPr>
            <p:ph type="pic" sz="quarter" idx="132"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1" name="Picture Placeholder 13"/>
          <p:cNvSpPr>
            <a:spLocks noGrp="1"/>
          </p:cNvSpPr>
          <p:nvPr>
            <p:ph type="pic" sz="quarter" idx="133"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4"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3" name="Picture Placeholder 13"/>
          <p:cNvSpPr>
            <a:spLocks noGrp="1"/>
          </p:cNvSpPr>
          <p:nvPr>
            <p:ph type="pic" sz="quarter" idx="135" hasCustomPrompt="1"/>
          </p:nvPr>
        </p:nvSpPr>
        <p:spPr>
          <a:xfrm>
            <a:off x="-9326880" y="25313640"/>
            <a:ext cx="7909559" cy="4840110"/>
          </a:xfrm>
          <a:prstGeom prst="rect">
            <a:avLst/>
          </a:prstGeom>
          <a:solidFill>
            <a:schemeClr val="bg2"/>
          </a:solidFill>
          <a:ln>
            <a:solidFill>
              <a:schemeClr val="tx2"/>
            </a:solidFill>
          </a:ln>
          <a:effectLst/>
        </p:spPr>
        <p:txBody>
          <a:bodyPr lIns="91436" tIns="45717" rIns="91436" bIns="45717" anchor="ctr"/>
          <a:lstStyle>
            <a:lvl1pPr marL="0" indent="0" algn="ctr">
              <a:buNone/>
              <a:defRPr sz="4000" b="0" baseline="0">
                <a:solidFill>
                  <a:schemeClr val="tx2"/>
                </a:solidFill>
              </a:defRPr>
            </a:lvl1pPr>
          </a:lstStyle>
          <a:p>
            <a:r>
              <a:rPr lang="en-US" dirty="0" smtClean="0"/>
              <a:t>PICTURE PLACEHOLDER</a:t>
            </a:r>
            <a:endParaRPr lang="en-US" dirty="0"/>
          </a:p>
        </p:txBody>
      </p:sp>
      <p:sp>
        <p:nvSpPr>
          <p:cNvPr id="94" name="Text Placeholder 5"/>
          <p:cNvSpPr>
            <a:spLocks noGrp="1"/>
          </p:cNvSpPr>
          <p:nvPr>
            <p:ph type="body" sz="quarter" idx="13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5" name="Text Placeholder 5"/>
          <p:cNvSpPr>
            <a:spLocks noGrp="1"/>
          </p:cNvSpPr>
          <p:nvPr>
            <p:ph type="body" sz="quarter" idx="13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6" name="Text Placeholder 5"/>
          <p:cNvSpPr>
            <a:spLocks noGrp="1"/>
          </p:cNvSpPr>
          <p:nvPr>
            <p:ph type="body" sz="quarter" idx="13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7" name="Text Placeholder 5"/>
          <p:cNvSpPr>
            <a:spLocks noGrp="1"/>
          </p:cNvSpPr>
          <p:nvPr>
            <p:ph type="body" sz="quarter" idx="13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8" name="Text Placeholder 5"/>
          <p:cNvSpPr>
            <a:spLocks noGrp="1"/>
          </p:cNvSpPr>
          <p:nvPr>
            <p:ph type="body" sz="quarter" idx="140"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99" name="Text Placeholder 5"/>
          <p:cNvSpPr>
            <a:spLocks noGrp="1"/>
          </p:cNvSpPr>
          <p:nvPr>
            <p:ph type="body" sz="quarter" idx="141"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0" name="Text Placeholder 5"/>
          <p:cNvSpPr>
            <a:spLocks noGrp="1"/>
          </p:cNvSpPr>
          <p:nvPr>
            <p:ph type="body" sz="quarter" idx="142"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1" name="Text Placeholder 5"/>
          <p:cNvSpPr>
            <a:spLocks noGrp="1"/>
          </p:cNvSpPr>
          <p:nvPr>
            <p:ph type="body" sz="quarter" idx="143"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2" name="Text Placeholder 5"/>
          <p:cNvSpPr>
            <a:spLocks noGrp="1"/>
          </p:cNvSpPr>
          <p:nvPr>
            <p:ph type="body" sz="quarter" idx="144"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3" name="Text Placeholder 5"/>
          <p:cNvSpPr>
            <a:spLocks noGrp="1"/>
          </p:cNvSpPr>
          <p:nvPr>
            <p:ph type="body" sz="quarter" idx="145"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4" name="Text Placeholder 5"/>
          <p:cNvSpPr>
            <a:spLocks noGrp="1"/>
          </p:cNvSpPr>
          <p:nvPr>
            <p:ph type="body" sz="quarter" idx="146"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5" name="Text Placeholder 5"/>
          <p:cNvSpPr>
            <a:spLocks noGrp="1"/>
          </p:cNvSpPr>
          <p:nvPr>
            <p:ph type="body" sz="quarter" idx="147"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6" name="Text Placeholder 5"/>
          <p:cNvSpPr>
            <a:spLocks noGrp="1"/>
          </p:cNvSpPr>
          <p:nvPr>
            <p:ph type="body" sz="quarter" idx="148"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107" name="Text Placeholder 5"/>
          <p:cNvSpPr>
            <a:spLocks noGrp="1"/>
          </p:cNvSpPr>
          <p:nvPr>
            <p:ph type="body" sz="quarter" idx="149" hasCustomPrompt="1"/>
          </p:nvPr>
        </p:nvSpPr>
        <p:spPr>
          <a:xfrm>
            <a:off x="-10408283" y="18288001"/>
            <a:ext cx="10050462" cy="754045"/>
          </a:xfrm>
          <a:prstGeom prst="rect">
            <a:avLst/>
          </a:prstGeom>
          <a:noFill/>
        </p:spPr>
        <p:txBody>
          <a:bodyPr wrap="square" lIns="91436" tIns="91436" rIns="91436" bIns="91436" anchor="ctr" anchorCtr="0">
            <a:spAutoFit/>
          </a:bodyPr>
          <a:lstStyle>
            <a:lvl1pPr algn="ctr">
              <a:buNone/>
              <a:defRPr sz="3700" b="1" u="sng" baseline="0">
                <a:solidFill>
                  <a:schemeClr val="accent5">
                    <a:lumMod val="50000"/>
                  </a:schemeClr>
                </a:solidFill>
              </a:defRPr>
            </a:lvl1pPr>
          </a:lstStyle>
          <a:p>
            <a:pPr lvl="0"/>
            <a:r>
              <a:rPr lang="en-US" dirty="0" smtClean="0"/>
              <a:t>SECTION HEADER PLACEHOLDER</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facebook.com/pages/PosterPresentationscom/217914411419?v=app_4949752878&amp;ref=ts"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facebook.com/pages/PosterPresentationscom/217914411419?v=app_4949752878&amp;ref=ts" TargetMode="Externa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image" Target="../media/image3.jpeg"/><Relationship Id="rId5" Type="http://schemas.openxmlformats.org/officeDocument/2006/relationships/hyperlink" Target="http://www.facebook.com/pages/PosterPresentationscom/217914411419?v=app_4949752878&amp;ref=ts" TargetMode="Externa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20" name="Rectangle 19"/>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9" name="Rectangle 28"/>
          <p:cNvSpPr/>
          <p:nvPr/>
        </p:nvSpPr>
        <p:spPr>
          <a:xfrm>
            <a:off x="-10402388" y="-19596"/>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0600"/>
            <a:ext cx="43891200" cy="4571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567305" y="32315729"/>
            <a:ext cx="2514600" cy="336819"/>
          </a:xfrm>
          <a:prstGeom prst="rect">
            <a:avLst/>
          </a:prstGeom>
          <a:noFill/>
          <a:ln w="9525">
            <a:solidFill>
              <a:schemeClr val="accent5">
                <a:lumMod val="50000"/>
              </a:schemeClr>
            </a:solid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34" name="Rectangle 33"/>
          <p:cNvSpPr/>
          <p:nvPr/>
        </p:nvSpPr>
        <p:spPr>
          <a:xfrm>
            <a:off x="-10370486" y="21297014"/>
            <a:ext cx="10018560"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6"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42"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44" name="TextBox 43"/>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40" name="Group 39"/>
          <p:cNvGrpSpPr/>
          <p:nvPr/>
        </p:nvGrpSpPr>
        <p:grpSpPr>
          <a:xfrm>
            <a:off x="-10239857" y="31696514"/>
            <a:ext cx="9771398" cy="1090621"/>
            <a:chOff x="44242388" y="28054064"/>
            <a:chExt cx="9771398" cy="1090621"/>
          </a:xfrm>
        </p:grpSpPr>
        <p:sp>
          <p:nvSpPr>
            <p:cNvPr id="35" name="Rounded Rectangle 34"/>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7" descr="http://t2.gstatic.com/images?q=tbn:ANd9GcR4APHC6TT9w54M2zn_pvCiBxUNcspYPoVxirLRphBoJabfSvu7zw">
              <a:hlinkClick r:id="rId5"/>
            </p:cNvPr>
            <p:cNvPicPr>
              <a:picLocks noChangeAspect="1" noChangeArrowheads="1"/>
            </p:cNvPicPr>
            <p:nvPr userDrawn="1"/>
          </p:nvPicPr>
          <p:blipFill>
            <a:blip r:embed="rId6"/>
            <a:srcRect/>
            <a:stretch>
              <a:fillRect/>
            </a:stretch>
          </p:blipFill>
          <p:spPr bwMode="auto">
            <a:xfrm>
              <a:off x="44341112" y="28126635"/>
              <a:ext cx="914400" cy="914400"/>
            </a:xfrm>
            <a:prstGeom prst="rect">
              <a:avLst/>
            </a:prstGeom>
            <a:noFill/>
          </p:spPr>
        </p:pic>
        <p:sp>
          <p:nvSpPr>
            <p:cNvPr id="33" name="TextBox 32"/>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43" name="Straight Connector 42"/>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0370486" y="11582400"/>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 name="Rounded Rectangle 1"/>
          <p:cNvSpPr/>
          <p:nvPr userDrawn="1"/>
        </p:nvSpPr>
        <p:spPr>
          <a:xfrm>
            <a:off x="922338"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7692"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22253046"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32918400"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7" name="Rectangle 26"/>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8" name="Rectangle 27"/>
          <p:cNvSpPr/>
          <p:nvPr/>
        </p:nvSpPr>
        <p:spPr>
          <a:xfrm>
            <a:off x="-13946601" y="-77485"/>
            <a:ext cx="13577436"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29" name="Rectangle 28"/>
          <p:cNvSpPr/>
          <p:nvPr/>
        </p:nvSpPr>
        <p:spPr>
          <a:xfrm>
            <a:off x="-13946601" y="17054234"/>
            <a:ext cx="13534339"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0"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31"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32" name="TextBox 31"/>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33" name="Group 32"/>
          <p:cNvGrpSpPr/>
          <p:nvPr/>
        </p:nvGrpSpPr>
        <p:grpSpPr>
          <a:xfrm>
            <a:off x="-13686139" y="31638625"/>
            <a:ext cx="13200441" cy="1090621"/>
            <a:chOff x="44242388" y="28054064"/>
            <a:chExt cx="9771398" cy="1090621"/>
          </a:xfrm>
        </p:grpSpPr>
        <p:sp>
          <p:nvSpPr>
            <p:cNvPr id="34" name="Rounded Rectangle 33"/>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7" descr="http://t2.gstatic.com/images?q=tbn:ANd9GcR4APHC6TT9w54M2zn_pvCiBxUNcspYPoVxirLRphBoJabfSvu7zw">
              <a:hlinkClick r:id="rId5"/>
            </p:cNvPr>
            <p:cNvPicPr>
              <a:picLocks noChangeAspect="1" noChangeArrowheads="1"/>
            </p:cNvPicPr>
            <p:nvPr userDrawn="1"/>
          </p:nvPicPr>
          <p:blipFill>
            <a:blip r:embed="rId6"/>
            <a:srcRect/>
            <a:stretch>
              <a:fillRect/>
            </a:stretch>
          </p:blipFill>
          <p:spPr bwMode="auto">
            <a:xfrm>
              <a:off x="44341112" y="28126635"/>
              <a:ext cx="914400" cy="914400"/>
            </a:xfrm>
            <a:prstGeom prst="rect">
              <a:avLst/>
            </a:prstGeom>
            <a:noFill/>
          </p:spPr>
        </p:pic>
        <p:sp>
          <p:nvSpPr>
            <p:cNvPr id="36" name="TextBox 35"/>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37" name="Straight Connector 36"/>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15154504"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29386670"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userDrawn="1"/>
        </p:nvSpPr>
        <p:spPr>
          <a:xfrm>
            <a:off x="-13892846" y="20466669"/>
            <a:ext cx="13534339"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58"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484177" y="32232601"/>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2012</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7" name="Rectangle 26"/>
          <p:cNvSpPr/>
          <p:nvPr/>
        </p:nvSpPr>
        <p:spPr>
          <a:xfrm>
            <a:off x="44222126" y="0"/>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000" b="1" dirty="0" smtClean="0">
                <a:solidFill>
                  <a:schemeClr val="bg1"/>
                </a:solidFill>
                <a:latin typeface="Trebuchet MS" pitchFamily="34" charset="0"/>
              </a:rPr>
              <a:t>QUICK</a:t>
            </a:r>
            <a:r>
              <a:rPr lang="en-US" sz="4000" b="1" baseline="0" dirty="0" smtClean="0">
                <a:solidFill>
                  <a:schemeClr val="bg1"/>
                </a:solidFill>
                <a:latin typeface="Trebuchet MS" pitchFamily="34" charset="0"/>
              </a:rPr>
              <a:t> TIPS</a:t>
            </a:r>
            <a:endParaRPr lang="en-US" sz="4000" b="1" dirty="0" smtClean="0">
              <a:solidFill>
                <a:schemeClr val="bg1"/>
              </a:solidFill>
              <a:latin typeface="Trebuchet MS" pitchFamily="34" charset="0"/>
            </a:endParaRP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3134780"/>
            <a:r>
              <a:rPr lang="en-US" sz="3200" dirty="0" smtClean="0">
                <a:latin typeface="Trebuchet MS" pitchFamily="34" charset="0"/>
              </a:rPr>
              <a:t>This PowerPoint</a:t>
            </a:r>
            <a:r>
              <a:rPr lang="en-US" sz="3200" baseline="0" dirty="0" smtClean="0">
                <a:latin typeface="Trebuchet MS" pitchFamily="34" charset="0"/>
              </a:rPr>
              <a:t> template requires basic PowerPoint (version 2007 or newer) skills. Below is a list of commonly asked questions specific to this template. </a:t>
            </a:r>
            <a:br>
              <a:rPr lang="en-US" sz="3200" baseline="0" dirty="0" smtClean="0">
                <a:latin typeface="Trebuchet MS" pitchFamily="34" charset="0"/>
              </a:rPr>
            </a:br>
            <a:r>
              <a:rPr lang="en-US" sz="3200" baseline="0" dirty="0" smtClean="0">
                <a:latin typeface="Trebuchet MS" pitchFamily="34" charset="0"/>
              </a:rPr>
              <a:t>If you are using an older version of PowerPoint some template features may not work properly.</a:t>
            </a:r>
            <a:endParaRPr lang="en-US" sz="4000" b="1" dirty="0" smtClean="0">
              <a:solidFill>
                <a:srgbClr val="FFFF00"/>
              </a:solidFill>
              <a:latin typeface="Trebuchet MS" pitchFamily="34" charset="0"/>
            </a:endParaRPr>
          </a:p>
          <a:p>
            <a:pPr defTabSz="3134780"/>
            <a:endParaRPr lang="en-US" sz="4000" b="1" dirty="0" smtClean="0">
              <a:solidFill>
                <a:srgbClr val="FFFF00"/>
              </a:solidFill>
              <a:latin typeface="Trebuchet MS" pitchFamily="34" charset="0"/>
            </a:endParaRPr>
          </a:p>
          <a:p>
            <a:pPr algn="ctr"/>
            <a:r>
              <a:rPr lang="en-US" sz="4000" b="1" dirty="0" smtClean="0">
                <a:solidFill>
                  <a:schemeClr val="bg1"/>
                </a:solidFill>
                <a:latin typeface="Trebuchet MS" pitchFamily="34" charset="0"/>
              </a:rPr>
              <a:t>Using the template</a:t>
            </a:r>
            <a:endParaRPr lang="en-US" sz="4000" b="1" baseline="0" dirty="0" smtClean="0">
              <a:solidFill>
                <a:schemeClr val="bg1"/>
              </a:solidFill>
              <a:latin typeface="Trebuchet MS" pitchFamily="34" charset="0"/>
            </a:endParaRPr>
          </a:p>
          <a:p>
            <a:pPr algn="ctr"/>
            <a:endParaRPr lang="en-US" sz="3200" b="1" dirty="0" smtClean="0">
              <a:solidFill>
                <a:srgbClr val="FFFF00"/>
              </a:solidFill>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1" dirty="0" smtClean="0">
                <a:solidFill>
                  <a:srgbClr val="FFFF00"/>
                </a:solidFill>
                <a:latin typeface="Trebuchet MS" pitchFamily="34" charset="0"/>
              </a:rPr>
              <a:t>Verifying the quality of your graphics</a:t>
            </a:r>
          </a:p>
          <a:p>
            <a:pPr defTabSz="3134780"/>
            <a:r>
              <a:rPr lang="en-US" sz="3200" dirty="0" smtClean="0">
                <a:latin typeface="Trebuchet MS" pitchFamily="34" charset="0"/>
              </a:rPr>
              <a:t>Go to the </a:t>
            </a:r>
            <a:r>
              <a:rPr lang="en-US" sz="32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3200" baseline="0" dirty="0" smtClean="0">
                <a:latin typeface="Trebuchet MS" pitchFamily="34" charset="0"/>
              </a:rPr>
            </a:br>
            <a:endParaRPr lang="en-US" sz="3200" baseline="0" dirty="0" smtClean="0">
              <a:latin typeface="Trebuchet MS" pitchFamily="34" charset="0"/>
            </a:endParaRPr>
          </a:p>
          <a:p>
            <a:pPr defTabSz="3134780"/>
            <a:r>
              <a:rPr lang="en-US" sz="3200" b="1" dirty="0" smtClean="0">
                <a:solidFill>
                  <a:srgbClr val="FFFF00"/>
                </a:solidFill>
                <a:latin typeface="Trebuchet MS" pitchFamily="34" charset="0"/>
              </a:rPr>
              <a:t>Using the placeholders</a:t>
            </a:r>
          </a:p>
          <a:p>
            <a:pPr defTabSz="3134780"/>
            <a:r>
              <a:rPr lang="en-US" sz="3200" baseline="0" dirty="0" smtClean="0">
                <a:latin typeface="Trebuchet MS" pitchFamily="34" charset="0"/>
              </a:rPr>
              <a:t>To add text to this template click inside a placeholder and type in or paste your text. To move a placeholder, click on it </a:t>
            </a:r>
            <a:r>
              <a:rPr lang="en-US" sz="3200" u="sng" baseline="0" dirty="0" smtClean="0">
                <a:latin typeface="Trebuchet MS" pitchFamily="34" charset="0"/>
              </a:rPr>
              <a:t>once</a:t>
            </a:r>
            <a:r>
              <a:rPr lang="en-US" sz="3200" baseline="0" dirty="0" smtClean="0">
                <a:latin typeface="Trebuchet MS" pitchFamily="34" charset="0"/>
              </a:rPr>
              <a:t> (to select it), place your cursor on its frame and your cursor will change to this symbol:         Then, click </a:t>
            </a:r>
            <a:r>
              <a:rPr lang="en-US" sz="3200" u="sng" baseline="0" dirty="0" smtClean="0">
                <a:latin typeface="Trebuchet MS" pitchFamily="34" charset="0"/>
              </a:rPr>
              <a:t>once</a:t>
            </a:r>
            <a:r>
              <a:rPr lang="en-US" sz="3200" baseline="0" dirty="0" smtClean="0">
                <a:latin typeface="Trebuchet MS" pitchFamily="34" charset="0"/>
              </a:rPr>
              <a:t> and drag it to its new location where you can resize it as needed. Additional placeholders can be found on the left side of this template.</a:t>
            </a:r>
          </a:p>
          <a:p>
            <a:pPr defTabSz="3134780"/>
            <a:endParaRPr lang="en-US" sz="3200" b="1" baseline="0" dirty="0" smtClean="0">
              <a:solidFill>
                <a:srgbClr val="FFFF00"/>
              </a:solidFill>
              <a:latin typeface="Trebuchet MS" pitchFamily="34" charset="0"/>
            </a:endParaRPr>
          </a:p>
          <a:p>
            <a:pPr defTabSz="3134780"/>
            <a:r>
              <a:rPr lang="en-US" sz="3200" b="1" baseline="0" dirty="0" smtClean="0">
                <a:solidFill>
                  <a:srgbClr val="FFFF00"/>
                </a:solidFill>
                <a:latin typeface="Trebuchet MS" pitchFamily="34" charset="0"/>
              </a:rPr>
              <a:t>Modifying the layout</a:t>
            </a:r>
          </a:p>
          <a:p>
            <a:pPr defTabSz="3134780"/>
            <a:r>
              <a:rPr lang="en-US" sz="3200" dirty="0" smtClean="0">
                <a:latin typeface="Trebuchet MS" pitchFamily="34" charset="0"/>
              </a:rPr>
              <a:t>This template has four</a:t>
            </a:r>
            <a:endParaRPr lang="en-US" sz="3200" baseline="0" dirty="0" smtClean="0">
              <a:latin typeface="Trebuchet MS" pitchFamily="34" charset="0"/>
            </a:endParaRPr>
          </a:p>
          <a:p>
            <a:pPr defTabSz="3134780"/>
            <a:r>
              <a:rPr lang="en-US" sz="3200" baseline="0" dirty="0" smtClean="0">
                <a:latin typeface="Trebuchet MS" pitchFamily="34" charset="0"/>
              </a:rPr>
              <a:t>different column layouts. </a:t>
            </a:r>
          </a:p>
          <a:p>
            <a:pPr defTabSz="3134780"/>
            <a:r>
              <a:rPr lang="en-US" sz="3200" u="sng" baseline="0" dirty="0" smtClean="0">
                <a:latin typeface="Trebuchet MS" pitchFamily="34" charset="0"/>
              </a:rPr>
              <a:t>Right-click</a:t>
            </a:r>
            <a:r>
              <a:rPr lang="en-US" sz="3200" baseline="0" dirty="0" smtClean="0">
                <a:latin typeface="Trebuchet MS" pitchFamily="34" charset="0"/>
              </a:rPr>
              <a:t> your mouse</a:t>
            </a:r>
          </a:p>
          <a:p>
            <a:pPr defTabSz="3134780"/>
            <a:r>
              <a:rPr lang="en-US" sz="3200" baseline="0" dirty="0" smtClean="0">
                <a:latin typeface="Trebuchet MS" pitchFamily="34" charset="0"/>
              </a:rPr>
              <a:t>on the background and </a:t>
            </a:r>
          </a:p>
          <a:p>
            <a:pPr defTabSz="3134780"/>
            <a:r>
              <a:rPr lang="en-US" sz="3200" baseline="0" dirty="0" smtClean="0">
                <a:latin typeface="Trebuchet MS" pitchFamily="34" charset="0"/>
              </a:rPr>
              <a:t>click on “Layout” to see </a:t>
            </a:r>
          </a:p>
          <a:p>
            <a:pPr defTabSz="3134780"/>
            <a:r>
              <a:rPr lang="en-US" sz="3200" baseline="0" dirty="0" smtClean="0">
                <a:latin typeface="Trebuchet MS" pitchFamily="34" charset="0"/>
              </a:rPr>
              <a:t>the layout options.</a:t>
            </a:r>
            <a:endParaRPr lang="en-US" sz="3200" dirty="0" smtClean="0">
              <a:latin typeface="Trebuchet MS" pitchFamily="34" charset="0"/>
            </a:endParaRPr>
          </a:p>
          <a:p>
            <a:pPr marL="0" marR="0" indent="0" algn="l" defTabSz="3134780" rtl="0" eaLnBrk="1" fontAlgn="auto" latinLnBrk="0" hangingPunct="1">
              <a:lnSpc>
                <a:spcPct val="100000"/>
              </a:lnSpc>
              <a:spcBef>
                <a:spcPts val="0"/>
              </a:spcBef>
              <a:spcAft>
                <a:spcPts val="0"/>
              </a:spcAft>
              <a:buClrTx/>
              <a:buSzTx/>
              <a:buFontTx/>
              <a:buNone/>
              <a:tabLst/>
              <a:defRPr/>
            </a:pPr>
            <a:r>
              <a:rPr lang="en-US" sz="3200" baseline="0" dirty="0" smtClean="0">
                <a:latin typeface="Trebuchet MS" pitchFamily="34" charset="0"/>
              </a:rPr>
              <a:t>The columns in the provided layouts are fixed and cannot be moved but advanced users can modify any layout by going to VIEW and then SLIDE MASTER.</a:t>
            </a:r>
          </a:p>
          <a:p>
            <a:pPr marL="0" marR="0" indent="0" algn="l" defTabSz="3134780" rtl="0" eaLnBrk="1" fontAlgn="auto" latinLnBrk="0" hangingPunct="1">
              <a:lnSpc>
                <a:spcPct val="100000"/>
              </a:lnSpc>
              <a:spcBef>
                <a:spcPts val="0"/>
              </a:spcBef>
              <a:spcAft>
                <a:spcPts val="0"/>
              </a:spcAft>
              <a:buClrTx/>
              <a:buSzTx/>
              <a:buFontTx/>
              <a:buNone/>
              <a:tabLst/>
              <a:defRPr/>
            </a:pPr>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Importing text and graphics from external sources</a:t>
            </a:r>
          </a:p>
          <a:p>
            <a:pPr defTabSz="3134780"/>
            <a:r>
              <a:rPr lang="en-US" sz="3200" b="1" u="sng" baseline="0" dirty="0" smtClean="0">
                <a:latin typeface="Trebuchet MS" pitchFamily="34" charset="0"/>
              </a:rPr>
              <a:t>TEXT: </a:t>
            </a:r>
            <a:r>
              <a:rPr lang="en-US" sz="3200" baseline="0" dirty="0" smtClean="0">
                <a:latin typeface="Trebuchet MS" pitchFamily="34" charset="0"/>
              </a:rPr>
              <a:t>Paste or type your text into a pre-existing placeholder or drag in a new placeholder from the left side of the template. Move it anywhere as needed.</a:t>
            </a:r>
          </a:p>
          <a:p>
            <a:pPr defTabSz="3134780"/>
            <a:r>
              <a:rPr lang="en-US" sz="3200" b="1" u="sng" baseline="0" dirty="0" smtClean="0">
                <a:latin typeface="Trebuchet MS" pitchFamily="34" charset="0"/>
              </a:rPr>
              <a:t>PHOTOS: </a:t>
            </a:r>
            <a:r>
              <a:rPr lang="en-US" sz="3200" baseline="0" dirty="0" smtClean="0">
                <a:latin typeface="Trebuchet MS" pitchFamily="34" charset="0"/>
              </a:rPr>
              <a:t>Drag in a picture placeholder, size it </a:t>
            </a:r>
            <a:r>
              <a:rPr lang="en-US" sz="3200" u="sng" baseline="0" dirty="0" smtClean="0">
                <a:latin typeface="Trebuchet MS" pitchFamily="34" charset="0"/>
              </a:rPr>
              <a:t>first</a:t>
            </a:r>
            <a:r>
              <a:rPr lang="en-US" sz="3200" baseline="0" dirty="0" smtClean="0">
                <a:latin typeface="Trebuchet MS" pitchFamily="34" charset="0"/>
              </a:rPr>
              <a:t>, click in it and insert a photo from the menu.</a:t>
            </a:r>
          </a:p>
          <a:p>
            <a:pPr defTabSz="3134780"/>
            <a:r>
              <a:rPr lang="en-US" sz="3200" b="1" u="sng" baseline="0" dirty="0" smtClean="0">
                <a:latin typeface="Trebuchet MS" pitchFamily="34" charset="0"/>
              </a:rPr>
              <a:t>TABLES: </a:t>
            </a:r>
            <a:r>
              <a:rPr lang="en-US" sz="3200" baseline="0" dirty="0" smtClean="0">
                <a:latin typeface="Trebuchet MS" pitchFamily="34" charset="0"/>
              </a:rPr>
              <a:t>You can copy and paste a table from an external document onto this poster template. To adjust  the way the text fits within the cells of a table that has been pasted, </a:t>
            </a:r>
            <a:r>
              <a:rPr lang="en-US" sz="3200" u="sng" baseline="0" dirty="0" smtClean="0">
                <a:latin typeface="Trebuchet MS" pitchFamily="34" charset="0"/>
              </a:rPr>
              <a:t>right-click</a:t>
            </a:r>
            <a:r>
              <a:rPr lang="en-US" sz="3200" baseline="0" dirty="0" smtClean="0">
                <a:latin typeface="Trebuchet MS" pitchFamily="34" charset="0"/>
              </a:rPr>
              <a:t> on the table, click FORMAT SHAPE  then click on TEXT BOX and change the INTERNAL MARGIN values to 0.25</a:t>
            </a:r>
          </a:p>
          <a:p>
            <a:pPr defTabSz="3134780"/>
            <a:endParaRPr lang="en-US" sz="3200" baseline="0" dirty="0" smtClean="0">
              <a:latin typeface="Trebuchet MS" pitchFamily="34" charset="0"/>
            </a:endParaRPr>
          </a:p>
          <a:p>
            <a:pPr defTabSz="3134780"/>
            <a:r>
              <a:rPr lang="en-US" sz="3200" b="1" baseline="0" dirty="0" smtClean="0">
                <a:solidFill>
                  <a:srgbClr val="FFFF00"/>
                </a:solidFill>
                <a:latin typeface="Trebuchet MS" pitchFamily="34" charset="0"/>
              </a:rPr>
              <a:t>Modifying the color scheme</a:t>
            </a:r>
          </a:p>
          <a:p>
            <a:pPr defTabSz="3134780"/>
            <a:r>
              <a:rPr lang="en-US" sz="3200" baseline="0" dirty="0" smtClean="0">
                <a:latin typeface="Trebuchet MS" pitchFamily="34" charset="0"/>
              </a:rPr>
              <a:t>To change the color scheme of this template go to the “Design” menu and click on “Colors”. You can choose from the provide color combinations or you can create your own.</a:t>
            </a:r>
          </a:p>
          <a:p>
            <a:pPr defTabSz="3134780"/>
            <a:endParaRPr lang="en-US" sz="3200" baseline="0" dirty="0" smtClean="0">
              <a:latin typeface="Trebuchet MS" pitchFamily="34" charset="0"/>
            </a:endParaRPr>
          </a:p>
          <a:p>
            <a:pPr defTabSz="3134780"/>
            <a:endParaRPr lang="en-US" sz="3200" baseline="0" dirty="0" smtClean="0">
              <a:latin typeface="Trebuchet MS" pitchFamily="34" charset="0"/>
            </a:endParaRPr>
          </a:p>
          <a:p>
            <a:pPr defTabSz="4389219"/>
            <a:endParaRPr lang="en-US" sz="2000" baseline="0" dirty="0" smtClean="0">
              <a:latin typeface="Trebuchet MS" pitchFamily="34" charset="0"/>
            </a:endParaRPr>
          </a:p>
          <a:p>
            <a:pPr defTabSz="4389219"/>
            <a:endParaRPr lang="en-US" sz="2000" dirty="0" smtClean="0">
              <a:latin typeface="Trebuchet MS" pitchFamily="34" charset="0"/>
            </a:endParaRPr>
          </a:p>
          <a:p>
            <a:pPr algn="ctr"/>
            <a:endParaRPr lang="en-US" sz="2000" b="1" dirty="0" smtClean="0">
              <a:solidFill>
                <a:schemeClr val="bg1"/>
              </a:solidFill>
              <a:latin typeface="Trebuchet MS" pitchFamily="34" charset="0"/>
            </a:endParaRPr>
          </a:p>
          <a:p>
            <a:pPr defTabSz="4389219"/>
            <a:endParaRPr lang="en-US" sz="2000" b="1" dirty="0" smtClean="0">
              <a:solidFill>
                <a:srgbClr val="FFFF00"/>
              </a:solidFill>
              <a:latin typeface="Trebuchet MS" pitchFamily="34" charset="0"/>
            </a:endParaRPr>
          </a:p>
          <a:p>
            <a:pPr algn="ctr"/>
            <a:endParaRPr lang="en-US" sz="3200" b="1" dirty="0">
              <a:latin typeface="Trebuchet MS" pitchFamily="34" charset="0"/>
            </a:endParaRPr>
          </a:p>
        </p:txBody>
      </p:sp>
      <p:sp>
        <p:nvSpPr>
          <p:cNvPr id="28" name="Rectangle 27"/>
          <p:cNvSpPr/>
          <p:nvPr/>
        </p:nvSpPr>
        <p:spPr>
          <a:xfrm>
            <a:off x="-10402388" y="-19596"/>
            <a:ext cx="10050462" cy="32918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182872" tIns="365741" rIns="182872" bIns="182872" rtlCol="0" anchor="t" anchorCtr="0"/>
          <a:lstStyle/>
          <a:p>
            <a:pPr algn="ctr"/>
            <a:r>
              <a:rPr lang="en-US" sz="4400" b="1" dirty="0" smtClean="0">
                <a:solidFill>
                  <a:schemeClr val="bg1"/>
                </a:solidFill>
                <a:latin typeface="Trebuchet MS" pitchFamily="34" charset="0"/>
              </a:rPr>
              <a:t>QUICK DESIGN</a:t>
            </a:r>
            <a:r>
              <a:rPr lang="en-US" sz="4400" b="1" baseline="0" dirty="0" smtClean="0">
                <a:solidFill>
                  <a:schemeClr val="bg1"/>
                </a:solidFill>
                <a:latin typeface="Trebuchet MS" pitchFamily="34" charset="0"/>
              </a:rPr>
              <a:t> </a:t>
            </a:r>
            <a:r>
              <a:rPr lang="en-US" sz="4400" b="1" dirty="0" smtClean="0">
                <a:solidFill>
                  <a:schemeClr val="bg1"/>
                </a:solidFill>
                <a:latin typeface="Trebuchet MS" pitchFamily="34" charset="0"/>
              </a:rPr>
              <a:t>GUIDE</a:t>
            </a:r>
          </a:p>
          <a:p>
            <a:pPr algn="ctr"/>
            <a:r>
              <a:rPr lang="en-US" sz="4000" b="1" dirty="0" smtClean="0">
                <a:solidFill>
                  <a:srgbClr val="FFFF00"/>
                </a:solidFill>
                <a:latin typeface="Trebuchet MS" pitchFamily="34" charset="0"/>
              </a:rPr>
              <a:t>(--THIS SECTION DOES NOT PRINT--)</a:t>
            </a:r>
          </a:p>
          <a:p>
            <a:pPr algn="ctr"/>
            <a:endParaRPr lang="en-US" sz="3200" b="1" dirty="0" smtClean="0">
              <a:latin typeface="Trebuchet MS" pitchFamily="34" charset="0"/>
            </a:endParaRPr>
          </a:p>
          <a:p>
            <a:pPr defTabSz="4389219"/>
            <a:r>
              <a:rPr lang="en-US" sz="3200" dirty="0" smtClean="0">
                <a:latin typeface="Trebuchet MS" pitchFamily="34" charset="0"/>
              </a:rPr>
              <a:t>This PowerPoint</a:t>
            </a:r>
            <a:r>
              <a:rPr lang="en-US" sz="3200" baseline="0" dirty="0" smtClean="0">
                <a:latin typeface="Trebuchet MS" pitchFamily="34" charset="0"/>
              </a:rPr>
              <a:t> </a:t>
            </a:r>
            <a:r>
              <a:rPr lang="en-US" sz="3200" dirty="0" smtClean="0">
                <a:latin typeface="Trebuchet MS" pitchFamily="34" charset="0"/>
              </a:rPr>
              <a:t>2007 template produces</a:t>
            </a:r>
            <a:r>
              <a:rPr lang="en-US" sz="3200" baseline="0" dirty="0" smtClean="0">
                <a:latin typeface="Trebuchet MS" pitchFamily="34" charset="0"/>
              </a:rPr>
              <a:t> </a:t>
            </a:r>
            <a:r>
              <a:rPr lang="en-US" sz="3200" dirty="0" smtClean="0">
                <a:latin typeface="Trebuchet MS" pitchFamily="34" charset="0"/>
              </a:rPr>
              <a:t>a 36”x48” professional  poster. It</a:t>
            </a:r>
            <a:r>
              <a:rPr lang="en-US" sz="3200" baseline="0" dirty="0" smtClean="0">
                <a:latin typeface="Trebuchet MS" pitchFamily="34" charset="0"/>
              </a:rPr>
              <a:t> </a:t>
            </a:r>
            <a:r>
              <a:rPr lang="en-US" sz="3200" dirty="0" smtClean="0">
                <a:latin typeface="Trebuchet MS" pitchFamily="34" charset="0"/>
              </a:rPr>
              <a:t>will save you valuable time placing titles, subtitles,</a:t>
            </a:r>
            <a:r>
              <a:rPr lang="en-US" sz="3200" baseline="0" dirty="0" smtClean="0">
                <a:latin typeface="Trebuchet MS" pitchFamily="34" charset="0"/>
              </a:rPr>
              <a:t> text, and graphics</a:t>
            </a:r>
            <a:r>
              <a:rPr lang="en-US" sz="3200" dirty="0" smtClean="0">
                <a:latin typeface="Trebuchet MS" pitchFamily="34" charset="0"/>
              </a:rPr>
              <a:t>. </a:t>
            </a:r>
          </a:p>
          <a:p>
            <a:pPr defTabSz="4389219"/>
            <a:endParaRPr lang="en-US" sz="3200" dirty="0" smtClean="0">
              <a:latin typeface="Trebuchet MS" pitchFamily="34" charset="0"/>
            </a:endParaRPr>
          </a:p>
          <a:p>
            <a:pPr defTabSz="4389219"/>
            <a:r>
              <a:rPr lang="en-US" sz="3200" dirty="0" smtClean="0">
                <a:latin typeface="Trebuchet MS" pitchFamily="34" charset="0"/>
              </a:rPr>
              <a:t>Use it to create your presentation. Then send</a:t>
            </a:r>
            <a:r>
              <a:rPr lang="en-US" sz="3200" baseline="0" dirty="0" smtClean="0">
                <a:latin typeface="Trebuchet MS" pitchFamily="34" charset="0"/>
              </a:rPr>
              <a:t> it </a:t>
            </a:r>
            <a:r>
              <a:rPr lang="en-US" sz="3200" dirty="0" smtClean="0">
                <a:latin typeface="Trebuchet MS" pitchFamily="34" charset="0"/>
              </a:rPr>
              <a:t>to </a:t>
            </a:r>
            <a:r>
              <a:rPr lang="en-US" sz="3200" b="1" dirty="0" smtClean="0">
                <a:latin typeface="Trebuchet MS" pitchFamily="34" charset="0"/>
              </a:rPr>
              <a:t>PosterPresentations.com</a:t>
            </a:r>
            <a:r>
              <a:rPr lang="en-US" sz="3200" dirty="0" smtClean="0">
                <a:latin typeface="Trebuchet MS" pitchFamily="34" charset="0"/>
              </a:rPr>
              <a:t> for premium quality, same day affordable printing.</a:t>
            </a:r>
            <a:br>
              <a:rPr lang="en-US" sz="3200" dirty="0" smtClean="0">
                <a:latin typeface="Trebuchet MS" pitchFamily="34" charset="0"/>
              </a:rPr>
            </a:br>
            <a:endParaRPr lang="en-US" sz="3200" dirty="0" smtClean="0">
              <a:latin typeface="Trebuchet MS" pitchFamily="34" charset="0"/>
            </a:endParaRPr>
          </a:p>
          <a:p>
            <a:pPr defTabSz="4389219"/>
            <a:r>
              <a:rPr lang="en-US" sz="3200" dirty="0" smtClean="0">
                <a:latin typeface="Trebuchet MS" pitchFamily="34" charset="0"/>
              </a:rPr>
              <a:t>We provide a series of </a:t>
            </a:r>
            <a:r>
              <a:rPr lang="en-US" sz="3200" b="1" dirty="0" smtClean="0">
                <a:latin typeface="Trebuchet MS" pitchFamily="34" charset="0"/>
              </a:rPr>
              <a:t>online tutorials</a:t>
            </a:r>
            <a:r>
              <a:rPr lang="en-US" sz="3200" dirty="0" smtClean="0">
                <a:latin typeface="Trebuchet MS" pitchFamily="34" charset="0"/>
              </a:rPr>
              <a:t> that will guide you through the poster design process and answer your poster production questions. </a:t>
            </a:r>
          </a:p>
          <a:p>
            <a:pPr defTabSz="4389219"/>
            <a:endParaRPr lang="en-US" sz="3200" dirty="0" smtClean="0">
              <a:latin typeface="Trebuchet MS" pitchFamily="34" charset="0"/>
            </a:endParaRPr>
          </a:p>
          <a:p>
            <a:pPr defTabSz="4389219"/>
            <a:r>
              <a:rPr lang="en-US" sz="3200" dirty="0" smtClean="0">
                <a:latin typeface="Trebuchet MS" pitchFamily="34" charset="0"/>
              </a:rPr>
              <a:t>View our online</a:t>
            </a:r>
            <a:r>
              <a:rPr lang="en-US" sz="3200" baseline="0" dirty="0" smtClean="0">
                <a:latin typeface="Trebuchet MS" pitchFamily="34" charset="0"/>
              </a:rPr>
              <a:t> tutorials at:</a:t>
            </a:r>
            <a:r>
              <a:rPr lang="en-US" sz="3200" dirty="0" smtClean="0">
                <a:latin typeface="Trebuchet MS" pitchFamily="34" charset="0"/>
              </a:rPr>
              <a:t/>
            </a:r>
            <a:br>
              <a:rPr lang="en-US" sz="3200" dirty="0" smtClean="0">
                <a:latin typeface="Trebuchet MS" pitchFamily="34" charset="0"/>
              </a:rPr>
            </a:br>
            <a:r>
              <a:rPr lang="en-US" sz="3200" dirty="0" smtClean="0">
                <a:solidFill>
                  <a:srgbClr val="FFFF00"/>
                </a:solidFill>
                <a:latin typeface="Trebuchet MS" pitchFamily="34" charset="0"/>
              </a:rPr>
              <a:t> http://bit.ly/Poster_creation_help </a:t>
            </a:r>
            <a:r>
              <a:rPr lang="en-US" sz="3200" dirty="0" smtClean="0">
                <a:latin typeface="Trebuchet MS" pitchFamily="34" charset="0"/>
              </a:rPr>
              <a:t/>
            </a:r>
            <a:br>
              <a:rPr lang="en-US" sz="3200" dirty="0" smtClean="0">
                <a:latin typeface="Trebuchet MS" pitchFamily="34" charset="0"/>
              </a:rPr>
            </a:br>
            <a:r>
              <a:rPr lang="en-US" sz="3200" dirty="0" smtClean="0">
                <a:latin typeface="Trebuchet MS" pitchFamily="34" charset="0"/>
              </a:rPr>
              <a:t>(copy</a:t>
            </a:r>
            <a:r>
              <a:rPr lang="en-US" sz="3200" baseline="0" dirty="0" smtClean="0">
                <a:latin typeface="Trebuchet MS" pitchFamily="34" charset="0"/>
              </a:rPr>
              <a:t> and paste the link into your web browser).</a:t>
            </a:r>
          </a:p>
          <a:p>
            <a:pPr defTabSz="4389219"/>
            <a:endParaRPr lang="en-US" sz="3200" dirty="0" smtClean="0">
              <a:latin typeface="Trebuchet MS" pitchFamily="34" charset="0"/>
            </a:endParaRPr>
          </a:p>
          <a:p>
            <a:pPr defTabSz="4389219"/>
            <a:r>
              <a:rPr lang="en-US" sz="3200" dirty="0" smtClean="0">
                <a:latin typeface="Trebuchet MS" pitchFamily="34" charset="0"/>
              </a:rPr>
              <a:t>For assistance and to order your printed poster</a:t>
            </a:r>
            <a:r>
              <a:rPr lang="en-US" sz="3200" dirty="0" smtClean="0">
                <a:solidFill>
                  <a:schemeClr val="bg1"/>
                </a:solidFill>
                <a:latin typeface="Trebuchet MS" pitchFamily="34" charset="0"/>
              </a:rPr>
              <a:t> call </a:t>
            </a:r>
            <a:r>
              <a:rPr lang="en-US" sz="3200" b="1" dirty="0" smtClean="0">
                <a:solidFill>
                  <a:srgbClr val="FFFF00"/>
                </a:solidFill>
                <a:latin typeface="Trebuchet MS" pitchFamily="34" charset="0"/>
              </a:rPr>
              <a:t>PosterPresentations.com</a:t>
            </a:r>
            <a:r>
              <a:rPr lang="en-US" sz="3200" dirty="0" smtClean="0">
                <a:solidFill>
                  <a:srgbClr val="FFFF00"/>
                </a:solidFill>
                <a:latin typeface="Trebuchet MS" pitchFamily="34" charset="0"/>
              </a:rPr>
              <a:t> </a:t>
            </a:r>
            <a:r>
              <a:rPr lang="en-US" sz="3200" dirty="0" smtClean="0">
                <a:latin typeface="Trebuchet MS" pitchFamily="34" charset="0"/>
              </a:rPr>
              <a:t>at </a:t>
            </a:r>
            <a:r>
              <a:rPr lang="en-US" sz="4000" b="1" dirty="0" smtClean="0">
                <a:solidFill>
                  <a:srgbClr val="FFFF00"/>
                </a:solidFill>
                <a:latin typeface="Trebuchet MS" pitchFamily="34" charset="0"/>
              </a:rPr>
              <a:t>1.866.649.3004</a:t>
            </a:r>
          </a:p>
          <a:p>
            <a:pPr defTabSz="4389219"/>
            <a:endParaRPr lang="en-US" sz="4000" b="1" dirty="0" smtClean="0">
              <a:solidFill>
                <a:srgbClr val="FFFF00"/>
              </a:solidFill>
              <a:latin typeface="Trebuchet MS" pitchFamily="34" charset="0"/>
            </a:endParaRPr>
          </a:p>
          <a:p>
            <a:pPr defTabSz="4389219"/>
            <a:endParaRPr lang="en-US" sz="4000" b="1" dirty="0" smtClean="0">
              <a:solidFill>
                <a:srgbClr val="FFFF00"/>
              </a:solidFill>
              <a:latin typeface="Trebuchet MS" pitchFamily="34" charset="0"/>
            </a:endParaRPr>
          </a:p>
          <a:p>
            <a:pPr algn="ctr"/>
            <a:r>
              <a:rPr lang="en-US" sz="4400" b="1" dirty="0" smtClean="0">
                <a:solidFill>
                  <a:schemeClr val="bg1"/>
                </a:solidFill>
                <a:latin typeface="Trebuchet MS" pitchFamily="34" charset="0"/>
              </a:rPr>
              <a:t>Object Placeholders</a:t>
            </a:r>
          </a:p>
          <a:p>
            <a:pPr algn="ctr"/>
            <a:endParaRPr lang="en-US" sz="4400" b="1" dirty="0" smtClean="0">
              <a:solidFill>
                <a:schemeClr val="bg1"/>
              </a:solidFill>
              <a:latin typeface="Trebuchet MS" pitchFamily="34" charset="0"/>
            </a:endParaRPr>
          </a:p>
          <a:p>
            <a:pPr defTabSz="4389219"/>
            <a:r>
              <a:rPr lang="en-US" sz="3200" dirty="0" smtClean="0">
                <a:latin typeface="Trebuchet MS" pitchFamily="34" charset="0"/>
              </a:rPr>
              <a:t>Use the placeholders provided below to add new elements to your poster:</a:t>
            </a:r>
            <a:r>
              <a:rPr lang="en-US" sz="3200" baseline="0" dirty="0" smtClean="0">
                <a:latin typeface="Trebuchet MS" pitchFamily="34" charset="0"/>
              </a:rPr>
              <a:t> </a:t>
            </a:r>
            <a:r>
              <a:rPr lang="en-US" sz="3200" dirty="0" smtClean="0">
                <a:latin typeface="Trebuchet MS" pitchFamily="34" charset="0"/>
              </a:rPr>
              <a:t>Drag a placeholder onto the</a:t>
            </a:r>
            <a:r>
              <a:rPr lang="en-US" sz="3200" baseline="0" dirty="0" smtClean="0">
                <a:latin typeface="Trebuchet MS" pitchFamily="34" charset="0"/>
              </a:rPr>
              <a:t> poster area,</a:t>
            </a:r>
            <a:r>
              <a:rPr lang="en-US" sz="3200" dirty="0" smtClean="0">
                <a:latin typeface="Trebuchet MS" pitchFamily="34" charset="0"/>
              </a:rPr>
              <a:t> size it, and click it to edit.</a:t>
            </a:r>
          </a:p>
          <a:p>
            <a:pPr defTabSz="4389219"/>
            <a:endParaRPr lang="en-US" sz="3200" dirty="0" smtClean="0">
              <a:latin typeface="Trebuchet MS" pitchFamily="34" charset="0"/>
            </a:endParaRPr>
          </a:p>
          <a:p>
            <a:pPr defTabSz="4389219"/>
            <a:r>
              <a:rPr lang="en-US" sz="3200" b="1" dirty="0" smtClean="0">
                <a:solidFill>
                  <a:srgbClr val="FFFF00"/>
                </a:solidFill>
                <a:latin typeface="Trebuchet MS" pitchFamily="34" charset="0"/>
              </a:rPr>
              <a:t>Section Header placeholder</a:t>
            </a:r>
          </a:p>
          <a:p>
            <a:pPr defTabSz="4389219"/>
            <a:r>
              <a:rPr lang="en-US" sz="3200" dirty="0" smtClean="0">
                <a:latin typeface="Trebuchet MS" pitchFamily="34" charset="0"/>
              </a:rPr>
              <a:t>Move</a:t>
            </a:r>
            <a:r>
              <a:rPr lang="en-US" sz="32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389219"/>
            <a:endParaRPr lang="en-US" sz="3200" baseline="0" dirty="0" smtClean="0">
              <a:latin typeface="Trebuchet MS" pitchFamily="34" charset="0"/>
            </a:endParaRPr>
          </a:p>
          <a:p>
            <a:pPr defTabSz="4389219"/>
            <a:endParaRPr lang="en-US" sz="3200" dirty="0" smtClean="0">
              <a:latin typeface="Trebuchet MS" pitchFamily="34" charset="0"/>
            </a:endParaRPr>
          </a:p>
          <a:p>
            <a:pPr defTabSz="4389219"/>
            <a:endParaRPr lang="en-US" sz="3200" b="1" dirty="0" smtClean="0">
              <a:solidFill>
                <a:srgbClr val="FFFF00"/>
              </a:solidFill>
              <a:latin typeface="Trebuchet MS" pitchFamily="34" charset="0"/>
            </a:endParaRPr>
          </a:p>
          <a:p>
            <a:pPr defTabSz="4389219"/>
            <a:r>
              <a:rPr lang="en-US" sz="3200" b="1" dirty="0" smtClean="0">
                <a:solidFill>
                  <a:srgbClr val="FFFF00"/>
                </a:solidFill>
                <a:latin typeface="Trebuchet MS" pitchFamily="34" charset="0"/>
              </a:rPr>
              <a:t>Text placeholder</a:t>
            </a:r>
          </a:p>
          <a:p>
            <a:pPr defTabSz="4389219"/>
            <a:r>
              <a:rPr lang="en-US" sz="3200" baseline="0" dirty="0" smtClean="0">
                <a:latin typeface="Trebuchet MS" pitchFamily="34" charset="0"/>
              </a:rPr>
              <a:t>Move this preformatted text placeholder to the poster to add a new body of text.</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1" baseline="0" dirty="0" smtClean="0">
              <a:solidFill>
                <a:srgbClr val="FFFF00"/>
              </a:solidFill>
              <a:latin typeface="Trebuchet MS" pitchFamily="34" charset="0"/>
            </a:endParaRPr>
          </a:p>
          <a:p>
            <a:pPr defTabSz="4389219"/>
            <a:r>
              <a:rPr lang="en-US" sz="3200" b="1" baseline="0" dirty="0" smtClean="0">
                <a:solidFill>
                  <a:srgbClr val="FFFF00"/>
                </a:solidFill>
                <a:latin typeface="Trebuchet MS" pitchFamily="34" charset="0"/>
              </a:rPr>
              <a:t>Picture placeholder</a:t>
            </a:r>
          </a:p>
          <a:p>
            <a:pPr defTabSz="4389219"/>
            <a:r>
              <a:rPr lang="en-US" sz="3200" baseline="0" dirty="0" smtClean="0">
                <a:latin typeface="Trebuchet MS" pitchFamily="34" charset="0"/>
              </a:rPr>
              <a:t>Move this graphic placeholder onto your poster, size it first, and then click it to add a picture to the poster.</a:t>
            </a: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defTabSz="4389219"/>
            <a:endParaRPr lang="en-US" sz="3200" baseline="0" dirty="0" smtClean="0">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algn="ctr"/>
            <a:endParaRPr lang="en-US" sz="4400" b="1" dirty="0" smtClean="0">
              <a:solidFill>
                <a:schemeClr val="bg1"/>
              </a:solidFill>
              <a:latin typeface="Trebuchet MS" pitchFamily="34" charset="0"/>
            </a:endParaRPr>
          </a:p>
          <a:p>
            <a:pPr defTabSz="4389219"/>
            <a:endParaRPr lang="en-US" sz="3200" dirty="0" smtClean="0">
              <a:latin typeface="Trebuchet MS" pitchFamily="34" charset="0"/>
            </a:endParaRPr>
          </a:p>
          <a:p>
            <a:pPr algn="ctr"/>
            <a:endParaRPr lang="en-US" sz="3200" b="1" dirty="0" smtClean="0">
              <a:solidFill>
                <a:schemeClr val="bg1"/>
              </a:solidFill>
              <a:latin typeface="Trebuchet MS" pitchFamily="34" charset="0"/>
            </a:endParaRPr>
          </a:p>
          <a:p>
            <a:pPr defTabSz="4389219"/>
            <a:endParaRPr lang="en-US" sz="3200" b="1" dirty="0" smtClean="0">
              <a:solidFill>
                <a:srgbClr val="FFFF00"/>
              </a:solidFill>
              <a:latin typeface="Trebuchet MS" pitchFamily="34" charset="0"/>
            </a:endParaRPr>
          </a:p>
          <a:p>
            <a:pPr algn="ctr"/>
            <a:endParaRPr lang="en-US" sz="4400" b="1" dirty="0">
              <a:latin typeface="Trebuchet MS" pitchFamily="34" charset="0"/>
            </a:endParaRPr>
          </a:p>
        </p:txBody>
      </p:sp>
      <p:sp>
        <p:nvSpPr>
          <p:cNvPr id="29" name="Rectangle 28"/>
          <p:cNvSpPr/>
          <p:nvPr/>
        </p:nvSpPr>
        <p:spPr>
          <a:xfrm>
            <a:off x="-10370486" y="21297014"/>
            <a:ext cx="10018560" cy="7772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7" rIns="91436" bIns="45717" rtlCol="0" anchor="ctr"/>
          <a:lstStyle/>
          <a:p>
            <a:pPr algn="ctr"/>
            <a:endParaRPr lang="en-US" dirty="0"/>
          </a:p>
        </p:txBody>
      </p:sp>
      <p:pic>
        <p:nvPicPr>
          <p:cNvPr id="30" name="Picture 2"/>
          <p:cNvPicPr>
            <a:picLocks noChangeAspect="1" noChangeArrowheads="1"/>
          </p:cNvPicPr>
          <p:nvPr/>
        </p:nvPicPr>
        <p:blipFill>
          <a:blip r:embed="rId3" cstate="print"/>
          <a:srcRect/>
          <a:stretch>
            <a:fillRect/>
          </a:stretch>
        </p:blipFill>
        <p:spPr bwMode="auto">
          <a:xfrm>
            <a:off x="49098247" y="15525143"/>
            <a:ext cx="4741366" cy="3058182"/>
          </a:xfrm>
          <a:prstGeom prst="rect">
            <a:avLst/>
          </a:prstGeom>
          <a:noFill/>
          <a:ln w="9525">
            <a:noFill/>
            <a:miter lim="800000"/>
            <a:headEnd/>
            <a:tailEnd/>
          </a:ln>
          <a:effectLst/>
        </p:spPr>
      </p:pic>
      <p:pic>
        <p:nvPicPr>
          <p:cNvPr id="31" name="Picture 2"/>
          <p:cNvPicPr>
            <a:picLocks noChangeAspect="1" noChangeArrowheads="1"/>
          </p:cNvPicPr>
          <p:nvPr/>
        </p:nvPicPr>
        <p:blipFill>
          <a:blip r:embed="rId4" cstate="print"/>
          <a:srcRect/>
          <a:stretch>
            <a:fillRect/>
          </a:stretch>
        </p:blipFill>
        <p:spPr bwMode="auto">
          <a:xfrm>
            <a:off x="47342926" y="13118821"/>
            <a:ext cx="590550" cy="438150"/>
          </a:xfrm>
          <a:prstGeom prst="rect">
            <a:avLst/>
          </a:prstGeom>
          <a:noFill/>
          <a:ln w="9525">
            <a:solidFill>
              <a:schemeClr val="tx1"/>
            </a:solidFill>
            <a:miter lim="800000"/>
            <a:headEnd/>
            <a:tailEnd/>
          </a:ln>
          <a:effectLst/>
        </p:spPr>
      </p:pic>
      <p:sp>
        <p:nvSpPr>
          <p:cNvPr id="32" name="TextBox 31"/>
          <p:cNvSpPr txBox="1"/>
          <p:nvPr/>
        </p:nvSpPr>
        <p:spPr>
          <a:xfrm>
            <a:off x="44487740" y="30588807"/>
            <a:ext cx="9160286" cy="2185208"/>
          </a:xfrm>
          <a:prstGeom prst="rect">
            <a:avLst/>
          </a:prstGeom>
          <a:noFill/>
        </p:spPr>
        <p:txBody>
          <a:bodyPr wrap="square" lIns="91436" tIns="45717" rIns="91436" bIns="45717" rtlCol="0">
            <a:spAutoFit/>
          </a:bodyPr>
          <a:lstStyle/>
          <a:p>
            <a:r>
              <a:rPr lang="en-US" sz="3600" dirty="0" smtClean="0">
                <a:solidFill>
                  <a:schemeClr val="bg1"/>
                </a:solidFill>
              </a:rPr>
              <a:t>© 2012 PosterPresentations.com</a:t>
            </a:r>
            <a:br>
              <a:rPr lang="en-US" sz="3600" dirty="0" smtClean="0">
                <a:solidFill>
                  <a:schemeClr val="bg1"/>
                </a:solidFill>
              </a:rPr>
            </a:br>
            <a:r>
              <a:rPr lang="en-US" sz="3600" dirty="0" smtClean="0">
                <a:solidFill>
                  <a:schemeClr val="bg1"/>
                </a:solidFill>
              </a:rPr>
              <a:t>    </a:t>
            </a:r>
            <a:r>
              <a:rPr lang="en-US" sz="3200" dirty="0" smtClean="0">
                <a:solidFill>
                  <a:schemeClr val="bg1"/>
                </a:solidFill>
              </a:rPr>
              <a:t>2117 Fourth Street ,</a:t>
            </a:r>
            <a:r>
              <a:rPr lang="en-US" sz="3200" baseline="0" dirty="0" smtClean="0">
                <a:solidFill>
                  <a:schemeClr val="bg1"/>
                </a:solidFill>
              </a:rPr>
              <a:t> Unit C</a:t>
            </a:r>
            <a:br>
              <a:rPr lang="en-US" sz="3200" baseline="0" dirty="0" smtClean="0">
                <a:solidFill>
                  <a:schemeClr val="bg1"/>
                </a:solidFill>
              </a:rPr>
            </a:br>
            <a:r>
              <a:rPr lang="en-US" sz="3200" baseline="0" dirty="0" smtClean="0">
                <a:solidFill>
                  <a:schemeClr val="bg1"/>
                </a:solidFill>
              </a:rPr>
              <a:t>    Berkeley CA 94710</a:t>
            </a:r>
            <a:br>
              <a:rPr lang="en-US" sz="3200" baseline="0" dirty="0" smtClean="0">
                <a:solidFill>
                  <a:schemeClr val="bg1"/>
                </a:solidFill>
              </a:rPr>
            </a:br>
            <a:r>
              <a:rPr lang="en-US" sz="3200" baseline="0" dirty="0" smtClean="0">
                <a:solidFill>
                  <a:schemeClr val="bg1"/>
                </a:solidFill>
              </a:rPr>
              <a:t>    </a:t>
            </a:r>
            <a:r>
              <a:rPr lang="en-US" sz="3200" b="1" baseline="0" dirty="0" smtClean="0">
                <a:solidFill>
                  <a:srgbClr val="FFFF00"/>
                </a:solidFill>
              </a:rPr>
              <a:t>posterpresenter@gmail.com</a:t>
            </a:r>
            <a:endParaRPr lang="en-US" sz="3600" b="1" dirty="0">
              <a:solidFill>
                <a:srgbClr val="FFFF00"/>
              </a:solidFill>
            </a:endParaRPr>
          </a:p>
        </p:txBody>
      </p:sp>
      <p:grpSp>
        <p:nvGrpSpPr>
          <p:cNvPr id="33" name="Group 32"/>
          <p:cNvGrpSpPr/>
          <p:nvPr/>
        </p:nvGrpSpPr>
        <p:grpSpPr>
          <a:xfrm>
            <a:off x="-10239857" y="31696514"/>
            <a:ext cx="9771398" cy="1090621"/>
            <a:chOff x="44242388" y="28054064"/>
            <a:chExt cx="9771398" cy="1090621"/>
          </a:xfrm>
        </p:grpSpPr>
        <p:sp>
          <p:nvSpPr>
            <p:cNvPr id="34" name="Rounded Rectangle 33"/>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7" descr="http://t2.gstatic.com/images?q=tbn:ANd9GcR4APHC6TT9w54M2zn_pvCiBxUNcspYPoVxirLRphBoJabfSvu7zw">
              <a:hlinkClick r:id="rId5"/>
            </p:cNvPr>
            <p:cNvPicPr>
              <a:picLocks noChangeAspect="1" noChangeArrowheads="1"/>
            </p:cNvPicPr>
            <p:nvPr userDrawn="1"/>
          </p:nvPicPr>
          <p:blipFill>
            <a:blip r:embed="rId6"/>
            <a:srcRect/>
            <a:stretch>
              <a:fillRect/>
            </a:stretch>
          </p:blipFill>
          <p:spPr bwMode="auto">
            <a:xfrm>
              <a:off x="44341112" y="28126635"/>
              <a:ext cx="914400" cy="914400"/>
            </a:xfrm>
            <a:prstGeom prst="rect">
              <a:avLst/>
            </a:prstGeom>
            <a:noFill/>
          </p:spPr>
        </p:pic>
        <p:sp>
          <p:nvSpPr>
            <p:cNvPr id="36" name="TextBox 35"/>
            <p:cNvSpPr txBox="1"/>
            <p:nvPr userDrawn="1"/>
          </p:nvSpPr>
          <p:spPr>
            <a:xfrm>
              <a:off x="45342598" y="28154090"/>
              <a:ext cx="8671188" cy="892552"/>
            </a:xfrm>
            <a:prstGeom prst="rect">
              <a:avLst/>
            </a:prstGeom>
            <a:noFill/>
          </p:spPr>
          <p:txBody>
            <a:bodyPr wrap="square" rtlCol="0">
              <a:spAutoFit/>
            </a:bodyPr>
            <a:lstStyle/>
            <a:p>
              <a:r>
                <a:rPr lang="en-US" sz="2600" dirty="0" smtClean="0">
                  <a:solidFill>
                    <a:schemeClr val="tx2"/>
                  </a:solidFill>
                  <a:latin typeface="Trebuchet MS" pitchFamily="34" charset="0"/>
                </a:rPr>
                <a:t>Student</a:t>
              </a:r>
              <a:r>
                <a:rPr lang="en-US" sz="2600" baseline="0" dirty="0" smtClean="0">
                  <a:solidFill>
                    <a:schemeClr val="tx2"/>
                  </a:solidFill>
                  <a:latin typeface="Trebuchet MS" pitchFamily="34" charset="0"/>
                </a:rPr>
                <a:t> discounts are available on our </a:t>
              </a:r>
              <a:r>
                <a:rPr lang="en-US" sz="2600" baseline="0" dirty="0" err="1" smtClean="0">
                  <a:solidFill>
                    <a:schemeClr val="tx2"/>
                  </a:solidFill>
                  <a:latin typeface="Trebuchet MS" pitchFamily="34" charset="0"/>
                </a:rPr>
                <a:t>Facebook</a:t>
              </a:r>
              <a:r>
                <a:rPr lang="en-US" sz="2600" baseline="0" dirty="0" smtClean="0">
                  <a:solidFill>
                    <a:schemeClr val="tx2"/>
                  </a:solidFill>
                  <a:latin typeface="Trebuchet MS" pitchFamily="34" charset="0"/>
                </a:rPr>
                <a:t> page.</a:t>
              </a:r>
              <a:br>
                <a:rPr lang="en-US" sz="2600" baseline="0" dirty="0" smtClean="0">
                  <a:solidFill>
                    <a:schemeClr val="tx2"/>
                  </a:solidFill>
                  <a:latin typeface="Trebuchet MS" pitchFamily="34" charset="0"/>
                </a:rPr>
              </a:br>
              <a:r>
                <a:rPr lang="en-US" sz="2600" baseline="0" dirty="0" smtClean="0">
                  <a:solidFill>
                    <a:schemeClr val="tx2"/>
                  </a:solidFill>
                  <a:latin typeface="Trebuchet MS" pitchFamily="34" charset="0"/>
                </a:rPr>
                <a:t>Go to </a:t>
              </a:r>
              <a:r>
                <a:rPr lang="en-US" sz="2600" u="sng" baseline="0" dirty="0" smtClean="0">
                  <a:solidFill>
                    <a:schemeClr val="tx2"/>
                  </a:solidFill>
                  <a:latin typeface="Trebuchet MS" pitchFamily="34" charset="0"/>
                </a:rPr>
                <a:t>PosterPresentations.com</a:t>
              </a:r>
              <a:r>
                <a:rPr lang="en-US" sz="2600" baseline="0" dirty="0" smtClean="0">
                  <a:solidFill>
                    <a:schemeClr val="tx2"/>
                  </a:solidFill>
                  <a:latin typeface="Trebuchet MS" pitchFamily="34" charset="0"/>
                </a:rPr>
                <a:t> and click on the FB icon. </a:t>
              </a:r>
              <a:endParaRPr lang="en-US" sz="2600" dirty="0">
                <a:solidFill>
                  <a:schemeClr val="tx2"/>
                </a:solidFill>
                <a:latin typeface="Trebuchet MS" pitchFamily="34" charset="0"/>
              </a:endParaRPr>
            </a:p>
          </p:txBody>
        </p:sp>
      </p:grpSp>
      <p:cxnSp>
        <p:nvCxnSpPr>
          <p:cNvPr id="37" name="Straight Connector 36"/>
          <p:cNvCxnSpPr/>
          <p:nvPr/>
        </p:nvCxnSpPr>
        <p:spPr>
          <a:xfrm>
            <a:off x="44222126" y="30500133"/>
            <a:ext cx="10050462"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0370486" y="11582400"/>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4254028" y="4841856"/>
            <a:ext cx="10018560" cy="1607"/>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32918400"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3194" y="5267325"/>
            <a:ext cx="20724813" cy="26736675"/>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hyperlink" Target="https://www.mindsetworks.com/" TargetMode="External"/><Relationship Id="rId7" Type="http://schemas.openxmlformats.org/officeDocument/2006/relationships/image" Target="../media/image7.jp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6.jpg"/><Relationship Id="rId11" Type="http://schemas.openxmlformats.org/officeDocument/2006/relationships/image" Target="../media/image11.png"/><Relationship Id="rId5" Type="http://schemas.openxmlformats.org/officeDocument/2006/relationships/image" Target="../media/image5.jpg"/><Relationship Id="rId10" Type="http://schemas.openxmlformats.org/officeDocument/2006/relationships/image" Target="../media/image10.png"/><Relationship Id="rId4" Type="http://schemas.openxmlformats.org/officeDocument/2006/relationships/image" Target="../media/image4.jpg"/><Relationship Id="rId9"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04188" y="6378481"/>
            <a:ext cx="10056813" cy="6827525"/>
          </a:xfrm>
        </p:spPr>
        <p:txBody>
          <a:bodyPr/>
          <a:lstStyle/>
          <a:p>
            <a:r>
              <a:rPr lang="en-US" dirty="0" smtClean="0"/>
              <a:t>The purpose of this quantitative study </a:t>
            </a:r>
            <a:r>
              <a:rPr lang="en-US" dirty="0"/>
              <a:t>will be to research how growth mindset principles will affect students in an elementary school setting.  Will students with a growth mindset learn enough effort strategies to increase their achievement?  What characteristics will those who do not pass the testing method demonstrate?</a:t>
            </a:r>
          </a:p>
          <a:p>
            <a:endParaRPr lang="en-US" dirty="0"/>
          </a:p>
        </p:txBody>
      </p:sp>
      <p:sp>
        <p:nvSpPr>
          <p:cNvPr id="3" name="Text Placeholder 2"/>
          <p:cNvSpPr>
            <a:spLocks noGrp="1"/>
          </p:cNvSpPr>
          <p:nvPr>
            <p:ph type="body" sz="quarter" idx="11"/>
          </p:nvPr>
        </p:nvSpPr>
        <p:spPr>
          <a:xfrm>
            <a:off x="922341" y="5548749"/>
            <a:ext cx="10048875" cy="754045"/>
          </a:xfrm>
        </p:spPr>
        <p:txBody>
          <a:bodyPr/>
          <a:lstStyle/>
          <a:p>
            <a:r>
              <a:rPr lang="en-US" dirty="0" smtClean="0"/>
              <a:t>Purpose</a:t>
            </a:r>
            <a:endParaRPr lang="en-US" dirty="0"/>
          </a:p>
        </p:txBody>
      </p:sp>
      <p:sp>
        <p:nvSpPr>
          <p:cNvPr id="6" name="Text Placeholder 5"/>
          <p:cNvSpPr>
            <a:spLocks noGrp="1"/>
          </p:cNvSpPr>
          <p:nvPr>
            <p:ph type="body" sz="quarter" idx="20"/>
          </p:nvPr>
        </p:nvSpPr>
        <p:spPr/>
        <p:txBody>
          <a:bodyPr/>
          <a:lstStyle/>
          <a:p>
            <a:r>
              <a:rPr lang="en-US" dirty="0" smtClean="0"/>
              <a:t>Research Questions</a:t>
            </a:r>
            <a:endParaRPr lang="en-US" dirty="0"/>
          </a:p>
        </p:txBody>
      </p:sp>
      <p:sp>
        <p:nvSpPr>
          <p:cNvPr id="7" name="Text Placeholder 6"/>
          <p:cNvSpPr>
            <a:spLocks noGrp="1"/>
          </p:cNvSpPr>
          <p:nvPr>
            <p:ph type="body" sz="quarter" idx="21"/>
          </p:nvPr>
        </p:nvSpPr>
        <p:spPr>
          <a:xfrm>
            <a:off x="11587165" y="6378481"/>
            <a:ext cx="10048874" cy="24138894"/>
          </a:xfrm>
        </p:spPr>
        <p:txBody>
          <a:bodyPr/>
          <a:lstStyle/>
          <a:p>
            <a:r>
              <a:rPr lang="en-US" sz="3100" b="1" dirty="0" smtClean="0"/>
              <a:t>Students and stress</a:t>
            </a:r>
          </a:p>
          <a:p>
            <a:r>
              <a:rPr lang="en-US" sz="3000" dirty="0">
                <a:latin typeface="+mn-lt"/>
              </a:rPr>
              <a:t> </a:t>
            </a:r>
            <a:r>
              <a:rPr lang="en-US" sz="2200" dirty="0"/>
              <a:t>Our American education system has relied on high stakes testing since the induction of the federal program in 2001 of “No Child Left Behind” whose purpose was to ensure that 100% of all students in public schools met certain educational standards.  It was also supposed to ensure that teachers were highly prepared and that schools were safe. Its lofty goals have created an education system that has caused principals, teachers and students to be stressed about performance on the tests (Carlin, 2010; </a:t>
            </a:r>
            <a:r>
              <a:rPr lang="en-US" sz="2200" dirty="0" err="1"/>
              <a:t>Mertler</a:t>
            </a:r>
            <a:r>
              <a:rPr lang="en-US" sz="2200" dirty="0"/>
              <a:t>, 2011).  The work of Carol </a:t>
            </a:r>
            <a:r>
              <a:rPr lang="en-US" sz="2200" dirty="0" err="1"/>
              <a:t>Dweck</a:t>
            </a:r>
            <a:r>
              <a:rPr lang="en-US" sz="2200" dirty="0"/>
              <a:t> on growth mindset could serve teachers and students as they approach teaching, learning, and preparing for testing. Growth mindset could benefit all those involved in education by giving all parties strategies and assists with goal setting</a:t>
            </a:r>
            <a:r>
              <a:rPr lang="en-US" sz="2200" dirty="0" smtClean="0"/>
              <a:t>.</a:t>
            </a:r>
          </a:p>
          <a:p>
            <a:endParaRPr lang="en-US" dirty="0">
              <a:latin typeface="+mn-lt"/>
            </a:endParaRPr>
          </a:p>
          <a:p>
            <a:r>
              <a:rPr lang="en-US" sz="3100" b="1" dirty="0" smtClean="0"/>
              <a:t>Growth  mindset and academic success</a:t>
            </a:r>
          </a:p>
          <a:p>
            <a:r>
              <a:rPr lang="en-US" sz="2200" dirty="0"/>
              <a:t> Carol </a:t>
            </a:r>
            <a:r>
              <a:rPr lang="en-US" sz="2200" dirty="0" err="1"/>
              <a:t>Dweck</a:t>
            </a:r>
            <a:r>
              <a:rPr lang="en-US" sz="2200" dirty="0"/>
              <a:t> author of </a:t>
            </a:r>
            <a:r>
              <a:rPr lang="en-US" sz="2200" i="1" dirty="0"/>
              <a:t>Mindset: The New Psychology of Success</a:t>
            </a:r>
            <a:r>
              <a:rPr lang="en-US" sz="2200" dirty="0"/>
              <a:t> (2006), has done research on the feasibility of having a growth mindset versus a fixed mindset as a way of setting yourself up for success. In her research </a:t>
            </a:r>
            <a:r>
              <a:rPr lang="en-US" sz="2200" dirty="0" err="1"/>
              <a:t>Dweck</a:t>
            </a:r>
            <a:r>
              <a:rPr lang="en-US" sz="2200" dirty="0"/>
              <a:t> defines growth mindset and the ability of the mind to be developed. Her findings support that when academic challenges are presented that students with a growth mindset tackle the problem with more positive outcomes. They put forth effort which includes finding strategies to access knowledge that the student needs to learn. </a:t>
            </a:r>
          </a:p>
          <a:p>
            <a:r>
              <a:rPr lang="en-US" sz="2200" dirty="0"/>
              <a:t>        Some schools with high achieving students have instituted growth mindset principles because even high achieving or gifted students can have erroneous thoughts about their potential and ability to learn, demonstrating a fixed mindset. The students felt threatened by challenges, the success of others </a:t>
            </a:r>
            <a:r>
              <a:rPr lang="en-US" sz="2200" dirty="0" smtClean="0"/>
              <a:t>and felt </a:t>
            </a:r>
            <a:r>
              <a:rPr lang="en-US" sz="2200" dirty="0"/>
              <a:t>that they couldn’t do any better than they were currently doing.  </a:t>
            </a:r>
            <a:r>
              <a:rPr lang="en-US" sz="2200" dirty="0" err="1"/>
              <a:t>Fegly</a:t>
            </a:r>
            <a:r>
              <a:rPr lang="en-US" sz="2200" dirty="0"/>
              <a:t> (2010), states that many students weren’t living up to their fullest academic potential."  An institution of growth mindset into the school was to become a part of the school culture for the greatest success. </a:t>
            </a:r>
          </a:p>
          <a:p>
            <a:r>
              <a:rPr lang="en-US" sz="2200" dirty="0"/>
              <a:t>     Claro and </a:t>
            </a:r>
            <a:r>
              <a:rPr lang="en-US" sz="2200" dirty="0" err="1"/>
              <a:t>Paunesku</a:t>
            </a:r>
            <a:r>
              <a:rPr lang="en-US" sz="2200" dirty="0"/>
              <a:t> (2013) support that growth mindset has “policy relevance” in their national study of Chilean students. They also assert that growth mindset can be taught either by parents or at school through targeted programs and that it can be used with students who may have other factors affecting them like poverty. They believe that mindset can have positive effects on academic achievement. </a:t>
            </a:r>
          </a:p>
          <a:p>
            <a:r>
              <a:rPr lang="en-US" sz="2200" dirty="0"/>
              <a:t>      Stephan Allan Saunders (2013) conducted a mixed methods study with a quasi-experimental pre-posttest assessment and a focus group component exploring the impact of growth mindset intervention on reading achievement of at-risk adolescents. His assertion was that self –efficacy beliefs in adolescents would increase their achievement levels. He noted that there were few systemic efforts to increase student motivation in schools. Schools should help students make the connection between effort and success. Saunders also believes that student beliefs about their own intelligence provides a motivational framework for academic achievement.</a:t>
            </a:r>
          </a:p>
          <a:p>
            <a:r>
              <a:rPr lang="en-US" sz="2200" dirty="0"/>
              <a:t>     The research shows that the implementation of a growth mindset can be achieved in schools and become school culture. All students can benefit from it from gifted students to at-risk students. </a:t>
            </a:r>
            <a:endParaRPr lang="en-US" sz="2200" b="1" dirty="0" smtClean="0"/>
          </a:p>
          <a:p>
            <a:endParaRPr lang="en-US" sz="3000" dirty="0">
              <a:latin typeface="+mn-lt"/>
            </a:endParaRPr>
          </a:p>
          <a:p>
            <a:r>
              <a:rPr lang="en-US" sz="3100" b="1" dirty="0" smtClean="0"/>
              <a:t>Detractors of growth mindset theory</a:t>
            </a:r>
          </a:p>
          <a:p>
            <a:r>
              <a:rPr lang="en-US" sz="2200" dirty="0">
                <a:latin typeface="+mn-lt"/>
              </a:rPr>
              <a:t> Volpe (2016) says that growth mindset theories have been criticized. Even </a:t>
            </a:r>
            <a:r>
              <a:rPr lang="en-US" sz="2200" dirty="0" err="1">
                <a:latin typeface="+mn-lt"/>
              </a:rPr>
              <a:t>Dweck</a:t>
            </a:r>
            <a:r>
              <a:rPr lang="en-US" sz="2200" dirty="0">
                <a:latin typeface="+mn-lt"/>
              </a:rPr>
              <a:t> who is the founder of the theories has stated that others have oversimplified her research. She believes that there can be problems with the implementation of growth if it is not done correctly. </a:t>
            </a:r>
            <a:r>
              <a:rPr lang="en-US" sz="2200" dirty="0" err="1">
                <a:latin typeface="+mn-lt"/>
              </a:rPr>
              <a:t>Dweck</a:t>
            </a:r>
            <a:r>
              <a:rPr lang="en-US" sz="2200" dirty="0">
                <a:latin typeface="+mn-lt"/>
              </a:rPr>
              <a:t> also fears it becoming the new self-esteem movement. </a:t>
            </a:r>
          </a:p>
          <a:p>
            <a:r>
              <a:rPr lang="en-US" sz="2200" dirty="0">
                <a:latin typeface="+mn-lt"/>
              </a:rPr>
              <a:t>       Other critics believe that the educational system is the thing that needs to be fixed not the children. They warn of making sure that a child’s lack of success is not due to a need to improve instruction or the communication of praise by a teacher. </a:t>
            </a:r>
          </a:p>
          <a:p>
            <a:r>
              <a:rPr lang="en-US" sz="2200" dirty="0">
                <a:latin typeface="+mn-lt"/>
              </a:rPr>
              <a:t>        Growth mindset can be a very helpful tool in student academic success despite its detractor’s beliefs. </a:t>
            </a:r>
            <a:r>
              <a:rPr lang="en-US" sz="2200" dirty="0" err="1">
                <a:latin typeface="+mn-lt"/>
              </a:rPr>
              <a:t>Dweck</a:t>
            </a:r>
            <a:r>
              <a:rPr lang="en-US" sz="2200" dirty="0">
                <a:latin typeface="+mn-lt"/>
              </a:rPr>
              <a:t> wants it to be properly implemented with a strong application of strategies and that students seek out those who can help and guide them to learn. Companies like </a:t>
            </a:r>
            <a:r>
              <a:rPr lang="en-US" sz="2200" i="1" dirty="0" err="1">
                <a:latin typeface="+mn-lt"/>
              </a:rPr>
              <a:t>MindsetWorks</a:t>
            </a:r>
            <a:r>
              <a:rPr lang="en-US" sz="2200" dirty="0">
                <a:latin typeface="+mn-lt"/>
              </a:rPr>
              <a:t> and </a:t>
            </a:r>
            <a:r>
              <a:rPr lang="en-US" sz="2200" i="1" dirty="0" err="1">
                <a:latin typeface="+mn-lt"/>
              </a:rPr>
              <a:t>MindsetOnline</a:t>
            </a:r>
            <a:r>
              <a:rPr lang="en-US" sz="2200" dirty="0">
                <a:latin typeface="+mn-lt"/>
              </a:rPr>
              <a:t> strive to educate the educators on correct mindset theory based on Dr. </a:t>
            </a:r>
            <a:r>
              <a:rPr lang="en-US" sz="2200" dirty="0" err="1">
                <a:latin typeface="+mn-lt"/>
              </a:rPr>
              <a:t>Dwecks’s</a:t>
            </a:r>
            <a:r>
              <a:rPr lang="en-US" sz="2200" dirty="0">
                <a:latin typeface="+mn-lt"/>
              </a:rPr>
              <a:t> work.  Teachers will also need to have a growth mindset about their own practices in the classroom and exhibit the application of strategies and find those who can guide them in the classroom. This study was prepared with the detractions of growth mindset in mind.    </a:t>
            </a:r>
            <a:endParaRPr lang="en-US" sz="2200" b="1" dirty="0">
              <a:latin typeface="+mn-lt"/>
            </a:endParaRPr>
          </a:p>
          <a:p>
            <a:endParaRPr lang="en-US" sz="3100" b="1" dirty="0">
              <a:latin typeface="+mj-lt"/>
            </a:endParaRPr>
          </a:p>
        </p:txBody>
      </p:sp>
      <p:sp>
        <p:nvSpPr>
          <p:cNvPr id="8" name="Text Placeholder 7"/>
          <p:cNvSpPr>
            <a:spLocks noGrp="1"/>
          </p:cNvSpPr>
          <p:nvPr>
            <p:ph type="body" sz="quarter" idx="22"/>
          </p:nvPr>
        </p:nvSpPr>
        <p:spPr/>
        <p:txBody>
          <a:bodyPr/>
          <a:lstStyle/>
          <a:p>
            <a:r>
              <a:rPr lang="en-US" dirty="0" smtClean="0">
                <a:latin typeface="Times New Roman" panose="02020603050405020304" pitchFamily="18" charset="0"/>
                <a:cs typeface="Times New Roman" panose="02020603050405020304" pitchFamily="18" charset="0"/>
              </a:rPr>
              <a:t>Review of the Literature</a:t>
            </a:r>
            <a:endParaRPr lang="en-US" dirty="0">
              <a:latin typeface="Times New Roman" panose="02020603050405020304" pitchFamily="18" charset="0"/>
              <a:cs typeface="Times New Roman" panose="02020603050405020304" pitchFamily="18" charset="0"/>
            </a:endParaRPr>
          </a:p>
        </p:txBody>
      </p:sp>
      <p:sp>
        <p:nvSpPr>
          <p:cNvPr id="9" name="Text Placeholder 8"/>
          <p:cNvSpPr>
            <a:spLocks noGrp="1"/>
          </p:cNvSpPr>
          <p:nvPr>
            <p:ph type="body" sz="quarter" idx="23"/>
          </p:nvPr>
        </p:nvSpPr>
        <p:spPr>
          <a:xfrm>
            <a:off x="22258339" y="6378481"/>
            <a:ext cx="10048874" cy="25548510"/>
          </a:xfrm>
        </p:spPr>
        <p:txBody>
          <a:bodyPr/>
          <a:lstStyle/>
          <a:p>
            <a:r>
              <a:rPr lang="en-US" sz="3100" b="1" dirty="0" smtClean="0"/>
              <a:t>Subjects</a:t>
            </a:r>
          </a:p>
          <a:p>
            <a:pPr marL="342900" indent="-342900">
              <a:buFont typeface="Wingdings" panose="05000000000000000000" pitchFamily="2" charset="2"/>
              <a:buChar char="§"/>
            </a:pPr>
            <a:r>
              <a:rPr lang="en-US" dirty="0" smtClean="0"/>
              <a:t>Two classes of  4</a:t>
            </a:r>
            <a:r>
              <a:rPr lang="en-US" baseline="30000" dirty="0" smtClean="0"/>
              <a:t>th</a:t>
            </a:r>
            <a:r>
              <a:rPr lang="en-US" dirty="0" smtClean="0"/>
              <a:t> grade students and teachers as a control group</a:t>
            </a:r>
          </a:p>
          <a:p>
            <a:pPr marL="342900" indent="-342900">
              <a:buFont typeface="Wingdings" panose="05000000000000000000" pitchFamily="2" charset="2"/>
              <a:buChar char="§"/>
            </a:pPr>
            <a:r>
              <a:rPr lang="en-US" dirty="0" smtClean="0"/>
              <a:t>Two classes of 5</a:t>
            </a:r>
            <a:r>
              <a:rPr lang="en-US" baseline="30000" dirty="0" smtClean="0"/>
              <a:t>th</a:t>
            </a:r>
            <a:r>
              <a:rPr lang="en-US" dirty="0" smtClean="0"/>
              <a:t> grade students and teachers as a control group</a:t>
            </a:r>
          </a:p>
          <a:p>
            <a:pPr marL="342900" indent="-342900">
              <a:buFont typeface="Wingdings" panose="05000000000000000000" pitchFamily="2" charset="2"/>
              <a:buChar char="§"/>
            </a:pPr>
            <a:r>
              <a:rPr lang="en-US" dirty="0" smtClean="0"/>
              <a:t>Two classes of  4</a:t>
            </a:r>
            <a:r>
              <a:rPr lang="en-US" baseline="30000" dirty="0" smtClean="0"/>
              <a:t>th</a:t>
            </a:r>
            <a:r>
              <a:rPr lang="en-US" dirty="0" smtClean="0"/>
              <a:t> grade students and teachers as an experimental group who receive growth mindset training</a:t>
            </a:r>
          </a:p>
          <a:p>
            <a:pPr marL="342900" indent="-342900">
              <a:buFont typeface="Wingdings" panose="05000000000000000000" pitchFamily="2" charset="2"/>
              <a:buChar char="§"/>
            </a:pPr>
            <a:r>
              <a:rPr lang="en-US" dirty="0" smtClean="0"/>
              <a:t>Two classes of 5</a:t>
            </a:r>
            <a:r>
              <a:rPr lang="en-US" baseline="30000" dirty="0" smtClean="0"/>
              <a:t>th</a:t>
            </a:r>
            <a:r>
              <a:rPr lang="en-US" dirty="0" smtClean="0"/>
              <a:t> grade students and teachers as the experimental group who receive growth mindset training</a:t>
            </a:r>
          </a:p>
          <a:p>
            <a:r>
              <a:rPr lang="en-US" sz="3100" b="1" dirty="0" smtClean="0"/>
              <a:t>Instrumentation</a:t>
            </a:r>
          </a:p>
          <a:p>
            <a:r>
              <a:rPr lang="en-US" sz="2100" dirty="0" smtClean="0"/>
              <a:t>“</a:t>
            </a:r>
            <a:r>
              <a:rPr lang="en-US" sz="2100" dirty="0" err="1" smtClean="0"/>
              <a:t>MindsetMaker</a:t>
            </a:r>
            <a:r>
              <a:rPr lang="en-US" sz="2100" dirty="0" smtClean="0"/>
              <a:t>” from the </a:t>
            </a:r>
            <a:r>
              <a:rPr lang="en-US" sz="2100" i="1" dirty="0" err="1" smtClean="0"/>
              <a:t>MindsetWorks</a:t>
            </a:r>
            <a:r>
              <a:rPr lang="en-US" sz="2100" i="1" dirty="0" smtClean="0"/>
              <a:t> </a:t>
            </a:r>
            <a:r>
              <a:rPr lang="en-US" sz="2100" dirty="0" smtClean="0"/>
              <a:t>website is used to train the experimental group of teachers. </a:t>
            </a:r>
          </a:p>
          <a:p>
            <a:endParaRPr lang="en-US" sz="2000" dirty="0">
              <a:latin typeface="+mn-lt"/>
            </a:endParaRPr>
          </a:p>
          <a:p>
            <a:endParaRPr lang="en-US" sz="3100" b="1" dirty="0" smtClean="0">
              <a:latin typeface="+mj-lt"/>
            </a:endParaRPr>
          </a:p>
          <a:p>
            <a:endParaRPr lang="en-US" sz="3100" b="1" dirty="0">
              <a:latin typeface="+mj-lt"/>
            </a:endParaRPr>
          </a:p>
          <a:p>
            <a:endParaRPr lang="en-US" sz="3100" b="1" dirty="0" smtClean="0">
              <a:latin typeface="+mj-lt"/>
            </a:endParaRPr>
          </a:p>
          <a:p>
            <a:endParaRPr lang="en-US" sz="3100" b="1" dirty="0">
              <a:latin typeface="+mj-lt"/>
            </a:endParaRPr>
          </a:p>
          <a:p>
            <a:endParaRPr lang="en-US" sz="3100" b="1" dirty="0" smtClean="0">
              <a:latin typeface="+mj-lt"/>
            </a:endParaRPr>
          </a:p>
          <a:p>
            <a:endParaRPr lang="en-US" sz="3100" b="1" dirty="0">
              <a:latin typeface="+mj-lt"/>
            </a:endParaRPr>
          </a:p>
          <a:p>
            <a:endParaRPr lang="en-US" sz="3100" b="1" dirty="0" smtClean="0">
              <a:latin typeface="+mj-lt"/>
            </a:endParaRPr>
          </a:p>
          <a:p>
            <a:endParaRPr lang="en-US" sz="3100" b="1" dirty="0">
              <a:latin typeface="+mj-lt"/>
            </a:endParaRPr>
          </a:p>
          <a:p>
            <a:endParaRPr lang="en-US" sz="3100" b="1" dirty="0" smtClean="0">
              <a:latin typeface="+mj-lt"/>
            </a:endParaRPr>
          </a:p>
          <a:p>
            <a:endParaRPr lang="en-US" sz="3100" b="1" dirty="0">
              <a:latin typeface="+mj-lt"/>
            </a:endParaRPr>
          </a:p>
          <a:p>
            <a:endParaRPr lang="en-US" sz="3100" b="1" dirty="0" smtClean="0">
              <a:latin typeface="+mj-lt"/>
            </a:endParaRPr>
          </a:p>
          <a:p>
            <a:endParaRPr lang="en-US" sz="3100" b="1" dirty="0" smtClean="0">
              <a:latin typeface="+mj-lt"/>
            </a:endParaRPr>
          </a:p>
          <a:p>
            <a:endParaRPr lang="en-US" sz="3100" b="1" dirty="0">
              <a:latin typeface="+mj-lt"/>
            </a:endParaRPr>
          </a:p>
          <a:p>
            <a:endParaRPr lang="en-US" sz="3100" b="1" dirty="0" smtClean="0">
              <a:latin typeface="+mj-lt"/>
            </a:endParaRPr>
          </a:p>
          <a:p>
            <a:endParaRPr lang="en-US" sz="3100" b="1" dirty="0">
              <a:latin typeface="+mj-lt"/>
            </a:endParaRPr>
          </a:p>
          <a:p>
            <a:endParaRPr lang="en-US" sz="3100" b="1" dirty="0" smtClean="0">
              <a:latin typeface="+mj-lt"/>
            </a:endParaRPr>
          </a:p>
          <a:p>
            <a:endParaRPr lang="en-US" sz="3100" b="1" dirty="0">
              <a:latin typeface="+mj-lt"/>
            </a:endParaRPr>
          </a:p>
          <a:p>
            <a:endParaRPr lang="en-US" sz="3100" b="1" dirty="0" smtClean="0">
              <a:latin typeface="+mj-lt"/>
            </a:endParaRPr>
          </a:p>
          <a:p>
            <a:r>
              <a:rPr lang="en-US" sz="3100" b="1" dirty="0" smtClean="0"/>
              <a:t>Procedures</a:t>
            </a:r>
          </a:p>
          <a:p>
            <a:pPr marL="342900" indent="-342900">
              <a:buFont typeface="Wingdings" panose="05000000000000000000" pitchFamily="2" charset="2"/>
              <a:buChar char="§"/>
            </a:pPr>
            <a:r>
              <a:rPr lang="en-US" sz="2200" dirty="0" smtClean="0"/>
              <a:t>Two teachers from each grade  level are trained in growth mindset principles.</a:t>
            </a:r>
          </a:p>
          <a:p>
            <a:pPr marL="342900" indent="-342900">
              <a:buFont typeface="Wingdings" panose="05000000000000000000" pitchFamily="2" charset="2"/>
              <a:buChar char="§"/>
            </a:pPr>
            <a:r>
              <a:rPr lang="en-US" sz="2200" dirty="0" smtClean="0"/>
              <a:t>The teachers conduct one half hour lesson per week with students on growth mindset.</a:t>
            </a:r>
          </a:p>
          <a:p>
            <a:pPr marL="342900" indent="-342900">
              <a:buFont typeface="Wingdings" panose="05000000000000000000" pitchFamily="2" charset="2"/>
              <a:buChar char="§"/>
            </a:pPr>
            <a:r>
              <a:rPr lang="en-US" sz="2200" dirty="0" smtClean="0"/>
              <a:t>Growth mindset framing tools are used to help students face adversity.</a:t>
            </a:r>
          </a:p>
          <a:p>
            <a:pPr marL="342900" indent="-342900">
              <a:buFont typeface="Wingdings" panose="05000000000000000000" pitchFamily="2" charset="2"/>
              <a:buChar char="§"/>
            </a:pPr>
            <a:r>
              <a:rPr lang="en-US" sz="2200" dirty="0" smtClean="0"/>
              <a:t>Students are graded with an effort rubric.</a:t>
            </a:r>
          </a:p>
          <a:p>
            <a:pPr marL="342900" indent="-342900">
              <a:buFont typeface="Wingdings" panose="05000000000000000000" pitchFamily="2" charset="2"/>
              <a:buChar char="§"/>
            </a:pPr>
            <a:r>
              <a:rPr lang="en-US" sz="2200" dirty="0" smtClean="0"/>
              <a:t>Students are expected to take on challenges, learn from mistakes, take risks, ask questions, persevere, practice and apply strategies, and accept feedback and criticism.</a:t>
            </a:r>
          </a:p>
          <a:p>
            <a:pPr marL="342900" indent="-342900">
              <a:buFont typeface="Wingdings" panose="05000000000000000000" pitchFamily="2" charset="2"/>
              <a:buChar char="§"/>
            </a:pPr>
            <a:endParaRPr lang="en-US" sz="2200" dirty="0" smtClean="0">
              <a:latin typeface="+mn-lt"/>
            </a:endParaRPr>
          </a:p>
          <a:p>
            <a:pPr marL="342900" indent="-342900">
              <a:buFont typeface="Wingdings" panose="05000000000000000000" pitchFamily="2" charset="2"/>
              <a:buChar char="§"/>
            </a:pPr>
            <a:endParaRPr lang="en-US" sz="2200" dirty="0">
              <a:latin typeface="+mn-lt"/>
            </a:endParaRPr>
          </a:p>
          <a:p>
            <a:r>
              <a:rPr lang="en-US" sz="3100" b="1" dirty="0" smtClean="0"/>
              <a:t>Data Analysis</a:t>
            </a:r>
          </a:p>
          <a:p>
            <a:pPr marL="342900" indent="-342900">
              <a:buFont typeface="Wingdings" panose="05000000000000000000" pitchFamily="2" charset="2"/>
              <a:buChar char="§"/>
            </a:pPr>
            <a:r>
              <a:rPr lang="en-US" sz="2100" dirty="0" smtClean="0"/>
              <a:t>A pre-experiment survey about growth mindset is given to all participating teachers.</a:t>
            </a:r>
          </a:p>
          <a:p>
            <a:pPr marL="342900" indent="-342900">
              <a:buFont typeface="Wingdings" panose="05000000000000000000" pitchFamily="2" charset="2"/>
              <a:buChar char="§"/>
            </a:pPr>
            <a:r>
              <a:rPr lang="en-US" sz="2100" dirty="0" smtClean="0"/>
              <a:t>A post-experiment survey about growth mindset is given to all participating teachers.</a:t>
            </a:r>
          </a:p>
          <a:p>
            <a:pPr marL="342900" indent="-342900">
              <a:buFont typeface="Wingdings" panose="05000000000000000000" pitchFamily="2" charset="2"/>
              <a:buChar char="§"/>
            </a:pPr>
            <a:r>
              <a:rPr lang="en-US" sz="2100" dirty="0" smtClean="0"/>
              <a:t>The experimental group of teachers also are given  survey questions about students who did not pass the SOL assessment.</a:t>
            </a:r>
          </a:p>
          <a:p>
            <a:pPr marL="342900" indent="-342900">
              <a:buFont typeface="Wingdings" panose="05000000000000000000" pitchFamily="2" charset="2"/>
              <a:buChar char="§"/>
            </a:pPr>
            <a:r>
              <a:rPr lang="en-US" sz="2100" dirty="0" smtClean="0"/>
              <a:t>Pretest SOL scores will be statically equalized for the control and experimental group.</a:t>
            </a:r>
          </a:p>
          <a:p>
            <a:pPr marL="342900" indent="-342900">
              <a:buFont typeface="Wingdings" panose="05000000000000000000" pitchFamily="2" charset="2"/>
              <a:buChar char="§"/>
            </a:pPr>
            <a:r>
              <a:rPr lang="en-US" sz="2100" dirty="0" smtClean="0"/>
              <a:t>The final SOL test  will be analyzed using an </a:t>
            </a:r>
            <a:r>
              <a:rPr lang="en-US" sz="2100" dirty="0" err="1" smtClean="0"/>
              <a:t>ANCoVA</a:t>
            </a:r>
            <a:r>
              <a:rPr lang="en-US" sz="2100" dirty="0" smtClean="0"/>
              <a:t> to determine statistical differences between groups with an alpha level of p+.05 or less.</a:t>
            </a:r>
          </a:p>
          <a:p>
            <a:pPr marL="342900" indent="-342900">
              <a:buFont typeface="Wingdings" panose="05000000000000000000" pitchFamily="2" charset="2"/>
              <a:buChar char="§"/>
            </a:pPr>
            <a:r>
              <a:rPr lang="en-US" sz="2100" dirty="0" smtClean="0"/>
              <a:t>Question two from the survey will be analyzed with a chi square of independence. An alpha level of p=.05 or less will demonstrate a </a:t>
            </a:r>
            <a:r>
              <a:rPr lang="en-US" sz="2100" dirty="0" smtClean="0"/>
              <a:t>statistically </a:t>
            </a:r>
            <a:r>
              <a:rPr lang="en-US" sz="2100" dirty="0" smtClean="0"/>
              <a:t>significant result.   </a:t>
            </a:r>
            <a:endParaRPr lang="en-US" sz="2100" dirty="0"/>
          </a:p>
          <a:p>
            <a:r>
              <a:rPr lang="en-US" sz="3200" dirty="0"/>
              <a:t>  </a:t>
            </a:r>
            <a:endParaRPr lang="en-US" sz="3100" b="1" dirty="0"/>
          </a:p>
          <a:p>
            <a:endParaRPr lang="en-US" sz="3100" b="1" dirty="0">
              <a:latin typeface="+mj-lt"/>
            </a:endParaRPr>
          </a:p>
          <a:p>
            <a:endParaRPr lang="en-US" sz="3100" b="1" dirty="0" smtClean="0">
              <a:latin typeface="+mn-lt"/>
            </a:endParaRPr>
          </a:p>
        </p:txBody>
      </p:sp>
      <p:sp>
        <p:nvSpPr>
          <p:cNvPr id="10" name="Text Placeholder 9"/>
          <p:cNvSpPr>
            <a:spLocks noGrp="1"/>
          </p:cNvSpPr>
          <p:nvPr>
            <p:ph type="body" sz="quarter" idx="24"/>
          </p:nvPr>
        </p:nvSpPr>
        <p:spPr/>
        <p:txBody>
          <a:bodyPr/>
          <a:lstStyle/>
          <a:p>
            <a:r>
              <a:rPr lang="en-US" dirty="0" smtClean="0">
                <a:latin typeface="Times New Roman" panose="02020603050405020304" pitchFamily="18" charset="0"/>
                <a:cs typeface="Times New Roman" panose="02020603050405020304" pitchFamily="18" charset="0"/>
              </a:rPr>
              <a:t>Methodology</a:t>
            </a:r>
            <a:endParaRPr lang="en-US" dirty="0">
              <a:latin typeface="Times New Roman" panose="02020603050405020304" pitchFamily="18" charset="0"/>
              <a:cs typeface="Times New Roman" panose="02020603050405020304" pitchFamily="18" charset="0"/>
            </a:endParaRPr>
          </a:p>
        </p:txBody>
      </p:sp>
      <p:sp>
        <p:nvSpPr>
          <p:cNvPr id="11" name="Text Placeholder 10"/>
          <p:cNvSpPr>
            <a:spLocks noGrp="1"/>
          </p:cNvSpPr>
          <p:nvPr>
            <p:ph type="body" sz="quarter" idx="25"/>
          </p:nvPr>
        </p:nvSpPr>
        <p:spPr/>
        <p:txBody>
          <a:bodyPr/>
          <a:lstStyle/>
          <a:p>
            <a:r>
              <a:rPr lang="en-US" dirty="0" smtClean="0">
                <a:latin typeface="Times New Roman" panose="02020603050405020304" pitchFamily="18" charset="0"/>
                <a:cs typeface="Times New Roman" panose="02020603050405020304" pitchFamily="18" charset="0"/>
              </a:rPr>
              <a:t>Delimitations and Limitations</a:t>
            </a:r>
            <a:endParaRPr lang="en-US" dirty="0">
              <a:latin typeface="Times New Roman" panose="02020603050405020304" pitchFamily="18" charset="0"/>
              <a:cs typeface="Times New Roman" panose="02020603050405020304" pitchFamily="18" charset="0"/>
            </a:endParaRPr>
          </a:p>
        </p:txBody>
      </p:sp>
      <p:sp>
        <p:nvSpPr>
          <p:cNvPr id="12" name="Text Placeholder 11"/>
          <p:cNvSpPr>
            <a:spLocks noGrp="1"/>
          </p:cNvSpPr>
          <p:nvPr>
            <p:ph type="body" sz="quarter" idx="26"/>
          </p:nvPr>
        </p:nvSpPr>
        <p:spPr>
          <a:xfrm>
            <a:off x="32914027" y="6378481"/>
            <a:ext cx="10047018" cy="5275268"/>
          </a:xfrm>
        </p:spPr>
        <p:txBody>
          <a:bodyPr/>
          <a:lstStyle/>
          <a:p>
            <a:pPr marL="342900" indent="-342900">
              <a:buFont typeface="Wingdings" panose="05000000000000000000" pitchFamily="2" charset="2"/>
              <a:buChar char="§"/>
            </a:pPr>
            <a:r>
              <a:rPr lang="en-US" dirty="0"/>
              <a:t> </a:t>
            </a:r>
            <a:r>
              <a:rPr lang="en-US" dirty="0" smtClean="0"/>
              <a:t>This is a small study.</a:t>
            </a:r>
          </a:p>
          <a:p>
            <a:pPr marL="342900" indent="-342900">
              <a:buFont typeface="Wingdings" panose="05000000000000000000" pitchFamily="2" charset="2"/>
              <a:buChar char="§"/>
            </a:pPr>
            <a:r>
              <a:rPr lang="en-US" dirty="0" smtClean="0"/>
              <a:t>The study is at one school.</a:t>
            </a:r>
          </a:p>
          <a:p>
            <a:pPr marL="342900" indent="-342900">
              <a:buFont typeface="Wingdings" panose="05000000000000000000" pitchFamily="2" charset="2"/>
              <a:buChar char="§"/>
            </a:pPr>
            <a:r>
              <a:rPr lang="en-US" dirty="0" smtClean="0"/>
              <a:t>The school is the researcher’s place of employment.</a:t>
            </a:r>
          </a:p>
          <a:p>
            <a:pPr marL="342900" indent="-342900">
              <a:buFont typeface="Wingdings" panose="05000000000000000000" pitchFamily="2" charset="2"/>
              <a:buChar char="§"/>
            </a:pPr>
            <a:r>
              <a:rPr lang="en-US" dirty="0" smtClean="0"/>
              <a:t>The researcher is known to the participants.</a:t>
            </a:r>
          </a:p>
          <a:p>
            <a:pPr marL="342900" indent="-342900">
              <a:buFont typeface="Wingdings" panose="05000000000000000000" pitchFamily="2" charset="2"/>
              <a:buChar char="§"/>
            </a:pPr>
            <a:r>
              <a:rPr lang="en-US" dirty="0" smtClean="0"/>
              <a:t>Classes may have uneven ability levels or uneven gender levels.</a:t>
            </a:r>
          </a:p>
          <a:p>
            <a:pPr marL="342900" indent="-342900">
              <a:buFont typeface="Wingdings" panose="05000000000000000000" pitchFamily="2" charset="2"/>
              <a:buChar char="§"/>
            </a:pPr>
            <a:r>
              <a:rPr lang="en-US" dirty="0" smtClean="0"/>
              <a:t>This is a convenience sample.</a:t>
            </a:r>
          </a:p>
          <a:p>
            <a:pPr marL="342900" indent="-342900">
              <a:buFont typeface="Wingdings" panose="05000000000000000000" pitchFamily="2" charset="2"/>
              <a:buChar char="§"/>
            </a:pPr>
            <a:r>
              <a:rPr lang="en-US" dirty="0" smtClean="0"/>
              <a:t>The Va</a:t>
            </a:r>
            <a:r>
              <a:rPr lang="en-US" dirty="0"/>
              <a:t>.</a:t>
            </a:r>
            <a:r>
              <a:rPr lang="en-US" dirty="0" smtClean="0"/>
              <a:t> SOL’s have become CAT tests that change according to how well students answer questions.</a:t>
            </a:r>
          </a:p>
          <a:p>
            <a:pPr marL="342900" indent="-342900">
              <a:buFont typeface="Wingdings" panose="05000000000000000000" pitchFamily="2" charset="2"/>
              <a:buChar char="§"/>
            </a:pPr>
            <a:endParaRPr lang="en-US" dirty="0" smtClean="0"/>
          </a:p>
          <a:p>
            <a:pPr marL="342900" indent="-342900">
              <a:buFont typeface="Wingdings" panose="05000000000000000000" pitchFamily="2" charset="2"/>
              <a:buChar char="§"/>
            </a:pPr>
            <a:endParaRPr lang="en-US" sz="2200" dirty="0">
              <a:latin typeface="+mn-lt"/>
            </a:endParaRPr>
          </a:p>
          <a:p>
            <a:pPr marL="342900" indent="-342900">
              <a:buFont typeface="Wingdings" panose="05000000000000000000" pitchFamily="2" charset="2"/>
              <a:buChar char="§"/>
            </a:pPr>
            <a:endParaRPr lang="en-US" sz="2200" dirty="0">
              <a:latin typeface="+mn-lt"/>
            </a:endParaRPr>
          </a:p>
        </p:txBody>
      </p:sp>
      <p:sp>
        <p:nvSpPr>
          <p:cNvPr id="13" name="Text Placeholder 12"/>
          <p:cNvSpPr>
            <a:spLocks noGrp="1"/>
          </p:cNvSpPr>
          <p:nvPr>
            <p:ph type="body" sz="quarter" idx="27"/>
          </p:nvPr>
        </p:nvSpPr>
        <p:spPr>
          <a:xfrm>
            <a:off x="32914027" y="11696343"/>
            <a:ext cx="10047018" cy="754045"/>
          </a:xfrm>
        </p:spPr>
        <p:txBody>
          <a:bodyPr/>
          <a:lstStyle/>
          <a:p>
            <a:r>
              <a:rPr lang="en-US" dirty="0" smtClean="0">
                <a:latin typeface="Times New Roman" panose="02020603050405020304" pitchFamily="18" charset="0"/>
                <a:cs typeface="Times New Roman" panose="02020603050405020304" pitchFamily="18" charset="0"/>
              </a:rPr>
              <a:t>Implications for Future Research</a:t>
            </a:r>
            <a:endParaRPr lang="en-US" dirty="0">
              <a:latin typeface="Times New Roman" panose="02020603050405020304" pitchFamily="18" charset="0"/>
              <a:cs typeface="Times New Roman" panose="02020603050405020304" pitchFamily="18" charset="0"/>
            </a:endParaRPr>
          </a:p>
        </p:txBody>
      </p:sp>
      <p:sp>
        <p:nvSpPr>
          <p:cNvPr id="14" name="Text Placeholder 13"/>
          <p:cNvSpPr>
            <a:spLocks noGrp="1"/>
          </p:cNvSpPr>
          <p:nvPr>
            <p:ph type="body" sz="quarter" idx="28"/>
          </p:nvPr>
        </p:nvSpPr>
        <p:spPr>
          <a:xfrm>
            <a:off x="32914027" y="12442410"/>
            <a:ext cx="10052050" cy="15567316"/>
          </a:xfrm>
        </p:spPr>
        <p:txBody>
          <a:bodyPr/>
          <a:lstStyle/>
          <a:p>
            <a:pPr marL="342900" indent="-342900">
              <a:buFont typeface="Wingdings" panose="05000000000000000000" pitchFamily="2" charset="2"/>
              <a:buChar char="§"/>
            </a:pPr>
            <a:r>
              <a:rPr lang="en-US" sz="2200" dirty="0" smtClean="0"/>
              <a:t>A larger study  needs to be done for generalizability and validity.</a:t>
            </a:r>
          </a:p>
          <a:p>
            <a:pPr marL="342900" indent="-342900">
              <a:buFont typeface="Wingdings" panose="05000000000000000000" pitchFamily="2" charset="2"/>
              <a:buChar char="§"/>
            </a:pPr>
            <a:r>
              <a:rPr lang="en-US" sz="2200" dirty="0" smtClean="0"/>
              <a:t>The study could be expanded with  K-5 </a:t>
            </a:r>
            <a:r>
              <a:rPr lang="en-US" sz="2200" dirty="0" smtClean="0"/>
              <a:t>student to </a:t>
            </a:r>
            <a:r>
              <a:rPr lang="en-US" sz="2200" dirty="0" smtClean="0"/>
              <a:t>measure long-term effects of growth mindset.</a:t>
            </a:r>
          </a:p>
          <a:p>
            <a:pPr marL="342900" indent="-342900">
              <a:buFont typeface="Wingdings" panose="05000000000000000000" pitchFamily="2" charset="2"/>
              <a:buChar char="§"/>
            </a:pPr>
            <a:r>
              <a:rPr lang="en-US" sz="2200" dirty="0" smtClean="0"/>
              <a:t>The economic feasibility of teaching growth mindset at younger ages could be explored.</a:t>
            </a:r>
          </a:p>
          <a:p>
            <a:pPr marL="342900" indent="-342900">
              <a:buFont typeface="Wingdings" panose="05000000000000000000" pitchFamily="2" charset="2"/>
              <a:buChar char="§"/>
            </a:pPr>
            <a:r>
              <a:rPr lang="en-US" sz="2200" dirty="0" smtClean="0"/>
              <a:t>Growth mindset as a school improvement strategy could be explored.</a:t>
            </a:r>
          </a:p>
          <a:p>
            <a:pPr marL="342900" indent="-342900">
              <a:buFont typeface="Wingdings" panose="05000000000000000000" pitchFamily="2" charset="2"/>
              <a:buChar char="§"/>
            </a:pPr>
            <a:endParaRPr lang="en-US" sz="2200" dirty="0" smtClean="0">
              <a:latin typeface="+mn-lt"/>
            </a:endParaRPr>
          </a:p>
          <a:p>
            <a:pPr marL="342900" indent="-342900">
              <a:buFont typeface="Wingdings" panose="05000000000000000000" pitchFamily="2" charset="2"/>
              <a:buChar char="§"/>
            </a:pPr>
            <a:endParaRPr lang="en-US" sz="2200" dirty="0" smtClean="0">
              <a:latin typeface="+mn-lt"/>
            </a:endParaRPr>
          </a:p>
          <a:p>
            <a:pPr marL="342900" indent="-342900">
              <a:buFont typeface="Wingdings" panose="05000000000000000000" pitchFamily="2" charset="2"/>
              <a:buChar char="§"/>
            </a:pPr>
            <a:endParaRPr lang="en-US" sz="2200" dirty="0">
              <a:latin typeface="+mn-lt"/>
            </a:endParaRPr>
          </a:p>
          <a:p>
            <a:r>
              <a:rPr lang="en-US" sz="3700" b="1" u="sng" dirty="0" smtClean="0">
                <a:latin typeface="+mj-lt"/>
              </a:rPr>
              <a:t>References</a:t>
            </a:r>
          </a:p>
          <a:p>
            <a:r>
              <a:rPr lang="en-US" sz="2200" dirty="0"/>
              <a:t>Carlin, W. (2010). </a:t>
            </a:r>
            <a:r>
              <a:rPr lang="en-US" sz="2200" i="1" dirty="0"/>
              <a:t>A qualitative study of perceived stress levels of principals in the no child left behind era.</a:t>
            </a:r>
            <a:r>
              <a:rPr lang="en-US" sz="2200" dirty="0"/>
              <a:t> (Doctoral dissertation) Available from ProQuest Dissertations &amp; Theses Global.</a:t>
            </a:r>
          </a:p>
          <a:p>
            <a:r>
              <a:rPr lang="en-US" sz="2200" dirty="0"/>
              <a:t>Claro, S., </a:t>
            </a:r>
            <a:r>
              <a:rPr lang="en-US" sz="2200" dirty="0" err="1"/>
              <a:t>Paunesku</a:t>
            </a:r>
            <a:r>
              <a:rPr lang="en-US" sz="2200" dirty="0"/>
              <a:t>, D. &amp; </a:t>
            </a:r>
            <a:r>
              <a:rPr lang="en-US" sz="2200" dirty="0" err="1"/>
              <a:t>Dweck</a:t>
            </a:r>
            <a:r>
              <a:rPr lang="en-US" sz="2200" dirty="0"/>
              <a:t>, C.S. (2016). </a:t>
            </a:r>
            <a:r>
              <a:rPr lang="en-US" sz="2200" i="1" dirty="0"/>
              <a:t>Growth mindset tempers the effects of poverty on academic achievement. </a:t>
            </a:r>
            <a:r>
              <a:rPr lang="en-US" sz="2200" dirty="0"/>
              <a:t>(Doctoral dissertation) Available from ProQuest Dissertations and Theses database.</a:t>
            </a:r>
          </a:p>
          <a:p>
            <a:r>
              <a:rPr lang="en-US" sz="2200" dirty="0"/>
              <a:t>Claro, S. </a:t>
            </a:r>
            <a:r>
              <a:rPr lang="en-US" sz="2200" dirty="0" err="1"/>
              <a:t>Paunesku</a:t>
            </a:r>
            <a:r>
              <a:rPr lang="en-US" sz="2200" dirty="0"/>
              <a:t>, D. (2014). </a:t>
            </a:r>
            <a:r>
              <a:rPr lang="en-US" sz="2200" i="1" dirty="0"/>
              <a:t>Mindset gap among SES groups: The case of Chile with census data.( </a:t>
            </a:r>
            <a:r>
              <a:rPr lang="en-US" sz="2200" dirty="0"/>
              <a:t>Abstract) Available from</a:t>
            </a:r>
            <a:r>
              <a:rPr lang="en-US" sz="2200" i="1" dirty="0"/>
              <a:t> </a:t>
            </a:r>
            <a:r>
              <a:rPr lang="en-US" sz="2200" dirty="0"/>
              <a:t>Society for Research on Educational Effectiveness.</a:t>
            </a:r>
          </a:p>
          <a:p>
            <a:r>
              <a:rPr lang="en-US" sz="2200" dirty="0"/>
              <a:t>.</a:t>
            </a:r>
            <a:r>
              <a:rPr lang="en-US" sz="2200" dirty="0" err="1"/>
              <a:t>Dweck</a:t>
            </a:r>
            <a:r>
              <a:rPr lang="en-US" sz="2200" dirty="0"/>
              <a:t>, C. (2010). Even geniuses work hard</a:t>
            </a:r>
            <a:r>
              <a:rPr lang="en-US" sz="2200" i="1" dirty="0"/>
              <a:t>. Educational Leadership, v. 68(1)</a:t>
            </a:r>
            <a:r>
              <a:rPr lang="en-US" sz="2200" dirty="0"/>
              <a:t>, 16-20. </a:t>
            </a:r>
          </a:p>
          <a:p>
            <a:r>
              <a:rPr lang="en-US" sz="2200" dirty="0" err="1"/>
              <a:t>Dweck</a:t>
            </a:r>
            <a:r>
              <a:rPr lang="en-US" sz="2200" dirty="0"/>
              <a:t>, C. (</a:t>
            </a:r>
            <a:r>
              <a:rPr lang="en-US" sz="2200" dirty="0" err="1"/>
              <a:t>n.d.</a:t>
            </a:r>
            <a:r>
              <a:rPr lang="en-US" sz="2200" dirty="0"/>
              <a:t>) Growing lifelong learners. Retrieved from </a:t>
            </a:r>
            <a:r>
              <a:rPr lang="en-US" sz="2200" u="sng" dirty="0">
                <a:hlinkClick r:id="rId3"/>
              </a:rPr>
              <a:t>https://www.mindsetworks.com/</a:t>
            </a:r>
            <a:r>
              <a:rPr lang="en-US" sz="2200" u="sng" dirty="0"/>
              <a:t> </a:t>
            </a:r>
            <a:endParaRPr lang="en-US" sz="2200" dirty="0"/>
          </a:p>
          <a:p>
            <a:r>
              <a:rPr lang="en-US" sz="2200" u="sng" dirty="0" err="1"/>
              <a:t>Dweck</a:t>
            </a:r>
            <a:r>
              <a:rPr lang="en-US" sz="2200" u="sng" dirty="0"/>
              <a:t>, C. (2015). Carol </a:t>
            </a:r>
            <a:r>
              <a:rPr lang="en-US" sz="2200" u="sng" dirty="0" err="1"/>
              <a:t>Dweck</a:t>
            </a:r>
            <a:r>
              <a:rPr lang="en-US" sz="2200" u="sng" dirty="0"/>
              <a:t> revisits the growth mindset. </a:t>
            </a:r>
            <a:r>
              <a:rPr lang="en-US" sz="2200" i="1" u="sng" dirty="0"/>
              <a:t>Education Week, v. 35(5) </a:t>
            </a:r>
            <a:r>
              <a:rPr lang="en-US" sz="2200" u="sng" dirty="0"/>
              <a:t>20, 24.</a:t>
            </a:r>
            <a:endParaRPr lang="en-US" sz="2200" dirty="0"/>
          </a:p>
          <a:p>
            <a:r>
              <a:rPr lang="en-US" sz="2200" dirty="0" err="1"/>
              <a:t>Fegly</a:t>
            </a:r>
            <a:r>
              <a:rPr lang="en-US" sz="2200" dirty="0"/>
              <a:t>, A. (2010). Cultivating a growth mindset in students at a high-achieving high school. (Doctoral dissertation) Available from ProQuest Dissertations &amp; Theses Global.</a:t>
            </a:r>
          </a:p>
          <a:p>
            <a:r>
              <a:rPr lang="en-US" sz="2200" dirty="0" err="1"/>
              <a:t>Mertler</a:t>
            </a:r>
            <a:r>
              <a:rPr lang="en-US" sz="2200" dirty="0"/>
              <a:t>, C. (2011). Teacher’s perceptions of the influence of </a:t>
            </a:r>
            <a:r>
              <a:rPr lang="en-US" sz="2200" i="1" dirty="0"/>
              <a:t>No Child Left Behind</a:t>
            </a:r>
            <a:r>
              <a:rPr lang="en-US" sz="2200" dirty="0"/>
              <a:t> on classroom practices. </a:t>
            </a:r>
            <a:r>
              <a:rPr lang="en-US" sz="2200" i="1" dirty="0"/>
              <a:t>Current Issues in Education, </a:t>
            </a:r>
            <a:r>
              <a:rPr lang="en-US" sz="2200" dirty="0"/>
              <a:t>13(3). Retrieved from http://cie.asu.edu/</a:t>
            </a:r>
          </a:p>
          <a:p>
            <a:r>
              <a:rPr lang="en-US" sz="2200" dirty="0"/>
              <a:t>Saunders, S.A. (2013). The impact of a growth mindset intervention on the reading achievement of at-risk adolescent students. Available from ProQuest Dissertations &amp; Theses Global.</a:t>
            </a:r>
          </a:p>
          <a:p>
            <a:r>
              <a:rPr lang="en-US" sz="2200" dirty="0"/>
              <a:t>Volpe, F. A. (2016) The role of academic achievement motivation in predicting performance on the </a:t>
            </a:r>
          </a:p>
          <a:p>
            <a:r>
              <a:rPr lang="en-US" sz="2200" dirty="0"/>
              <a:t>            Northwest Evaluation Association's Measure of Academic Progress. Mindsets                                             Incremental vs. Entity beliefs about intelligence. (Doctoral dissertation). Available from ProQuest Dissertations and Theses Global.</a:t>
            </a:r>
          </a:p>
          <a:p>
            <a:endParaRPr lang="en-US" sz="2200" dirty="0">
              <a:latin typeface="+mn-lt"/>
            </a:endParaRPr>
          </a:p>
        </p:txBody>
      </p:sp>
      <p:sp>
        <p:nvSpPr>
          <p:cNvPr id="15" name="Text Placeholder 14"/>
          <p:cNvSpPr>
            <a:spLocks noGrp="1"/>
          </p:cNvSpPr>
          <p:nvPr>
            <p:ph type="body" sz="quarter" idx="29"/>
          </p:nvPr>
        </p:nvSpPr>
        <p:spPr>
          <a:xfrm>
            <a:off x="32914027" y="27969378"/>
            <a:ext cx="10047018" cy="754045"/>
          </a:xfrm>
        </p:spPr>
        <p:txBody>
          <a:bodyPr/>
          <a:lstStyle/>
          <a:p>
            <a:r>
              <a:rPr lang="en-US" dirty="0" smtClean="0">
                <a:latin typeface="Times New Roman" panose="02020603050405020304" pitchFamily="18" charset="0"/>
                <a:cs typeface="Times New Roman" panose="02020603050405020304" pitchFamily="18" charset="0"/>
              </a:rPr>
              <a:t>QR Code </a:t>
            </a:r>
            <a:endParaRPr lang="en-US" dirty="0">
              <a:latin typeface="Times New Roman" panose="02020603050405020304" pitchFamily="18" charset="0"/>
              <a:cs typeface="Times New Roman" panose="02020603050405020304" pitchFamily="18" charset="0"/>
            </a:endParaRPr>
          </a:p>
        </p:txBody>
      </p:sp>
      <p:sp>
        <p:nvSpPr>
          <p:cNvPr id="16" name="Text Placeholder 15"/>
          <p:cNvSpPr>
            <a:spLocks noGrp="1"/>
          </p:cNvSpPr>
          <p:nvPr>
            <p:ph type="body" sz="quarter" idx="30"/>
          </p:nvPr>
        </p:nvSpPr>
        <p:spPr>
          <a:xfrm flipV="1">
            <a:off x="32929513" y="28643579"/>
            <a:ext cx="10052050" cy="3246119"/>
          </a:xfrm>
        </p:spPr>
        <p:txBody>
          <a:bodyPr/>
          <a:lstStyle/>
          <a:p>
            <a:endParaRPr lang="en-US" dirty="0"/>
          </a:p>
        </p:txBody>
      </p:sp>
      <p:sp>
        <p:nvSpPr>
          <p:cNvPr id="17" name="Text Placeholder 16"/>
          <p:cNvSpPr>
            <a:spLocks noGrp="1"/>
          </p:cNvSpPr>
          <p:nvPr>
            <p:ph type="body" sz="quarter" idx="95"/>
          </p:nvPr>
        </p:nvSpPr>
        <p:spPr/>
        <p:txBody>
          <a:bodyPr/>
          <a:lstStyle/>
          <a:p>
            <a:endParaRPr lang="en-US"/>
          </a:p>
        </p:txBody>
      </p:sp>
      <p:sp>
        <p:nvSpPr>
          <p:cNvPr id="18" name="Text Placeholder 17"/>
          <p:cNvSpPr>
            <a:spLocks noGrp="1"/>
          </p:cNvSpPr>
          <p:nvPr>
            <p:ph type="body" sz="quarter" idx="96"/>
          </p:nvPr>
        </p:nvSpPr>
        <p:spPr>
          <a:xfrm>
            <a:off x="904188" y="14951552"/>
            <a:ext cx="10056813" cy="11917086"/>
          </a:xfrm>
        </p:spPr>
        <p:txBody>
          <a:bodyPr/>
          <a:lstStyle/>
          <a:p>
            <a:pPr marL="457200" indent="-457200">
              <a:buAutoNum type="arabicPeriod"/>
            </a:pPr>
            <a:r>
              <a:rPr lang="en-US" dirty="0" smtClean="0"/>
              <a:t>Do </a:t>
            </a:r>
            <a:r>
              <a:rPr lang="en-US" dirty="0"/>
              <a:t>students who are explicitly taught growth mindset principles show higher SOL scores in math and reading compared to their peers who have not been taught growth mindset principles? </a:t>
            </a:r>
            <a:endParaRPr lang="en-US" dirty="0" smtClean="0"/>
          </a:p>
          <a:p>
            <a:r>
              <a:rPr lang="en-US" smtClean="0"/>
              <a:t>2.</a:t>
            </a:r>
            <a:r>
              <a:rPr lang="en-US" smtClean="0"/>
              <a:t>  </a:t>
            </a:r>
            <a:r>
              <a:rPr lang="en-US" dirty="0"/>
              <a:t>Is there a correlation between a fixed mindset as reported by teachers in a survey and scoring fail/basic on the math and reading SOL tests? The null hypothesis is that there is no correlation between a fixed mindset and scoring at fail/basic on the Virginia Standards of Learning assessment</a:t>
            </a:r>
            <a:r>
              <a:rPr lang="en-US" dirty="0" smtClean="0"/>
              <a:t>.</a:t>
            </a:r>
          </a:p>
          <a:p>
            <a:pPr marL="457200" indent="-457200">
              <a:buAutoNum type="arabicPeriod"/>
            </a:pPr>
            <a:endParaRPr lang="en-US" dirty="0"/>
          </a:p>
          <a:p>
            <a:pPr algn="ctr"/>
            <a:r>
              <a:rPr lang="en-US" sz="3700" b="1" u="sng" dirty="0" smtClean="0"/>
              <a:t>Importance of this Study</a:t>
            </a:r>
          </a:p>
          <a:p>
            <a:pPr algn="ctr"/>
            <a:endParaRPr lang="en-US" b="1" u="sng" dirty="0" smtClean="0"/>
          </a:p>
          <a:p>
            <a:r>
              <a:rPr lang="en-US" dirty="0"/>
              <a:t>Growth mindset is not explicitly taught in elementary schools as a part of the culture. Growth mindset principles could be a powerful tool to reach students and raise academic achievement because students are taught how to face challenges and how to exert effort in the pursuit of academic excellence. The implementation of these principles could be an inexpensive way to prepare resilient students for the 21</a:t>
            </a:r>
            <a:r>
              <a:rPr lang="en-US" baseline="30000" dirty="0"/>
              <a:t>st</a:t>
            </a:r>
            <a:r>
              <a:rPr lang="en-US" dirty="0"/>
              <a:t> century.   Growth mindset principles according to its creator Dr. Carol </a:t>
            </a:r>
            <a:r>
              <a:rPr lang="en-US" dirty="0" err="1"/>
              <a:t>Dweck</a:t>
            </a:r>
            <a:r>
              <a:rPr lang="en-US" dirty="0"/>
              <a:t> state that intelligence is not fixed but relies on the effort students put into the learning process.  Motivation and achievement are linked through malleable intelligence. </a:t>
            </a:r>
            <a:endParaRPr lang="en-US" b="1" u="sng" dirty="0" smtClean="0"/>
          </a:p>
          <a:p>
            <a:endParaRPr lang="en-US" b="1" dirty="0" smtClean="0"/>
          </a:p>
          <a:p>
            <a:pPr marL="457200" indent="-457200">
              <a:buAutoNum type="arabicPeriod"/>
            </a:pPr>
            <a:endParaRPr lang="en-US" dirty="0"/>
          </a:p>
          <a:p>
            <a:endParaRPr lang="en-US" dirty="0" smtClean="0"/>
          </a:p>
          <a:p>
            <a:pPr marL="457200" indent="-457200">
              <a:buAutoNum type="arabicPeriod"/>
            </a:pPr>
            <a:endParaRPr lang="en-US" dirty="0"/>
          </a:p>
          <a:p>
            <a:pPr marL="457200" indent="-457200">
              <a:buAutoNum type="arabicPeriod"/>
            </a:pPr>
            <a:endParaRPr lang="en-US" dirty="0"/>
          </a:p>
          <a:p>
            <a:endParaRPr lang="en-US" dirty="0"/>
          </a:p>
        </p:txBody>
      </p:sp>
      <p:sp>
        <p:nvSpPr>
          <p:cNvPr id="19" name="Text Placeholder 18"/>
          <p:cNvSpPr>
            <a:spLocks noGrp="1"/>
          </p:cNvSpPr>
          <p:nvPr>
            <p:ph type="body" sz="quarter" idx="107"/>
          </p:nvPr>
        </p:nvSpPr>
        <p:spPr/>
        <p:txBody>
          <a:bodyPr/>
          <a:lstStyle/>
          <a:p>
            <a:endParaRPr lang="en-US"/>
          </a:p>
        </p:txBody>
      </p:sp>
      <p:sp>
        <p:nvSpPr>
          <p:cNvPr id="20" name="Text Placeholder 19"/>
          <p:cNvSpPr>
            <a:spLocks noGrp="1"/>
          </p:cNvSpPr>
          <p:nvPr>
            <p:ph type="body" sz="quarter" idx="116"/>
          </p:nvPr>
        </p:nvSpPr>
        <p:spPr/>
        <p:txBody>
          <a:bodyPr/>
          <a:lstStyle/>
          <a:p>
            <a:endParaRPr lang="en-US"/>
          </a:p>
        </p:txBody>
      </p:sp>
      <p:sp>
        <p:nvSpPr>
          <p:cNvPr id="21" name="Text Placeholder 20"/>
          <p:cNvSpPr>
            <a:spLocks noGrp="1"/>
          </p:cNvSpPr>
          <p:nvPr>
            <p:ph type="body" sz="quarter" idx="117"/>
          </p:nvPr>
        </p:nvSpPr>
        <p:spPr/>
        <p:txBody>
          <a:bodyPr/>
          <a:lstStyle/>
          <a:p>
            <a:endParaRPr lang="en-US"/>
          </a:p>
        </p:txBody>
      </p:sp>
      <p:sp>
        <p:nvSpPr>
          <p:cNvPr id="22" name="Text Placeholder 21"/>
          <p:cNvSpPr>
            <a:spLocks noGrp="1"/>
          </p:cNvSpPr>
          <p:nvPr>
            <p:ph type="body" sz="quarter" idx="118"/>
          </p:nvPr>
        </p:nvSpPr>
        <p:spPr/>
        <p:txBody>
          <a:bodyPr/>
          <a:lstStyle/>
          <a:p>
            <a:endParaRPr lang="en-US"/>
          </a:p>
        </p:txBody>
      </p:sp>
      <p:sp>
        <p:nvSpPr>
          <p:cNvPr id="23" name="Text Placeholder 22"/>
          <p:cNvSpPr>
            <a:spLocks noGrp="1"/>
          </p:cNvSpPr>
          <p:nvPr>
            <p:ph type="body" sz="quarter" idx="119"/>
          </p:nvPr>
        </p:nvSpPr>
        <p:spPr/>
        <p:txBody>
          <a:bodyPr/>
          <a:lstStyle/>
          <a:p>
            <a:endParaRPr lang="en-US"/>
          </a:p>
        </p:txBody>
      </p:sp>
      <p:sp>
        <p:nvSpPr>
          <p:cNvPr id="24" name="Text Placeholder 23"/>
          <p:cNvSpPr>
            <a:spLocks noGrp="1"/>
          </p:cNvSpPr>
          <p:nvPr>
            <p:ph type="body" sz="quarter" idx="120"/>
          </p:nvPr>
        </p:nvSpPr>
        <p:spPr/>
        <p:txBody>
          <a:bodyPr/>
          <a:lstStyle/>
          <a:p>
            <a:endParaRPr lang="en-US"/>
          </a:p>
        </p:txBody>
      </p:sp>
      <p:sp>
        <p:nvSpPr>
          <p:cNvPr id="25" name="Text Placeholder 24"/>
          <p:cNvSpPr>
            <a:spLocks noGrp="1"/>
          </p:cNvSpPr>
          <p:nvPr>
            <p:ph type="body" sz="quarter" idx="121"/>
          </p:nvPr>
        </p:nvSpPr>
        <p:spPr/>
        <p:txBody>
          <a:bodyPr/>
          <a:lstStyle/>
          <a:p>
            <a:endParaRPr lang="en-US"/>
          </a:p>
        </p:txBody>
      </p:sp>
      <p:sp>
        <p:nvSpPr>
          <p:cNvPr id="26" name="Text Placeholder 25"/>
          <p:cNvSpPr>
            <a:spLocks noGrp="1"/>
          </p:cNvSpPr>
          <p:nvPr>
            <p:ph type="body" sz="quarter" idx="122"/>
          </p:nvPr>
        </p:nvSpPr>
        <p:spPr/>
        <p:txBody>
          <a:bodyPr/>
          <a:lstStyle/>
          <a:p>
            <a:endParaRPr lang="en-US"/>
          </a:p>
        </p:txBody>
      </p:sp>
      <p:sp>
        <p:nvSpPr>
          <p:cNvPr id="27" name="Text Placeholder 26"/>
          <p:cNvSpPr>
            <a:spLocks noGrp="1"/>
          </p:cNvSpPr>
          <p:nvPr>
            <p:ph type="body" sz="quarter" idx="123"/>
          </p:nvPr>
        </p:nvSpPr>
        <p:spPr/>
        <p:txBody>
          <a:bodyPr/>
          <a:lstStyle/>
          <a:p>
            <a:endParaRPr lang="en-US"/>
          </a:p>
        </p:txBody>
      </p:sp>
      <p:sp>
        <p:nvSpPr>
          <p:cNvPr id="28" name="Text Placeholder 27"/>
          <p:cNvSpPr>
            <a:spLocks noGrp="1"/>
          </p:cNvSpPr>
          <p:nvPr>
            <p:ph type="body" sz="quarter" idx="124"/>
          </p:nvPr>
        </p:nvSpPr>
        <p:spPr/>
        <p:txBody>
          <a:bodyPr/>
          <a:lstStyle/>
          <a:p>
            <a:endParaRPr lang="en-US"/>
          </a:p>
        </p:txBody>
      </p:sp>
      <p:sp>
        <p:nvSpPr>
          <p:cNvPr id="29" name="Text Placeholder 28"/>
          <p:cNvSpPr>
            <a:spLocks noGrp="1"/>
          </p:cNvSpPr>
          <p:nvPr>
            <p:ph type="body" sz="quarter" idx="125"/>
          </p:nvPr>
        </p:nvSpPr>
        <p:spPr/>
        <p:txBody>
          <a:bodyPr/>
          <a:lstStyle/>
          <a:p>
            <a:endParaRPr lang="en-US"/>
          </a:p>
        </p:txBody>
      </p:sp>
      <p:pic>
        <p:nvPicPr>
          <p:cNvPr id="88" name="Picture Placeholder 87"/>
          <p:cNvPicPr>
            <a:picLocks noGrp="1" noChangeAspect="1"/>
          </p:cNvPicPr>
          <p:nvPr>
            <p:ph type="pic" sz="quarter" idx="115"/>
          </p:nvPr>
        </p:nvPicPr>
        <p:blipFill>
          <a:blip r:embed="rId4">
            <a:extLst>
              <a:ext uri="{28A0092B-C50C-407E-A947-70E740481C1C}">
                <a14:useLocalDpi xmlns:a14="http://schemas.microsoft.com/office/drawing/2010/main" val="0"/>
              </a:ext>
            </a:extLst>
          </a:blip>
          <a:srcRect t="9213" b="9213"/>
          <a:stretch>
            <a:fillRect/>
          </a:stretch>
        </p:blipFill>
        <p:spPr/>
      </p:pic>
      <p:pic>
        <p:nvPicPr>
          <p:cNvPr id="89" name="Picture Placeholder 88"/>
          <p:cNvPicPr>
            <a:picLocks noGrp="1" noChangeAspect="1"/>
          </p:cNvPicPr>
          <p:nvPr>
            <p:ph type="pic" sz="quarter" idx="126"/>
          </p:nvPr>
        </p:nvPicPr>
        <p:blipFill>
          <a:blip r:embed="rId5">
            <a:extLst>
              <a:ext uri="{28A0092B-C50C-407E-A947-70E740481C1C}">
                <a14:useLocalDpi xmlns:a14="http://schemas.microsoft.com/office/drawing/2010/main" val="0"/>
              </a:ext>
            </a:extLst>
          </a:blip>
          <a:srcRect t="9213" b="9213"/>
          <a:stretch>
            <a:fillRect/>
          </a:stretch>
        </p:blipFill>
        <p:spPr/>
      </p:pic>
      <p:pic>
        <p:nvPicPr>
          <p:cNvPr id="90" name="Picture Placeholder 89"/>
          <p:cNvPicPr>
            <a:picLocks noGrp="1" noChangeAspect="1"/>
          </p:cNvPicPr>
          <p:nvPr>
            <p:ph type="pic" sz="quarter" idx="127"/>
          </p:nvPr>
        </p:nvPicPr>
        <p:blipFill>
          <a:blip r:embed="rId6">
            <a:extLst>
              <a:ext uri="{28A0092B-C50C-407E-A947-70E740481C1C}">
                <a14:useLocalDpi xmlns:a14="http://schemas.microsoft.com/office/drawing/2010/main" val="0"/>
              </a:ext>
            </a:extLst>
          </a:blip>
          <a:srcRect t="3898" b="3898"/>
          <a:stretch>
            <a:fillRect/>
          </a:stretch>
        </p:blipFill>
        <p:spPr/>
      </p:pic>
      <p:sp>
        <p:nvSpPr>
          <p:cNvPr id="33" name="Picture Placeholder 32"/>
          <p:cNvSpPr>
            <a:spLocks noGrp="1"/>
          </p:cNvSpPr>
          <p:nvPr>
            <p:ph type="pic" sz="quarter" idx="128"/>
          </p:nvPr>
        </p:nvSpPr>
        <p:spPr/>
      </p:sp>
      <p:sp>
        <p:nvSpPr>
          <p:cNvPr id="34" name="Picture Placeholder 33"/>
          <p:cNvSpPr>
            <a:spLocks noGrp="1"/>
          </p:cNvSpPr>
          <p:nvPr>
            <p:ph type="pic" sz="quarter" idx="129"/>
          </p:nvPr>
        </p:nvSpPr>
        <p:spPr/>
      </p:sp>
      <p:sp>
        <p:nvSpPr>
          <p:cNvPr id="35" name="Picture Placeholder 34"/>
          <p:cNvSpPr>
            <a:spLocks noGrp="1"/>
          </p:cNvSpPr>
          <p:nvPr>
            <p:ph type="pic" sz="quarter" idx="130"/>
          </p:nvPr>
        </p:nvSpPr>
        <p:spPr/>
      </p:sp>
      <p:sp>
        <p:nvSpPr>
          <p:cNvPr id="36" name="Picture Placeholder 35"/>
          <p:cNvSpPr>
            <a:spLocks noGrp="1"/>
          </p:cNvSpPr>
          <p:nvPr>
            <p:ph type="pic" sz="quarter" idx="131"/>
          </p:nvPr>
        </p:nvSpPr>
        <p:spPr/>
      </p:sp>
      <p:sp>
        <p:nvSpPr>
          <p:cNvPr id="37" name="Picture Placeholder 36"/>
          <p:cNvSpPr>
            <a:spLocks noGrp="1"/>
          </p:cNvSpPr>
          <p:nvPr>
            <p:ph type="pic" sz="quarter" idx="132"/>
          </p:nvPr>
        </p:nvSpPr>
        <p:spPr/>
      </p:sp>
      <p:pic>
        <p:nvPicPr>
          <p:cNvPr id="96" name="Picture Placeholder 95"/>
          <p:cNvPicPr>
            <a:picLocks noGrp="1" noChangeAspect="1"/>
          </p:cNvPicPr>
          <p:nvPr>
            <p:ph type="pic" sz="quarter" idx="133"/>
          </p:nvPr>
        </p:nvPicPr>
        <p:blipFill>
          <a:blip r:embed="rId7">
            <a:extLst>
              <a:ext uri="{28A0092B-C50C-407E-A947-70E740481C1C}">
                <a14:useLocalDpi xmlns:a14="http://schemas.microsoft.com/office/drawing/2010/main" val="0"/>
              </a:ext>
            </a:extLst>
          </a:blip>
          <a:srcRect t="10573" b="10573"/>
          <a:stretch>
            <a:fillRect/>
          </a:stretch>
        </p:blipFill>
        <p:spPr>
          <a:xfrm>
            <a:off x="-103188" y="39794"/>
            <a:ext cx="5994133" cy="4624313"/>
          </a:xfrm>
        </p:spPr>
      </p:pic>
      <p:sp>
        <p:nvSpPr>
          <p:cNvPr id="41" name="Text Placeholder 40"/>
          <p:cNvSpPr>
            <a:spLocks noGrp="1"/>
          </p:cNvSpPr>
          <p:nvPr>
            <p:ph type="body" sz="quarter" idx="136"/>
          </p:nvPr>
        </p:nvSpPr>
        <p:spPr/>
        <p:txBody>
          <a:bodyPr/>
          <a:lstStyle/>
          <a:p>
            <a:endParaRPr lang="en-US"/>
          </a:p>
        </p:txBody>
      </p:sp>
      <p:sp>
        <p:nvSpPr>
          <p:cNvPr id="42" name="Text Placeholder 41"/>
          <p:cNvSpPr>
            <a:spLocks noGrp="1"/>
          </p:cNvSpPr>
          <p:nvPr>
            <p:ph type="body" sz="quarter" idx="137"/>
          </p:nvPr>
        </p:nvSpPr>
        <p:spPr/>
        <p:txBody>
          <a:bodyPr/>
          <a:lstStyle/>
          <a:p>
            <a:endParaRPr lang="en-US"/>
          </a:p>
        </p:txBody>
      </p:sp>
      <p:sp>
        <p:nvSpPr>
          <p:cNvPr id="43" name="Text Placeholder 42"/>
          <p:cNvSpPr>
            <a:spLocks noGrp="1"/>
          </p:cNvSpPr>
          <p:nvPr>
            <p:ph type="body" sz="quarter" idx="138"/>
          </p:nvPr>
        </p:nvSpPr>
        <p:spPr/>
        <p:txBody>
          <a:bodyPr/>
          <a:lstStyle/>
          <a:p>
            <a:endParaRPr lang="en-US"/>
          </a:p>
        </p:txBody>
      </p:sp>
      <p:sp>
        <p:nvSpPr>
          <p:cNvPr id="44" name="Text Placeholder 43"/>
          <p:cNvSpPr>
            <a:spLocks noGrp="1"/>
          </p:cNvSpPr>
          <p:nvPr>
            <p:ph type="body" sz="quarter" idx="139"/>
          </p:nvPr>
        </p:nvSpPr>
        <p:spPr/>
        <p:txBody>
          <a:bodyPr/>
          <a:lstStyle/>
          <a:p>
            <a:endParaRPr lang="en-US"/>
          </a:p>
        </p:txBody>
      </p:sp>
      <p:sp>
        <p:nvSpPr>
          <p:cNvPr id="45" name="Text Placeholder 44"/>
          <p:cNvSpPr>
            <a:spLocks noGrp="1"/>
          </p:cNvSpPr>
          <p:nvPr>
            <p:ph type="body" sz="quarter" idx="140"/>
          </p:nvPr>
        </p:nvSpPr>
        <p:spPr/>
        <p:txBody>
          <a:bodyPr/>
          <a:lstStyle/>
          <a:p>
            <a:endParaRPr lang="en-US"/>
          </a:p>
        </p:txBody>
      </p:sp>
      <p:sp>
        <p:nvSpPr>
          <p:cNvPr id="46" name="Text Placeholder 45"/>
          <p:cNvSpPr>
            <a:spLocks noGrp="1"/>
          </p:cNvSpPr>
          <p:nvPr>
            <p:ph type="body" sz="quarter" idx="141"/>
          </p:nvPr>
        </p:nvSpPr>
        <p:spPr/>
        <p:txBody>
          <a:bodyPr/>
          <a:lstStyle/>
          <a:p>
            <a:endParaRPr lang="en-US"/>
          </a:p>
        </p:txBody>
      </p:sp>
      <p:sp>
        <p:nvSpPr>
          <p:cNvPr id="47" name="Text Placeholder 46"/>
          <p:cNvSpPr>
            <a:spLocks noGrp="1"/>
          </p:cNvSpPr>
          <p:nvPr>
            <p:ph type="body" sz="quarter" idx="142"/>
          </p:nvPr>
        </p:nvSpPr>
        <p:spPr/>
        <p:txBody>
          <a:bodyPr/>
          <a:lstStyle/>
          <a:p>
            <a:endParaRPr lang="en-US"/>
          </a:p>
        </p:txBody>
      </p:sp>
      <p:sp>
        <p:nvSpPr>
          <p:cNvPr id="48" name="Text Placeholder 47"/>
          <p:cNvSpPr>
            <a:spLocks noGrp="1"/>
          </p:cNvSpPr>
          <p:nvPr>
            <p:ph type="body" sz="quarter" idx="143"/>
          </p:nvPr>
        </p:nvSpPr>
        <p:spPr/>
        <p:txBody>
          <a:bodyPr/>
          <a:lstStyle/>
          <a:p>
            <a:endParaRPr lang="en-US"/>
          </a:p>
        </p:txBody>
      </p:sp>
      <p:sp>
        <p:nvSpPr>
          <p:cNvPr id="49" name="Text Placeholder 48"/>
          <p:cNvSpPr>
            <a:spLocks noGrp="1"/>
          </p:cNvSpPr>
          <p:nvPr>
            <p:ph type="body" sz="quarter" idx="144"/>
          </p:nvPr>
        </p:nvSpPr>
        <p:spPr/>
        <p:txBody>
          <a:bodyPr/>
          <a:lstStyle/>
          <a:p>
            <a:endParaRPr lang="en-US"/>
          </a:p>
        </p:txBody>
      </p:sp>
      <p:sp>
        <p:nvSpPr>
          <p:cNvPr id="50" name="Text Placeholder 49"/>
          <p:cNvSpPr>
            <a:spLocks noGrp="1"/>
          </p:cNvSpPr>
          <p:nvPr>
            <p:ph type="body" sz="quarter" idx="145"/>
          </p:nvPr>
        </p:nvSpPr>
        <p:spPr/>
        <p:txBody>
          <a:bodyPr/>
          <a:lstStyle/>
          <a:p>
            <a:endParaRPr lang="en-US"/>
          </a:p>
        </p:txBody>
      </p:sp>
      <p:sp>
        <p:nvSpPr>
          <p:cNvPr id="51" name="Text Placeholder 50"/>
          <p:cNvSpPr>
            <a:spLocks noGrp="1"/>
          </p:cNvSpPr>
          <p:nvPr>
            <p:ph type="body" sz="quarter" idx="146"/>
          </p:nvPr>
        </p:nvSpPr>
        <p:spPr/>
        <p:txBody>
          <a:bodyPr/>
          <a:lstStyle/>
          <a:p>
            <a:endParaRPr lang="en-US"/>
          </a:p>
        </p:txBody>
      </p:sp>
      <p:sp>
        <p:nvSpPr>
          <p:cNvPr id="52" name="Text Placeholder 51"/>
          <p:cNvSpPr>
            <a:spLocks noGrp="1"/>
          </p:cNvSpPr>
          <p:nvPr>
            <p:ph type="body" sz="quarter" idx="147"/>
          </p:nvPr>
        </p:nvSpPr>
        <p:spPr/>
        <p:txBody>
          <a:bodyPr/>
          <a:lstStyle/>
          <a:p>
            <a:endParaRPr lang="en-US"/>
          </a:p>
        </p:txBody>
      </p:sp>
      <p:sp>
        <p:nvSpPr>
          <p:cNvPr id="53" name="Text Placeholder 52"/>
          <p:cNvSpPr>
            <a:spLocks noGrp="1"/>
          </p:cNvSpPr>
          <p:nvPr>
            <p:ph type="body" sz="quarter" idx="148"/>
          </p:nvPr>
        </p:nvSpPr>
        <p:spPr/>
        <p:txBody>
          <a:bodyPr/>
          <a:lstStyle/>
          <a:p>
            <a:endParaRPr lang="en-US"/>
          </a:p>
        </p:txBody>
      </p:sp>
      <p:sp>
        <p:nvSpPr>
          <p:cNvPr id="54" name="Text Placeholder 53"/>
          <p:cNvSpPr>
            <a:spLocks noGrp="1"/>
          </p:cNvSpPr>
          <p:nvPr>
            <p:ph type="body" sz="quarter" idx="149"/>
          </p:nvPr>
        </p:nvSpPr>
        <p:spPr/>
        <p:txBody>
          <a:bodyPr/>
          <a:lstStyle/>
          <a:p>
            <a:endParaRPr lang="en-US" dirty="0"/>
          </a:p>
        </p:txBody>
      </p:sp>
      <p:sp>
        <p:nvSpPr>
          <p:cNvPr id="55" name="Text Placeholder 54"/>
          <p:cNvSpPr>
            <a:spLocks noGrp="1"/>
          </p:cNvSpPr>
          <p:nvPr>
            <p:ph type="body" sz="quarter" idx="150"/>
          </p:nvPr>
        </p:nvSpPr>
        <p:spPr/>
        <p:txBody>
          <a:bodyPr/>
          <a:lstStyle/>
          <a:p>
            <a:r>
              <a:rPr lang="en-US" dirty="0" smtClean="0"/>
              <a:t>Longwood University</a:t>
            </a:r>
            <a:endParaRPr lang="en-US" dirty="0"/>
          </a:p>
        </p:txBody>
      </p:sp>
      <p:sp>
        <p:nvSpPr>
          <p:cNvPr id="56" name="Text Placeholder 55"/>
          <p:cNvSpPr>
            <a:spLocks noGrp="1"/>
          </p:cNvSpPr>
          <p:nvPr>
            <p:ph type="body" sz="quarter" idx="151"/>
          </p:nvPr>
        </p:nvSpPr>
        <p:spPr/>
        <p:txBody>
          <a:bodyPr>
            <a:normAutofit fontScale="92500" lnSpcReduction="10000"/>
          </a:bodyPr>
          <a:lstStyle/>
          <a:p>
            <a:r>
              <a:rPr lang="en-US" dirty="0" smtClean="0"/>
              <a:t>Karen Mason</a:t>
            </a:r>
            <a:endParaRPr lang="en-US" dirty="0"/>
          </a:p>
        </p:txBody>
      </p:sp>
      <p:sp>
        <p:nvSpPr>
          <p:cNvPr id="57" name="Text Placeholder 56"/>
          <p:cNvSpPr>
            <a:spLocks noGrp="1"/>
          </p:cNvSpPr>
          <p:nvPr>
            <p:ph type="body" sz="quarter" idx="153"/>
          </p:nvPr>
        </p:nvSpPr>
        <p:spPr/>
        <p:txBody>
          <a:bodyPr>
            <a:normAutofit fontScale="92500" lnSpcReduction="10000"/>
          </a:bodyPr>
          <a:lstStyle/>
          <a:p>
            <a:r>
              <a:rPr lang="en-US" dirty="0"/>
              <a:t>The Effect of Growth Mindset on Academic Achievement</a:t>
            </a:r>
          </a:p>
          <a:p>
            <a:endParaRPr lang="en-US" dirty="0"/>
          </a:p>
        </p:txBody>
      </p:sp>
      <p:graphicFrame>
        <p:nvGraphicFramePr>
          <p:cNvPr id="61" name="Table 60"/>
          <p:cNvGraphicFramePr>
            <a:graphicFrameLocks noGrp="1"/>
          </p:cNvGraphicFramePr>
          <p:nvPr>
            <p:extLst>
              <p:ext uri="{D42A27DB-BD31-4B8C-83A1-F6EECF244321}">
                <p14:modId xmlns:p14="http://schemas.microsoft.com/office/powerpoint/2010/main" val="2679258740"/>
              </p:ext>
            </p:extLst>
          </p:nvPr>
        </p:nvGraphicFramePr>
        <p:xfrm>
          <a:off x="23545800" y="10963935"/>
          <a:ext cx="5943600" cy="9875520"/>
        </p:xfrm>
        <a:graphic>
          <a:graphicData uri="http://schemas.openxmlformats.org/drawingml/2006/table">
            <a:tbl>
              <a:tblPr firstRow="1" firstCol="1" bandRow="1">
                <a:tableStyleId>{5C22544A-7EE6-4342-B048-85BDC9FD1C3A}</a:tableStyleId>
              </a:tblPr>
              <a:tblGrid>
                <a:gridCol w="2971800"/>
                <a:gridCol w="2971800"/>
              </a:tblGrid>
              <a:tr h="0">
                <a:tc>
                  <a:txBody>
                    <a:bodyPr/>
                    <a:lstStyle/>
                    <a:p>
                      <a:pPr marL="0" marR="0">
                        <a:spcBef>
                          <a:spcPts val="0"/>
                        </a:spcBef>
                        <a:spcAft>
                          <a:spcPts val="0"/>
                        </a:spcAft>
                      </a:pPr>
                      <a:r>
                        <a:rPr lang="en-US" sz="1200" dirty="0">
                          <a:effectLst/>
                        </a:rPr>
                        <a:t>Weeks</a:t>
                      </a:r>
                      <a:endParaRPr lang="en-US" sz="12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2400" dirty="0">
                          <a:effectLst/>
                        </a:rPr>
                        <a:t>Activity</a:t>
                      </a:r>
                      <a:endParaRPr lang="en-US" sz="24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rPr>
                        <a:t>1</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rPr>
                        <a:t>Researcher schedules learning dates</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rPr>
                        <a:t>2</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rPr>
                        <a:t>Researcher presents” </a:t>
                      </a:r>
                      <a:r>
                        <a:rPr lang="en-US" sz="1600" dirty="0" err="1">
                          <a:effectLst/>
                        </a:rPr>
                        <a:t>MindsetMaker</a:t>
                      </a:r>
                      <a:r>
                        <a:rPr lang="en-US" sz="1600" dirty="0">
                          <a:effectLst/>
                        </a:rPr>
                        <a:t>” to experiment teachers</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rPr>
                        <a:t>3</a:t>
                      </a:r>
                      <a:endParaRPr lang="en-US" sz="160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rPr>
                        <a:t>Teachers connect to and register for the “</a:t>
                      </a:r>
                      <a:r>
                        <a:rPr lang="en-US" sz="1600" dirty="0" err="1">
                          <a:effectLst/>
                        </a:rPr>
                        <a:t>MindsetMaker</a:t>
                      </a:r>
                      <a:r>
                        <a:rPr lang="en-US" sz="1600" dirty="0">
                          <a:effectLst/>
                        </a:rPr>
                        <a:t>” Program.</a:t>
                      </a:r>
                    </a:p>
                    <a:p>
                      <a:pPr marL="0" marR="0">
                        <a:spcBef>
                          <a:spcPts val="0"/>
                        </a:spcBef>
                        <a:spcAft>
                          <a:spcPts val="0"/>
                        </a:spcAft>
                      </a:pPr>
                      <a:r>
                        <a:rPr lang="en-US" sz="1600" dirty="0">
                          <a:effectLst/>
                        </a:rPr>
                        <a:t> </a:t>
                      </a:r>
                      <a:endParaRPr lang="en-US" sz="160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latin typeface="Times New Roman" panose="02020603050405020304" pitchFamily="18" charset="0"/>
                          <a:cs typeface="Times New Roman" panose="02020603050405020304" pitchFamily="18" charset="0"/>
                        </a:rPr>
                        <a:t>4</a:t>
                      </a:r>
                      <a:endParaRPr lang="en-US" sz="160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Teachers view introductory video.</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Teachers assess their own mindset.</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Sharing and reflection </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latin typeface="Times New Roman" panose="02020603050405020304" pitchFamily="18" charset="0"/>
                          <a:cs typeface="Times New Roman" panose="02020603050405020304" pitchFamily="18" charset="0"/>
                        </a:rPr>
                        <a:t>5</a:t>
                      </a:r>
                      <a:endParaRPr lang="en-US" sz="160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Teachers view “Learn How To Motivate” video.</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Then Teachers apply the learning from the program and complete activities and projects with students.</a:t>
                      </a:r>
                      <a:endParaRPr lang="en-US" sz="1600" dirty="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latin typeface="Times New Roman" panose="02020603050405020304" pitchFamily="18" charset="0"/>
                          <a:cs typeface="Times New Roman" panose="02020603050405020304" pitchFamily="18" charset="0"/>
                        </a:rPr>
                        <a:t>6</a:t>
                      </a:r>
                      <a:endParaRPr lang="en-US" sz="160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Teachers asses their own mindset.</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View “Messages That Motivate”.</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Teachers apply the learning.</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Sharing and reflection</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latin typeface="Times New Roman" panose="02020603050405020304" pitchFamily="18" charset="0"/>
                          <a:cs typeface="Times New Roman" panose="02020603050405020304" pitchFamily="18" charset="0"/>
                        </a:rPr>
                        <a:t>7</a:t>
                      </a:r>
                      <a:endParaRPr lang="en-US" sz="160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Teachers asses their own mindset.</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View “The Malleable Mind”.</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Apply the Learning</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Sharing and reflection.</a:t>
                      </a:r>
                      <a:endParaRPr lang="en-US" sz="1600" dirty="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latin typeface="Times New Roman" panose="02020603050405020304" pitchFamily="18" charset="0"/>
                          <a:cs typeface="Times New Roman" panose="02020603050405020304" pitchFamily="18" charset="0"/>
                        </a:rPr>
                        <a:t>8</a:t>
                      </a:r>
                      <a:endParaRPr lang="en-US" sz="160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Teachers assess their own mindset.</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View “Molding Mindsets” </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Apply the Learning.</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Access tools and resources for review.</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r>
              <a:tr h="0">
                <a:tc>
                  <a:txBody>
                    <a:bodyPr/>
                    <a:lstStyle/>
                    <a:p>
                      <a:pPr marL="0" marR="0">
                        <a:spcBef>
                          <a:spcPts val="0"/>
                        </a:spcBef>
                        <a:spcAft>
                          <a:spcPts val="0"/>
                        </a:spcAft>
                      </a:pPr>
                      <a:r>
                        <a:rPr lang="en-US" sz="1600">
                          <a:effectLst/>
                          <a:latin typeface="Times New Roman" panose="02020603050405020304" pitchFamily="18" charset="0"/>
                          <a:cs typeface="Times New Roman" panose="02020603050405020304" pitchFamily="18" charset="0"/>
                        </a:rPr>
                        <a:t>9</a:t>
                      </a:r>
                      <a:endParaRPr lang="en-US" sz="160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c>
                  <a:txBody>
                    <a:bodyPr/>
                    <a:lstStyle/>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Administration observations</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Discuss how teaching has changed with growth mindset.</a:t>
                      </a:r>
                    </a:p>
                    <a:p>
                      <a:pPr marL="0" marR="0">
                        <a:spcBef>
                          <a:spcPts val="0"/>
                        </a:spcBef>
                        <a:spcAft>
                          <a:spcPts val="0"/>
                        </a:spcAft>
                      </a:pPr>
                      <a:r>
                        <a:rPr lang="en-US" sz="1600" dirty="0">
                          <a:effectLst/>
                          <a:latin typeface="Times New Roman" panose="02020603050405020304" pitchFamily="18" charset="0"/>
                          <a:cs typeface="Times New Roman" panose="02020603050405020304" pitchFamily="18" charset="0"/>
                        </a:rPr>
                        <a:t>Plan for improvement. </a:t>
                      </a:r>
                      <a:endParaRPr lang="en-US" sz="1600" dirty="0">
                        <a:effectLst/>
                        <a:latin typeface="Times New Roman" panose="02020603050405020304" pitchFamily="18" charset="0"/>
                        <a:ea typeface="Cambria" panose="02040503050406030204" pitchFamily="18" charset="0"/>
                        <a:cs typeface="Times New Roman" panose="02020603050405020304" pitchFamily="18" charset="0"/>
                      </a:endParaRPr>
                    </a:p>
                  </a:txBody>
                  <a:tcPr marL="68580" marR="68580" marT="0" marB="0"/>
                </a:tc>
              </a:tr>
            </a:tbl>
          </a:graphicData>
        </a:graphic>
      </p:graphicFrame>
      <p:sp>
        <p:nvSpPr>
          <p:cNvPr id="62" name="Rectangle 1"/>
          <p:cNvSpPr>
            <a:spLocks noChangeArrowheads="1"/>
          </p:cNvSpPr>
          <p:nvPr/>
        </p:nvSpPr>
        <p:spPr bwMode="auto">
          <a:xfrm>
            <a:off x="23545800" y="10963776"/>
            <a:ext cx="438912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Calibri" panose="020F0502020204030204" pitchFamily="34" charset="0"/>
              </a:rPr>
              <a:t>Sample Teacher Implementation of “MindsetMaker”</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87" name="Picture Placeholder 86"/>
          <p:cNvPicPr>
            <a:picLocks noGrp="1" noChangeAspect="1"/>
          </p:cNvPicPr>
          <p:nvPr>
            <p:ph type="pic" sz="quarter" idx="18"/>
          </p:nvPr>
        </p:nvPicPr>
        <p:blipFill>
          <a:blip r:embed="rId8">
            <a:extLst>
              <a:ext uri="{28A0092B-C50C-407E-A947-70E740481C1C}">
                <a14:useLocalDpi xmlns:a14="http://schemas.microsoft.com/office/drawing/2010/main" val="0"/>
              </a:ext>
            </a:extLst>
          </a:blip>
          <a:srcRect t="5814" b="5814"/>
          <a:stretch>
            <a:fillRect/>
          </a:stretch>
        </p:blipFill>
        <p:spPr>
          <a:xfrm>
            <a:off x="38621368" y="39794"/>
            <a:ext cx="4932947" cy="4795258"/>
          </a:xfrm>
        </p:spPr>
      </p:pic>
      <p:pic>
        <p:nvPicPr>
          <p:cNvPr id="79" name="Picture Placeholder 78"/>
          <p:cNvPicPr>
            <a:picLocks noGrp="1" noChangeAspect="1"/>
          </p:cNvPicPr>
          <p:nvPr>
            <p:ph type="pic" sz="quarter" idx="135"/>
          </p:nvPr>
        </p:nvPicPr>
        <p:blipFill>
          <a:blip r:embed="rId9">
            <a:extLst>
              <a:ext uri="{28A0092B-C50C-407E-A947-70E740481C1C}">
                <a14:useLocalDpi xmlns:a14="http://schemas.microsoft.com/office/drawing/2010/main" val="0"/>
              </a:ext>
            </a:extLst>
          </a:blip>
          <a:srcRect t="6315" b="6315"/>
          <a:stretch>
            <a:fillRect/>
          </a:stretch>
        </p:blipFill>
        <p:spPr>
          <a:xfrm>
            <a:off x="2900530" y="24799602"/>
            <a:ext cx="6063916" cy="5298038"/>
          </a:xfrm>
        </p:spPr>
      </p:pic>
      <p:pic>
        <p:nvPicPr>
          <p:cNvPr id="86" name="Picture Placeholder 85"/>
          <p:cNvPicPr>
            <a:picLocks noGrp="1" noChangeAspect="1"/>
          </p:cNvPicPr>
          <p:nvPr>
            <p:ph type="pic" sz="quarter" idx="134"/>
          </p:nvPr>
        </p:nvPicPr>
        <p:blipFill>
          <a:blip r:embed="rId10">
            <a:extLst>
              <a:ext uri="{28A0092B-C50C-407E-A947-70E740481C1C}">
                <a14:useLocalDpi xmlns:a14="http://schemas.microsoft.com/office/drawing/2010/main" val="0"/>
              </a:ext>
            </a:extLst>
          </a:blip>
          <a:srcRect l="1774" r="1774"/>
          <a:stretch>
            <a:fillRect/>
          </a:stretch>
        </p:blipFill>
        <p:spPr>
          <a:xfrm>
            <a:off x="3012367" y="9130548"/>
            <a:ext cx="5868822" cy="4578711"/>
          </a:xfrm>
        </p:spPr>
      </p:pic>
      <p:pic>
        <p:nvPicPr>
          <p:cNvPr id="30" name="Picture Placeholder 29"/>
          <p:cNvPicPr>
            <a:picLocks noGrp="1" noChangeAspect="1"/>
          </p:cNvPicPr>
          <p:nvPr>
            <p:ph type="pic" sz="quarter" idx="15"/>
          </p:nvPr>
        </p:nvPicPr>
        <p:blipFill>
          <a:blip r:embed="rId11"/>
          <a:srcRect t="2969" b="2969"/>
          <a:stretch>
            <a:fillRect/>
          </a:stretch>
        </p:blipFill>
        <p:spPr>
          <a:xfrm>
            <a:off x="36468084" y="29160476"/>
            <a:ext cx="2941177" cy="2766515"/>
          </a:xfrm>
        </p:spPr>
      </p:pic>
    </p:spTree>
    <p:custDataLst>
      <p:tags r:id="rId1"/>
    </p:custDataLst>
    <p:extLst>
      <p:ext uri="{BB962C8B-B14F-4D97-AF65-F5344CB8AC3E}">
        <p14:creationId xmlns:p14="http://schemas.microsoft.com/office/powerpoint/2010/main" val="342521813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6745</TotalTime>
  <Words>1934</Words>
  <Application>Microsoft Office PowerPoint</Application>
  <PresentationFormat>Custom</PresentationFormat>
  <Paragraphs>143</Paragraphs>
  <Slides>1</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vt:i4>
      </vt:variant>
    </vt:vector>
  </HeadingPairs>
  <TitlesOfParts>
    <vt:vector size="10" baseType="lpstr">
      <vt:lpstr>Arial</vt:lpstr>
      <vt:lpstr>Calibri</vt:lpstr>
      <vt:lpstr>Cambria</vt:lpstr>
      <vt:lpstr>Times New Roman</vt:lpstr>
      <vt:lpstr>Trebuchet MS</vt:lpstr>
      <vt:lpstr>Wingdings</vt:lpstr>
      <vt:lpstr>36x48-Template-V2b</vt:lpstr>
      <vt:lpstr>1_Classic 3 Columns</vt:lpstr>
      <vt:lpstr>Classic - Wide Center</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Mason, Karen</cp:lastModifiedBy>
  <cp:revision>49</cp:revision>
  <cp:lastPrinted>2016-12-09T19:34:42Z</cp:lastPrinted>
  <dcterms:created xsi:type="dcterms:W3CDTF">2012-02-03T19:11:35Z</dcterms:created>
  <dcterms:modified xsi:type="dcterms:W3CDTF">2017-04-14T17:43:03Z</dcterms:modified>
</cp:coreProperties>
</file>