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51206400" cy="31089600"/>
  <p:notesSz cx="6858000" cy="9144000"/>
  <p:defaultTextStyle>
    <a:defPPr>
      <a:defRPr lang="en-US"/>
    </a:defPPr>
    <a:lvl1pPr marL="0" algn="l" defTabSz="3950208" rtl="0" eaLnBrk="1" latinLnBrk="0" hangingPunct="1">
      <a:defRPr sz="7776" kern="1200">
        <a:solidFill>
          <a:schemeClr val="tx1"/>
        </a:solidFill>
        <a:latin typeface="+mn-lt"/>
        <a:ea typeface="+mn-ea"/>
        <a:cs typeface="+mn-cs"/>
      </a:defRPr>
    </a:lvl1pPr>
    <a:lvl2pPr marL="1975104" algn="l" defTabSz="3950208" rtl="0" eaLnBrk="1" latinLnBrk="0" hangingPunct="1">
      <a:defRPr sz="7776" kern="1200">
        <a:solidFill>
          <a:schemeClr val="tx1"/>
        </a:solidFill>
        <a:latin typeface="+mn-lt"/>
        <a:ea typeface="+mn-ea"/>
        <a:cs typeface="+mn-cs"/>
      </a:defRPr>
    </a:lvl2pPr>
    <a:lvl3pPr marL="3950208" algn="l" defTabSz="3950208" rtl="0" eaLnBrk="1" latinLnBrk="0" hangingPunct="1">
      <a:defRPr sz="7776" kern="1200">
        <a:solidFill>
          <a:schemeClr val="tx1"/>
        </a:solidFill>
        <a:latin typeface="+mn-lt"/>
        <a:ea typeface="+mn-ea"/>
        <a:cs typeface="+mn-cs"/>
      </a:defRPr>
    </a:lvl3pPr>
    <a:lvl4pPr marL="5925312" algn="l" defTabSz="3950208" rtl="0" eaLnBrk="1" latinLnBrk="0" hangingPunct="1">
      <a:defRPr sz="7776" kern="1200">
        <a:solidFill>
          <a:schemeClr val="tx1"/>
        </a:solidFill>
        <a:latin typeface="+mn-lt"/>
        <a:ea typeface="+mn-ea"/>
        <a:cs typeface="+mn-cs"/>
      </a:defRPr>
    </a:lvl4pPr>
    <a:lvl5pPr marL="7900416" algn="l" defTabSz="3950208" rtl="0" eaLnBrk="1" latinLnBrk="0" hangingPunct="1">
      <a:defRPr sz="7776" kern="1200">
        <a:solidFill>
          <a:schemeClr val="tx1"/>
        </a:solidFill>
        <a:latin typeface="+mn-lt"/>
        <a:ea typeface="+mn-ea"/>
        <a:cs typeface="+mn-cs"/>
      </a:defRPr>
    </a:lvl5pPr>
    <a:lvl6pPr marL="9875520" algn="l" defTabSz="3950208" rtl="0" eaLnBrk="1" latinLnBrk="0" hangingPunct="1">
      <a:defRPr sz="7776" kern="1200">
        <a:solidFill>
          <a:schemeClr val="tx1"/>
        </a:solidFill>
        <a:latin typeface="+mn-lt"/>
        <a:ea typeface="+mn-ea"/>
        <a:cs typeface="+mn-cs"/>
      </a:defRPr>
    </a:lvl6pPr>
    <a:lvl7pPr marL="11850624" algn="l" defTabSz="3950208" rtl="0" eaLnBrk="1" latinLnBrk="0" hangingPunct="1">
      <a:defRPr sz="7776" kern="1200">
        <a:solidFill>
          <a:schemeClr val="tx1"/>
        </a:solidFill>
        <a:latin typeface="+mn-lt"/>
        <a:ea typeface="+mn-ea"/>
        <a:cs typeface="+mn-cs"/>
      </a:defRPr>
    </a:lvl7pPr>
    <a:lvl8pPr marL="13825728" algn="l" defTabSz="3950208" rtl="0" eaLnBrk="1" latinLnBrk="0" hangingPunct="1">
      <a:defRPr sz="7776" kern="1200">
        <a:solidFill>
          <a:schemeClr val="tx1"/>
        </a:solidFill>
        <a:latin typeface="+mn-lt"/>
        <a:ea typeface="+mn-ea"/>
        <a:cs typeface="+mn-cs"/>
      </a:defRPr>
    </a:lvl8pPr>
    <a:lvl9pPr marL="15800832" algn="l" defTabSz="3950208" rtl="0" eaLnBrk="1" latinLnBrk="0" hangingPunct="1">
      <a:defRPr sz="777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792">
          <p15:clr>
            <a:srgbClr val="A4A3A4"/>
          </p15:clr>
        </p15:guide>
        <p15:guide id="2" pos="161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85"/>
    <p:restoredTop sz="94643"/>
  </p:normalViewPr>
  <p:slideViewPr>
    <p:cSldViewPr snapToGrid="0" snapToObjects="1">
      <p:cViewPr>
        <p:scale>
          <a:sx n="28" d="100"/>
          <a:sy n="28" d="100"/>
        </p:scale>
        <p:origin x="40" y="320"/>
      </p:cViewPr>
      <p:guideLst>
        <p:guide orient="horz" pos="9792"/>
        <p:guide pos="161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Users/alyssahudson/Desktop/BIt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/Users/alyssahudson/Desktop/BIt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000" b="1" i="0" u="sng" strike="noStrike" kern="1200" spc="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4000" b="1" u="sng">
                <a:solidFill>
                  <a:schemeClr val="accent1">
                    <a:lumMod val="50000"/>
                  </a:schemeClr>
                </a:solidFill>
              </a:rPr>
              <a:t>Average Bites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1" i="0" u="sng" strike="noStrike" kern="1200" spc="0" baseline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c:spPr>
          </c:dPt>
          <c:cat>
            <c:strRef>
              <c:f>'t-tests on bites'!$B$3:$C$3</c:f>
              <c:strCache>
                <c:ptCount val="2"/>
                <c:pt idx="0">
                  <c:v>Solitary</c:v>
                </c:pt>
                <c:pt idx="1">
                  <c:v>Social</c:v>
                </c:pt>
              </c:strCache>
            </c:strRef>
          </c:cat>
          <c:val>
            <c:numRef>
              <c:f>'t-tests on bites'!$B$4:$C$4</c:f>
              <c:numCache>
                <c:formatCode>General</c:formatCode>
                <c:ptCount val="2"/>
                <c:pt idx="0">
                  <c:v>10.8</c:v>
                </c:pt>
                <c:pt idx="1">
                  <c:v>11.6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30612752"/>
        <c:axId val="1827054144"/>
      </c:barChart>
      <c:catAx>
        <c:axId val="19306127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3800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3800" b="1">
                    <a:solidFill>
                      <a:schemeClr val="accent1">
                        <a:lumMod val="50000"/>
                      </a:schemeClr>
                    </a:solidFill>
                  </a:rPr>
                  <a:t>Dining Environment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3800" b="1" i="0" u="none" strike="noStrike" kern="1200" baseline="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7054144"/>
        <c:crosses val="autoZero"/>
        <c:auto val="1"/>
        <c:lblAlgn val="ctr"/>
        <c:lblOffset val="100"/>
        <c:noMultiLvlLbl val="0"/>
      </c:catAx>
      <c:valAx>
        <c:axId val="1827054144"/>
        <c:scaling>
          <c:orientation val="minMax"/>
          <c:max val="14.0"/>
          <c:min val="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3800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3800" b="1">
                    <a:solidFill>
                      <a:schemeClr val="accent1">
                        <a:lumMod val="50000"/>
                      </a:schemeClr>
                    </a:solidFill>
                  </a:rPr>
                  <a:t>Number of</a:t>
                </a:r>
                <a:r>
                  <a:rPr lang="en-US" sz="3800" b="1" baseline="0">
                    <a:solidFill>
                      <a:schemeClr val="accent1">
                        <a:lumMod val="50000"/>
                      </a:schemeClr>
                    </a:solidFill>
                  </a:rPr>
                  <a:t> Bites</a:t>
                </a:r>
                <a:endParaRPr lang="en-US" sz="3800" b="1">
                  <a:solidFill>
                    <a:schemeClr val="accent1">
                      <a:lumMod val="50000"/>
                    </a:schemeClr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3800" b="1" i="0" u="none" strike="noStrike" kern="1200" baseline="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0612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000" b="1" i="0" u="sng" strike="noStrike" kern="1200" spc="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4000" b="1" u="sng">
                <a:solidFill>
                  <a:schemeClr val="accent1">
                    <a:lumMod val="50000"/>
                  </a:schemeClr>
                </a:solidFill>
              </a:rPr>
              <a:t>Average Chews per</a:t>
            </a:r>
            <a:r>
              <a:rPr lang="en-US" sz="4000" b="1" u="sng" baseline="0">
                <a:solidFill>
                  <a:schemeClr val="accent1">
                    <a:lumMod val="50000"/>
                  </a:schemeClr>
                </a:solidFill>
              </a:rPr>
              <a:t> Bite</a:t>
            </a:r>
            <a:endParaRPr lang="en-US" sz="4000" b="1" u="sng">
              <a:solidFill>
                <a:schemeClr val="accent1">
                  <a:lumMod val="50000"/>
                </a:schemeClr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1" i="0" u="sng" strike="noStrike" kern="1200" spc="0" baseline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't-tests on ches'!$B$19:$C$19</c:f>
              <c:strCache>
                <c:ptCount val="2"/>
                <c:pt idx="0">
                  <c:v>Solitary</c:v>
                </c:pt>
                <c:pt idx="1">
                  <c:v>Social</c:v>
                </c:pt>
              </c:strCache>
            </c:strRef>
          </c:cat>
          <c:val>
            <c:numRef>
              <c:f>'t-tests on ches'!$B$20:$C$20</c:f>
              <c:numCache>
                <c:formatCode>General</c:formatCode>
                <c:ptCount val="2"/>
                <c:pt idx="0">
                  <c:v>17.22</c:v>
                </c:pt>
                <c:pt idx="1">
                  <c:v>15.18666666666667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81748768"/>
        <c:axId val="1910617376"/>
      </c:barChart>
      <c:catAx>
        <c:axId val="19817487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3800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3800" b="1">
                    <a:solidFill>
                      <a:schemeClr val="accent1">
                        <a:lumMod val="50000"/>
                      </a:schemeClr>
                    </a:solidFill>
                  </a:rPr>
                  <a:t>Dining Environment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3800" b="1" i="0" u="none" strike="noStrike" kern="1200" baseline="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0617376"/>
        <c:crosses val="autoZero"/>
        <c:auto val="1"/>
        <c:lblAlgn val="ctr"/>
        <c:lblOffset val="100"/>
        <c:noMultiLvlLbl val="0"/>
      </c:catAx>
      <c:valAx>
        <c:axId val="1910617376"/>
        <c:scaling>
          <c:orientation val="minMax"/>
          <c:max val="18.0"/>
          <c:min val="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3800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3800" b="1">
                    <a:solidFill>
                      <a:schemeClr val="accent1">
                        <a:lumMod val="50000"/>
                      </a:schemeClr>
                    </a:solidFill>
                  </a:rPr>
                  <a:t>Number</a:t>
                </a:r>
                <a:r>
                  <a:rPr lang="en-US" sz="3800" b="1" baseline="0">
                    <a:solidFill>
                      <a:schemeClr val="accent1">
                        <a:lumMod val="50000"/>
                      </a:schemeClr>
                    </a:solidFill>
                  </a:rPr>
                  <a:t> of Chews</a:t>
                </a:r>
                <a:endParaRPr lang="en-US" sz="3800" b="1">
                  <a:solidFill>
                    <a:schemeClr val="accent1">
                      <a:lumMod val="50000"/>
                    </a:schemeClr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3800" b="1" i="0" u="none" strike="noStrike" kern="1200" baseline="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1748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00" y="5088045"/>
            <a:ext cx="38404800" cy="10823787"/>
          </a:xfrm>
        </p:spPr>
        <p:txBody>
          <a:bodyPr anchor="b"/>
          <a:lstStyle>
            <a:lvl1pPr algn="ctr">
              <a:defRPr sz="2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16329239"/>
            <a:ext cx="38404800" cy="7506121"/>
          </a:xfrm>
        </p:spPr>
        <p:txBody>
          <a:bodyPr/>
          <a:lstStyle>
            <a:lvl1pPr marL="0" indent="0" algn="ctr">
              <a:buNone/>
              <a:defRPr sz="10080"/>
            </a:lvl1pPr>
            <a:lvl2pPr marL="1920240" indent="0" algn="ctr">
              <a:buNone/>
              <a:defRPr sz="8400"/>
            </a:lvl2pPr>
            <a:lvl3pPr marL="3840480" indent="0" algn="ctr">
              <a:buNone/>
              <a:defRPr sz="7560"/>
            </a:lvl3pPr>
            <a:lvl4pPr marL="5760720" indent="0" algn="ctr">
              <a:buNone/>
              <a:defRPr sz="6720"/>
            </a:lvl4pPr>
            <a:lvl5pPr marL="7680960" indent="0" algn="ctr">
              <a:buNone/>
              <a:defRPr sz="6720"/>
            </a:lvl5pPr>
            <a:lvl6pPr marL="9601200" indent="0" algn="ctr">
              <a:buNone/>
              <a:defRPr sz="6720"/>
            </a:lvl6pPr>
            <a:lvl7pPr marL="11521440" indent="0" algn="ctr">
              <a:buNone/>
              <a:defRPr sz="6720"/>
            </a:lvl7pPr>
            <a:lvl8pPr marL="13441680" indent="0" algn="ctr">
              <a:buNone/>
              <a:defRPr sz="6720"/>
            </a:lvl8pPr>
            <a:lvl9pPr marL="15361920" indent="0" algn="ctr">
              <a:buNone/>
              <a:defRPr sz="67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276CA-C7D9-D246-99D5-E19965CBA392}" type="datetimeFigureOut">
              <a:rPr lang="en-US" smtClean="0"/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D321-EF7E-B74C-9360-19572E35F9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276CA-C7D9-D246-99D5-E19965CBA392}" type="datetimeFigureOut">
              <a:rPr lang="en-US" smtClean="0"/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D321-EF7E-B74C-9360-19572E35F9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644580" y="1655233"/>
            <a:ext cx="11041380" cy="263469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20440" y="1655233"/>
            <a:ext cx="32484060" cy="263469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276CA-C7D9-D246-99D5-E19965CBA392}" type="datetimeFigureOut">
              <a:rPr lang="en-US" smtClean="0"/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D321-EF7E-B74C-9360-19572E35F9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276CA-C7D9-D246-99D5-E19965CBA392}" type="datetimeFigureOut">
              <a:rPr lang="en-US" smtClean="0"/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D321-EF7E-B74C-9360-19572E35F9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3770" y="7750814"/>
            <a:ext cx="44165520" cy="12932408"/>
          </a:xfrm>
        </p:spPr>
        <p:txBody>
          <a:bodyPr anchor="b"/>
          <a:lstStyle>
            <a:lvl1pPr>
              <a:defRPr sz="2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93770" y="20805568"/>
            <a:ext cx="44165520" cy="6800848"/>
          </a:xfrm>
        </p:spPr>
        <p:txBody>
          <a:bodyPr/>
          <a:lstStyle>
            <a:lvl1pPr marL="0" indent="0">
              <a:buNone/>
              <a:defRPr sz="10080">
                <a:solidFill>
                  <a:schemeClr val="tx1">
                    <a:tint val="75000"/>
                  </a:schemeClr>
                </a:solidFill>
              </a:defRPr>
            </a:lvl1pPr>
            <a:lvl2pPr marL="1920240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3840480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3pPr>
            <a:lvl4pPr marL="57607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76809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96012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15214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3441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276CA-C7D9-D246-99D5-E19965CBA392}" type="datetimeFigureOut">
              <a:rPr lang="en-US" smtClean="0"/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D321-EF7E-B74C-9360-19572E35F9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20440" y="8276166"/>
            <a:ext cx="21762720" cy="197260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23240" y="8276166"/>
            <a:ext cx="21762720" cy="197260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276CA-C7D9-D246-99D5-E19965CBA392}" type="datetimeFigureOut">
              <a:rPr lang="en-US" smtClean="0"/>
              <a:t>4/19/17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D321-EF7E-B74C-9360-19572E35F9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0" y="1655236"/>
            <a:ext cx="44165520" cy="60092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7112" y="7621272"/>
            <a:ext cx="21662705" cy="3735068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7112" y="11356340"/>
            <a:ext cx="21662705" cy="167034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923240" y="7621272"/>
            <a:ext cx="21769390" cy="3735068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923240" y="11356340"/>
            <a:ext cx="21769390" cy="167034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276CA-C7D9-D246-99D5-E19965CBA392}" type="datetimeFigureOut">
              <a:rPr lang="en-US" smtClean="0"/>
              <a:t>4/19/17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D321-EF7E-B74C-9360-19572E35F9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276CA-C7D9-D246-99D5-E19965CBA392}" type="datetimeFigureOut">
              <a:rPr lang="en-US" smtClean="0"/>
              <a:t>4/19/17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D321-EF7E-B74C-9360-19572E35F9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276CA-C7D9-D246-99D5-E19965CBA392}" type="datetimeFigureOut">
              <a:rPr lang="en-US" smtClean="0"/>
              <a:t>4/19/17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D321-EF7E-B74C-9360-19572E35F9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2" y="2072640"/>
            <a:ext cx="16515395" cy="725424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69390" y="4476329"/>
            <a:ext cx="25923240" cy="22093767"/>
          </a:xfrm>
        </p:spPr>
        <p:txBody>
          <a:bodyPr/>
          <a:lstStyle>
            <a:lvl1pPr>
              <a:defRPr sz="13440"/>
            </a:lvl1pPr>
            <a:lvl2pPr>
              <a:defRPr sz="11760"/>
            </a:lvl2pPr>
            <a:lvl3pPr>
              <a:defRPr sz="1008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2" y="9326880"/>
            <a:ext cx="16515395" cy="17279199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276CA-C7D9-D246-99D5-E19965CBA392}" type="datetimeFigureOut">
              <a:rPr lang="en-US" smtClean="0"/>
              <a:t>4/19/17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D321-EF7E-B74C-9360-19572E35F9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2" y="2072640"/>
            <a:ext cx="16515395" cy="725424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769390" y="4476329"/>
            <a:ext cx="25923240" cy="22093767"/>
          </a:xfrm>
        </p:spPr>
        <p:txBody>
          <a:bodyPr anchor="t"/>
          <a:lstStyle>
            <a:lvl1pPr marL="0" indent="0">
              <a:buNone/>
              <a:defRPr sz="13440"/>
            </a:lvl1pPr>
            <a:lvl2pPr marL="1920240" indent="0">
              <a:buNone/>
              <a:defRPr sz="11760"/>
            </a:lvl2pPr>
            <a:lvl3pPr marL="3840480" indent="0">
              <a:buNone/>
              <a:defRPr sz="10080"/>
            </a:lvl3pPr>
            <a:lvl4pPr marL="5760720" indent="0">
              <a:buNone/>
              <a:defRPr sz="8400"/>
            </a:lvl4pPr>
            <a:lvl5pPr marL="7680960" indent="0">
              <a:buNone/>
              <a:defRPr sz="8400"/>
            </a:lvl5pPr>
            <a:lvl6pPr marL="9601200" indent="0">
              <a:buNone/>
              <a:defRPr sz="8400"/>
            </a:lvl6pPr>
            <a:lvl7pPr marL="11521440" indent="0">
              <a:buNone/>
              <a:defRPr sz="8400"/>
            </a:lvl7pPr>
            <a:lvl8pPr marL="13441680" indent="0">
              <a:buNone/>
              <a:defRPr sz="8400"/>
            </a:lvl8pPr>
            <a:lvl9pPr marL="15361920" indent="0">
              <a:buNone/>
              <a:defRPr sz="84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2" y="9326880"/>
            <a:ext cx="16515395" cy="17279199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276CA-C7D9-D246-99D5-E19965CBA392}" type="datetimeFigureOut">
              <a:rPr lang="en-US" smtClean="0"/>
              <a:t>4/19/17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D321-EF7E-B74C-9360-19572E35F9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0440" y="1655236"/>
            <a:ext cx="44165520" cy="6009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0440" y="8276166"/>
            <a:ext cx="44165520" cy="19726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0440" y="28815456"/>
            <a:ext cx="11521440" cy="16552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276CA-C7D9-D246-99D5-E19965CBA392}" type="datetimeFigureOut">
              <a:rPr lang="en-US" smtClean="0"/>
              <a:t>4/19/17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62120" y="28815456"/>
            <a:ext cx="17282160" cy="16552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164520" y="28815456"/>
            <a:ext cx="11521440" cy="16552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DD321-EF7E-B74C-9360-19572E35F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674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840480" rtl="0" eaLnBrk="1" latinLnBrk="0" hangingPunct="1">
        <a:lnSpc>
          <a:spcPct val="90000"/>
        </a:lnSpc>
        <a:spcBef>
          <a:spcPct val="0"/>
        </a:spcBef>
        <a:buNone/>
        <a:defRPr sz="184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0120" indent="-960120" algn="l" defTabSz="3840480" rtl="0" eaLnBrk="1" latinLnBrk="0" hangingPunct="1">
        <a:lnSpc>
          <a:spcPct val="90000"/>
        </a:lnSpc>
        <a:spcBef>
          <a:spcPts val="4200"/>
        </a:spcBef>
        <a:buFont typeface="Arial" panose="020B0604020202020204" pitchFamily="34" charset="0"/>
        <a:buChar char="•"/>
        <a:defRPr sz="11760" kern="1200">
          <a:solidFill>
            <a:schemeClr val="tx1"/>
          </a:solidFill>
          <a:latin typeface="+mn-lt"/>
          <a:ea typeface="+mn-ea"/>
          <a:cs typeface="+mn-cs"/>
        </a:defRPr>
      </a:lvl1pPr>
      <a:lvl2pPr marL="28803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7208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1056132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24815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63220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chart" Target="../charts/chart1.xml"/><Relationship Id="rId6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54996" y="431222"/>
            <a:ext cx="48826093" cy="62478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US" sz="8000" dirty="0" smtClean="0">
              <a:solidFill>
                <a:schemeClr val="bg1"/>
              </a:solidFill>
            </a:endParaRPr>
          </a:p>
          <a:p>
            <a:pPr algn="ctr"/>
            <a:r>
              <a:rPr lang="en-US" sz="8800" dirty="0" smtClean="0">
                <a:solidFill>
                  <a:schemeClr val="bg1"/>
                </a:solidFill>
              </a:rPr>
              <a:t>Rate </a:t>
            </a:r>
            <a:r>
              <a:rPr lang="en-US" sz="8800" dirty="0">
                <a:solidFill>
                  <a:schemeClr val="bg1"/>
                </a:solidFill>
              </a:rPr>
              <a:t>of Consumption and Number of Bites Versus Dining Environment</a:t>
            </a:r>
          </a:p>
          <a:p>
            <a:pPr algn="ctr"/>
            <a:r>
              <a:rPr lang="en-US" sz="6000" dirty="0" smtClean="0">
                <a:solidFill>
                  <a:srgbClr val="FFFFFF"/>
                </a:solidFill>
              </a:rPr>
              <a:t>Alyssa </a:t>
            </a:r>
            <a:r>
              <a:rPr lang="en-US" sz="6000" dirty="0">
                <a:solidFill>
                  <a:srgbClr val="FFFFFF"/>
                </a:solidFill>
              </a:rPr>
              <a:t>Hudson, B.A., Kathleen Mullin, B.A., &amp; Macey Smith, B.S.</a:t>
            </a:r>
          </a:p>
          <a:p>
            <a:pPr algn="ctr"/>
            <a:r>
              <a:rPr lang="en-US" sz="5400" dirty="0">
                <a:solidFill>
                  <a:srgbClr val="FFFFFF"/>
                </a:solidFill>
              </a:rPr>
              <a:t>Faculty Supervisors: Dr. </a:t>
            </a:r>
            <a:r>
              <a:rPr lang="en-US" sz="5400" dirty="0" err="1">
                <a:solidFill>
                  <a:srgbClr val="FFFFFF"/>
                </a:solidFill>
              </a:rPr>
              <a:t>Kellyn</a:t>
            </a:r>
            <a:r>
              <a:rPr lang="en-US" sz="5400" dirty="0">
                <a:solidFill>
                  <a:srgbClr val="FFFFFF"/>
                </a:solidFill>
              </a:rPr>
              <a:t> Hall, Ph.D., CCC-SLP, &amp; Dr. Shannon </a:t>
            </a:r>
            <a:r>
              <a:rPr lang="en-US" sz="5400" dirty="0" err="1">
                <a:solidFill>
                  <a:srgbClr val="FFFFFF"/>
                </a:solidFill>
              </a:rPr>
              <a:t>Salley</a:t>
            </a:r>
            <a:r>
              <a:rPr lang="en-US" sz="5400" dirty="0">
                <a:solidFill>
                  <a:srgbClr val="FFFFFF"/>
                </a:solidFill>
              </a:rPr>
              <a:t>, SLP.D., CCC-SLP</a:t>
            </a:r>
          </a:p>
          <a:p>
            <a:pPr algn="ctr"/>
            <a:r>
              <a:rPr lang="en-US" sz="5400" dirty="0">
                <a:solidFill>
                  <a:srgbClr val="FFFFFF"/>
                </a:solidFill>
              </a:rPr>
              <a:t>Longwood University, Virginia </a:t>
            </a:r>
          </a:p>
          <a:p>
            <a:pPr algn="ctr"/>
            <a:endParaRPr lang="en-US" sz="6000" dirty="0" smtClean="0">
              <a:solidFill>
                <a:srgbClr val="FFFFFF"/>
              </a:solidFill>
            </a:endParaRPr>
          </a:p>
        </p:txBody>
      </p:sp>
      <p:sp>
        <p:nvSpPr>
          <p:cNvPr id="8" name="Rectangle 262"/>
          <p:cNvSpPr>
            <a:spLocks noChangeArrowheads="1"/>
          </p:cNvSpPr>
          <p:nvPr/>
        </p:nvSpPr>
        <p:spPr bwMode="auto">
          <a:xfrm>
            <a:off x="1054996" y="6792004"/>
            <a:ext cx="11685644" cy="100190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702175"/>
            <a:r>
              <a:rPr lang="en-US" sz="8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Introduction</a:t>
            </a:r>
          </a:p>
        </p:txBody>
      </p:sp>
      <p:sp>
        <p:nvSpPr>
          <p:cNvPr id="11" name="Rectangle 262"/>
          <p:cNvSpPr>
            <a:spLocks noChangeArrowheads="1"/>
          </p:cNvSpPr>
          <p:nvPr/>
        </p:nvSpPr>
        <p:spPr bwMode="auto">
          <a:xfrm>
            <a:off x="1118618" y="26894954"/>
            <a:ext cx="11697463" cy="1066800"/>
          </a:xfrm>
          <a:prstGeom prst="rect">
            <a:avLst/>
          </a:prstGeom>
          <a:solidFill>
            <a:srgbClr val="4472C4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702175"/>
            <a:r>
              <a:rPr lang="en-US" sz="5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References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8618" y="27961754"/>
            <a:ext cx="11697463" cy="2246769"/>
          </a:xfrm>
          <a:prstGeom prst="rect">
            <a:avLst/>
          </a:prstGeom>
          <a:solidFill>
            <a:srgbClr val="DAE3F3"/>
          </a:solidFill>
        </p:spPr>
        <p:txBody>
          <a:bodyPr wrap="square" rtlCol="0">
            <a:spAutoFit/>
          </a:bodyPr>
          <a:lstStyle/>
          <a:p>
            <a:r>
              <a:rPr lang="en-US" sz="2800" baseline="30000" dirty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Hillman, K.H, &amp; </a:t>
            </a:r>
            <a:r>
              <a:rPr lang="en-US" sz="2800" dirty="0" err="1">
                <a:solidFill>
                  <a:schemeClr val="accent1">
                    <a:lumMod val="50000"/>
                  </a:schemeClr>
                </a:solidFill>
              </a:rPr>
              <a:t>Lemung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, J.C. (2007). Eating in larger groups increases food consumption. </a:t>
            </a:r>
            <a:r>
              <a:rPr lang="en-US" sz="2800" i="1" dirty="0">
                <a:solidFill>
                  <a:schemeClr val="accent1">
                    <a:lumMod val="50000"/>
                  </a:schemeClr>
                </a:solidFill>
              </a:rPr>
              <a:t>Center for Human Growth and Development. 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92:384-387</a:t>
            </a:r>
          </a:p>
          <a:p>
            <a:r>
              <a:rPr lang="en-US" sz="2800" baseline="300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Bolhuis, D. P., </a:t>
            </a:r>
            <a:r>
              <a:rPr lang="en-US" sz="2800" dirty="0" err="1">
                <a:solidFill>
                  <a:schemeClr val="accent1">
                    <a:lumMod val="50000"/>
                  </a:schemeClr>
                </a:solidFill>
              </a:rPr>
              <a:t>Lakemond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, C. M., de </a:t>
            </a:r>
            <a:r>
              <a:rPr lang="en-US" sz="2800" dirty="0" err="1">
                <a:solidFill>
                  <a:schemeClr val="accent1">
                    <a:lumMod val="50000"/>
                  </a:schemeClr>
                </a:solidFill>
              </a:rPr>
              <a:t>Wijk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, R. A., </a:t>
            </a:r>
            <a:r>
              <a:rPr lang="en-US" sz="2800" dirty="0" err="1">
                <a:solidFill>
                  <a:schemeClr val="accent1">
                    <a:lumMod val="50000"/>
                  </a:schemeClr>
                </a:solidFill>
              </a:rPr>
              <a:t>Luning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, P. A., &amp; de </a:t>
            </a:r>
            <a:r>
              <a:rPr lang="en-US" sz="2800" dirty="0" err="1">
                <a:solidFill>
                  <a:schemeClr val="accent1">
                    <a:lumMod val="50000"/>
                  </a:schemeClr>
                </a:solidFill>
              </a:rPr>
              <a:t>Graaf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, C. (2013).       Consumption with large sip sizes increases food intake and leads to underestimation of the amount consumed. </a:t>
            </a:r>
            <a:r>
              <a:rPr lang="en-US" sz="2800" i="1" dirty="0" err="1">
                <a:solidFill>
                  <a:schemeClr val="accent1">
                    <a:lumMod val="50000"/>
                  </a:schemeClr>
                </a:solidFill>
              </a:rPr>
              <a:t>Plos</a:t>
            </a:r>
            <a:r>
              <a:rPr lang="en-US" sz="2800" i="1" dirty="0">
                <a:solidFill>
                  <a:schemeClr val="accent1">
                    <a:lumMod val="50000"/>
                  </a:schemeClr>
                </a:solidFill>
              </a:rPr>
              <a:t> ONE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800" i="1" dirty="0">
                <a:solidFill>
                  <a:schemeClr val="accent1">
                    <a:lumMod val="50000"/>
                  </a:schemeClr>
                </a:solidFill>
              </a:rPr>
              <a:t>8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(1), 1-8. </a:t>
            </a:r>
            <a:endParaRPr lang="en-US" sz="2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Rectangle 262"/>
          <p:cNvSpPr>
            <a:spLocks noChangeArrowheads="1"/>
          </p:cNvSpPr>
          <p:nvPr/>
        </p:nvSpPr>
        <p:spPr bwMode="auto">
          <a:xfrm>
            <a:off x="12934602" y="6802595"/>
            <a:ext cx="24797739" cy="99131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702175"/>
            <a:r>
              <a:rPr lang="en-US" sz="8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Methods</a:t>
            </a:r>
            <a:r>
              <a:rPr lang="en-US" sz="4400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3010042" y="7793906"/>
            <a:ext cx="24722299" cy="116031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4400" b="1" u="sng" dirty="0">
                <a:solidFill>
                  <a:schemeClr val="accent1">
                    <a:lumMod val="50000"/>
                  </a:schemeClr>
                </a:solidFill>
              </a:rPr>
              <a:t>Participants: </a:t>
            </a:r>
            <a:r>
              <a:rPr lang="en-US" sz="44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Fifteen undergraduate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and graduate female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students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at Longwood University with no history of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swallowing problems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served as participants. After obtaining informed consent, the participants were observed in two trials: solitary and social dining experiences. </a:t>
            </a:r>
          </a:p>
          <a:p>
            <a:r>
              <a:rPr lang="en-US" sz="4400" b="1" u="sng" dirty="0">
                <a:solidFill>
                  <a:schemeClr val="accent1">
                    <a:lumMod val="50000"/>
                  </a:schemeClr>
                </a:solidFill>
              </a:rPr>
              <a:t>Procedures: </a:t>
            </a:r>
          </a:p>
          <a:p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The first trial consisted of the individual eating alone. Three researchers observed the participants independently from the observation room behind a 2-way mirror.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iPads were used to record the participants in order for the researchers to review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bites and mastication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for reliability purposes. After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the participant was seated at a table facing laterally to the mirror, but in a position that mastication could be observed, they were given a cheeseburger from McDonalds and a 12oz cup of water.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After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the first bite was taken, the researchers independently counted the number of bites until the cheeseburger was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completed and timed from first bite to last swallow.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The second trial consisted of a social dining environment. The participant was seated with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two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other familiar people, all consuming a cheeseburger and given a 12oz cup of water. Again, the three researchers independently counted the number of bites taken for the participant to complete the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cheeseburger and timed from first bite to last swallow. Researchers reviewed the recordings of both trials to analyze the average number of chews from the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first,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middle, and last bite.</a:t>
            </a:r>
          </a:p>
          <a:p>
            <a:endParaRPr lang="en-US" sz="44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Rectangle 262"/>
          <p:cNvSpPr>
            <a:spLocks noChangeArrowheads="1"/>
          </p:cNvSpPr>
          <p:nvPr/>
        </p:nvSpPr>
        <p:spPr bwMode="auto">
          <a:xfrm>
            <a:off x="37943410" y="6802596"/>
            <a:ext cx="11937679" cy="103486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702175"/>
            <a:r>
              <a:rPr lang="en-US" sz="4400" dirty="0">
                <a:solidFill>
                  <a:srgbClr val="000090"/>
                </a:solidFill>
                <a:latin typeface="Arial Black" pitchFamily="34" charset="0"/>
              </a:rPr>
              <a:t> </a:t>
            </a:r>
            <a:r>
              <a:rPr lang="en-US" sz="8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Results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903586" y="7837463"/>
            <a:ext cx="11977503" cy="116031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In solitary dining, the average number of bites taken to finish the cheeseburger was 10.8. In social dining, the average was 11.6. The total bites taken when eating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alone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was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not significantly different from the total bites taken when eating socially</a:t>
            </a:r>
            <a:r>
              <a:rPr lang="en-US" sz="4400" i="1" dirty="0">
                <a:solidFill>
                  <a:schemeClr val="accent1">
                    <a:lumMod val="50000"/>
                  </a:schemeClr>
                </a:solidFill>
              </a:rPr>
              <a:t> t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(28) = -.788, </a:t>
            </a:r>
            <a:r>
              <a:rPr lang="en-US" sz="4400" i="1" dirty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 =.21. The researchers were in agreement 100% of the time when counting the number of bites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taken across both trials.</a:t>
            </a:r>
            <a:endParaRPr lang="en-US" sz="4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In solitary dining, the average number of chews per bite taken was 17.22. In social dining, the average was 15.18. The total chews taken when eating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alone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was not significantly different from the total chews taken when eating socially</a:t>
            </a:r>
            <a:r>
              <a:rPr lang="en-US" sz="4400" i="1" dirty="0">
                <a:solidFill>
                  <a:schemeClr val="accent1">
                    <a:lumMod val="50000"/>
                  </a:schemeClr>
                </a:solidFill>
              </a:rPr>
              <a:t> t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(28) = -834, </a:t>
            </a:r>
            <a:r>
              <a:rPr lang="en-US" sz="4400" i="1" dirty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 =.41. The researchers were in agreement 97% of the time when counting the number of chews per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bite across both trials.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endParaRPr lang="en-US" sz="4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Rectangle 262"/>
          <p:cNvSpPr>
            <a:spLocks noChangeArrowheads="1"/>
          </p:cNvSpPr>
          <p:nvPr/>
        </p:nvSpPr>
        <p:spPr bwMode="auto">
          <a:xfrm>
            <a:off x="37903586" y="18919518"/>
            <a:ext cx="11977504" cy="1085323"/>
          </a:xfrm>
          <a:prstGeom prst="rect">
            <a:avLst/>
          </a:prstGeom>
          <a:solidFill>
            <a:srgbClr val="4472C4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702175"/>
            <a:r>
              <a:rPr lang="en-US" sz="4400" dirty="0">
                <a:solidFill>
                  <a:srgbClr val="000090"/>
                </a:solidFill>
                <a:latin typeface="Arial Black" pitchFamily="34" charset="0"/>
              </a:rPr>
              <a:t> </a:t>
            </a:r>
            <a:r>
              <a:rPr lang="en-US" sz="8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Discussion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7903586" y="19923623"/>
            <a:ext cx="11977503" cy="10248960"/>
          </a:xfrm>
          <a:prstGeom prst="rect">
            <a:avLst/>
          </a:prstGeom>
          <a:solidFill>
            <a:srgbClr val="DAE3F3"/>
          </a:solidFill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The overall bite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size,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as estimated by the number of bites to complete the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cheeseburger and chews per bite, were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no different in these two dining environments. </a:t>
            </a:r>
          </a:p>
          <a:p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As expected, the social dining environment prolonged the consumption time due to socialization or environmental distractions,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however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it did not appear to affect the number of bites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or chews and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therefore, the bite size.</a:t>
            </a:r>
          </a:p>
          <a:p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In furthering this study, future researchers should look at the following controls:</a:t>
            </a:r>
          </a:p>
          <a:p>
            <a:pPr marL="742950" indent="-742950">
              <a:buAutoNum type="arabicPeriod"/>
            </a:pP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Measure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time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of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mastication (per bite)</a:t>
            </a:r>
            <a:endParaRPr lang="en-US" sz="4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indent="-742950">
              <a:buFontTx/>
              <a:buAutoNum type="arabicPeriod"/>
            </a:pP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Measure actual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size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of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bites to scale</a:t>
            </a:r>
            <a:endParaRPr lang="en-US" sz="4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indent="-742950">
              <a:buAutoNum type="arabicPeriod"/>
            </a:pP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Explore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measuring the time from bite to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swallow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and overall mastication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time </a:t>
            </a:r>
          </a:p>
        </p:txBody>
      </p:sp>
      <p:sp>
        <p:nvSpPr>
          <p:cNvPr id="24" name="Rectangle 262"/>
          <p:cNvSpPr>
            <a:spLocks noChangeArrowheads="1"/>
          </p:cNvSpPr>
          <p:nvPr/>
        </p:nvSpPr>
        <p:spPr bwMode="auto">
          <a:xfrm>
            <a:off x="1054996" y="16072310"/>
            <a:ext cx="11685644" cy="144629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702175"/>
            <a:r>
              <a:rPr lang="en-US" sz="8000" b="1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Question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118619" y="7837463"/>
            <a:ext cx="11622022" cy="8217634"/>
          </a:xfrm>
          <a:prstGeom prst="rect">
            <a:avLst/>
          </a:prstGeom>
          <a:solidFill>
            <a:srgbClr val="DAE3F3"/>
          </a:solidFill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Previous studies have suggested that the environment has a significant impact on eating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behaviors,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potentially affecting the number of bites and chews perceived to finish a meal.</a:t>
            </a:r>
            <a:r>
              <a:rPr lang="en-US" sz="4400" baseline="30000" dirty="0">
                <a:solidFill>
                  <a:schemeClr val="accent1">
                    <a:lumMod val="50000"/>
                  </a:schemeClr>
                </a:solidFill>
              </a:rPr>
              <a:t>1,2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 Larger bite sizes and less overall bites have an impact on saiety.</a:t>
            </a:r>
            <a:r>
              <a:rPr lang="en-US" sz="4400" baseline="300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 It is not known if the dining environment has an impact on the number of bites taken to complete a meal. This information may have value as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an SLP seeks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ways to increase the nutrition of residents living in skilled nursing facilities, by making changes to the dining environment to encourage meal completion.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054996" y="17585479"/>
            <a:ext cx="11717213" cy="2123658"/>
          </a:xfrm>
          <a:prstGeom prst="rect">
            <a:avLst/>
          </a:prstGeom>
          <a:solidFill>
            <a:srgbClr val="DAE3F3"/>
          </a:solidFill>
        </p:spPr>
        <p:txBody>
          <a:bodyPr wrap="square" anchor="ctr">
            <a:spAutoFit/>
          </a:bodyPr>
          <a:lstStyle/>
          <a:p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Does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eating alone versus eating with a group affect the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total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number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of bites 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and chews per bite, when eating a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cheeseburger</a:t>
            </a:r>
            <a:r>
              <a:rPr lang="en-US" sz="4400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2299" y="30415475"/>
            <a:ext cx="8911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authors have no disclosures</a:t>
            </a:r>
            <a:r>
              <a:rPr lang="en-US" sz="1600" dirty="0"/>
              <a:t>.</a:t>
            </a:r>
          </a:p>
        </p:txBody>
      </p:sp>
      <p:sp>
        <p:nvSpPr>
          <p:cNvPr id="31" name="Rectangle 262"/>
          <p:cNvSpPr>
            <a:spLocks noChangeArrowheads="1"/>
          </p:cNvSpPr>
          <p:nvPr/>
        </p:nvSpPr>
        <p:spPr bwMode="auto">
          <a:xfrm>
            <a:off x="13010043" y="18919518"/>
            <a:ext cx="24722299" cy="99131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702175"/>
            <a:r>
              <a:rPr lang="en-US" sz="8000" b="1" dirty="0" smtClean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Data</a:t>
            </a:r>
            <a:r>
              <a:rPr lang="en-US" sz="4400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endParaRPr lang="en-US" sz="44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0" y="1395867"/>
            <a:ext cx="4686300" cy="4148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349" y="20163827"/>
            <a:ext cx="4887383" cy="651651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143" y="20148204"/>
            <a:ext cx="4773012" cy="6532133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5" name="Picture 2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074" y="1294921"/>
            <a:ext cx="4686300" cy="414881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7655950"/>
              </p:ext>
            </p:extLst>
          </p:nvPr>
        </p:nvGraphicFramePr>
        <p:xfrm>
          <a:off x="13010042" y="20259961"/>
          <a:ext cx="11627958" cy="99485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6974004"/>
              </p:ext>
            </p:extLst>
          </p:nvPr>
        </p:nvGraphicFramePr>
        <p:xfrm>
          <a:off x="24831961" y="20241537"/>
          <a:ext cx="12578271" cy="9966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070098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084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437</TotalTime>
  <Words>787</Words>
  <Application>Microsoft Macintosh PowerPoint</Application>
  <PresentationFormat>Custom</PresentationFormat>
  <Paragraphs>35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 Black</vt:lpstr>
      <vt:lpstr>Calibri</vt:lpstr>
      <vt:lpstr>Calibri Light</vt:lpstr>
      <vt:lpstr>Garamond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 Hudson</dc:creator>
  <cp:lastModifiedBy>Alyssa Hudson</cp:lastModifiedBy>
  <cp:revision>54</cp:revision>
  <dcterms:created xsi:type="dcterms:W3CDTF">2017-03-15T22:23:43Z</dcterms:created>
  <dcterms:modified xsi:type="dcterms:W3CDTF">2017-04-19T17:31:03Z</dcterms:modified>
</cp:coreProperties>
</file>