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3"/>
  </p:notesMasterIdLst>
  <p:handoutMasterIdLst>
    <p:handoutMasterId r:id="rId4"/>
  </p:handoutMasterIdLst>
  <p:sldIdLst>
    <p:sldId id="256" r:id="rId2"/>
  </p:sldIdLst>
  <p:sldSz cx="51206400" cy="31089600"/>
  <p:notesSz cx="6950075" cy="9167813"/>
  <p:defaultTextStyle>
    <a:defPPr>
      <a:defRPr lang="en-US"/>
    </a:defPPr>
    <a:lvl1pPr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1pPr>
    <a:lvl2pPr marL="4572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2pPr>
    <a:lvl3pPr marL="9144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3pPr>
    <a:lvl4pPr marL="13716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4pPr>
    <a:lvl5pPr marL="18288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5pPr>
    <a:lvl6pPr marL="2286000" algn="l" defTabSz="914400" rtl="0" eaLnBrk="1" latinLnBrk="0" hangingPunct="1">
      <a:defRPr sz="2800" kern="1200">
        <a:solidFill>
          <a:srgbClr val="336699"/>
        </a:solidFill>
        <a:latin typeface="Times New Roman" pitchFamily="18" charset="0"/>
        <a:ea typeface="MS PGothic" pitchFamily="34" charset="-128"/>
        <a:cs typeface="Arial" charset="0"/>
      </a:defRPr>
    </a:lvl6pPr>
    <a:lvl7pPr marL="2743200" algn="l" defTabSz="914400" rtl="0" eaLnBrk="1" latinLnBrk="0" hangingPunct="1">
      <a:defRPr sz="2800" kern="1200">
        <a:solidFill>
          <a:srgbClr val="336699"/>
        </a:solidFill>
        <a:latin typeface="Times New Roman" pitchFamily="18" charset="0"/>
        <a:ea typeface="MS PGothic" pitchFamily="34" charset="-128"/>
        <a:cs typeface="Arial" charset="0"/>
      </a:defRPr>
    </a:lvl7pPr>
    <a:lvl8pPr marL="3200400" algn="l" defTabSz="914400" rtl="0" eaLnBrk="1" latinLnBrk="0" hangingPunct="1">
      <a:defRPr sz="2800" kern="1200">
        <a:solidFill>
          <a:srgbClr val="336699"/>
        </a:solidFill>
        <a:latin typeface="Times New Roman" pitchFamily="18" charset="0"/>
        <a:ea typeface="MS PGothic" pitchFamily="34" charset="-128"/>
        <a:cs typeface="Arial" charset="0"/>
      </a:defRPr>
    </a:lvl8pPr>
    <a:lvl9pPr marL="3657600" algn="l" defTabSz="914400" rtl="0" eaLnBrk="1" latinLnBrk="0" hangingPunct="1">
      <a:defRPr sz="2800" kern="1200">
        <a:solidFill>
          <a:srgbClr val="336699"/>
        </a:solidFill>
        <a:latin typeface="Times New Roman" pitchFamily="18" charset="0"/>
        <a:ea typeface="MS PGothic" pitchFamily="34" charset="-128"/>
        <a:cs typeface="Arial" charset="0"/>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74B2"/>
    <a:srgbClr val="FFFF6E"/>
    <a:srgbClr val="FFFA53"/>
    <a:srgbClr val="FF66FF"/>
    <a:srgbClr val="F6F18D"/>
    <a:srgbClr val="535DFA"/>
    <a:srgbClr val="FFFBA2"/>
    <a:srgbClr val="00808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588" autoAdjust="0"/>
    <p:restoredTop sz="95115" autoAdjust="0"/>
  </p:normalViewPr>
  <p:slideViewPr>
    <p:cSldViewPr>
      <p:cViewPr>
        <p:scale>
          <a:sx n="30" d="100"/>
          <a:sy n="30" d="100"/>
        </p:scale>
        <p:origin x="256" y="144"/>
      </p:cViewPr>
      <p:guideLst>
        <p:guide orient="horz"/>
        <p:guide/>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11488" cy="458788"/>
          </a:xfrm>
          <a:prstGeom prst="rect">
            <a:avLst/>
          </a:prstGeom>
          <a:noFill/>
          <a:ln>
            <a:noFill/>
          </a:ln>
          <a:effectLst/>
          <a:extLst/>
        </p:spPr>
        <p:txBody>
          <a:bodyPr vert="horz" wrap="square" lIns="92098" tIns="46049" rIns="92098" bIns="46049" numCol="1" anchor="t" anchorCtr="0" compatLnSpc="1">
            <a:prstTxWarp prst="textNoShape">
              <a:avLst/>
            </a:prstTxWarp>
          </a:bodyPr>
          <a:lstStyle>
            <a:lvl1pPr eaLnBrk="0" hangingPunct="0">
              <a:defRPr sz="1200">
                <a:latin typeface="Times New Roman" charset="0"/>
                <a:ea typeface="ＭＳ Ｐゴシック" charset="0"/>
                <a:cs typeface="+mn-cs"/>
              </a:defRPr>
            </a:lvl1pPr>
          </a:lstStyle>
          <a:p>
            <a:pPr>
              <a:defRPr/>
            </a:pPr>
            <a:endParaRPr lang="en-US"/>
          </a:p>
        </p:txBody>
      </p:sp>
      <p:sp>
        <p:nvSpPr>
          <p:cNvPr id="4099" name="Rectangle 3"/>
          <p:cNvSpPr>
            <a:spLocks noGrp="1" noChangeArrowheads="1"/>
          </p:cNvSpPr>
          <p:nvPr>
            <p:ph type="dt" sz="quarter" idx="1"/>
          </p:nvPr>
        </p:nvSpPr>
        <p:spPr bwMode="auto">
          <a:xfrm>
            <a:off x="3938588" y="0"/>
            <a:ext cx="3011487" cy="458788"/>
          </a:xfrm>
          <a:prstGeom prst="rect">
            <a:avLst/>
          </a:prstGeom>
          <a:noFill/>
          <a:ln>
            <a:noFill/>
          </a:ln>
          <a:effectLst/>
          <a:extLst/>
        </p:spPr>
        <p:txBody>
          <a:bodyPr vert="horz" wrap="square" lIns="92098" tIns="46049" rIns="92098" bIns="46049" numCol="1" anchor="t" anchorCtr="0" compatLnSpc="1">
            <a:prstTxWarp prst="textNoShape">
              <a:avLst/>
            </a:prstTxWarp>
          </a:bodyPr>
          <a:lstStyle>
            <a:lvl1pPr algn="r" eaLnBrk="0" hangingPunct="0">
              <a:defRPr sz="1200">
                <a:latin typeface="Times New Roman" charset="0"/>
                <a:ea typeface="ＭＳ Ｐゴシック" charset="0"/>
                <a:cs typeface="+mn-cs"/>
              </a:defRPr>
            </a:lvl1pPr>
          </a:lstStyle>
          <a:p>
            <a:pPr>
              <a:defRPr/>
            </a:pPr>
            <a:endParaRPr lang="en-US"/>
          </a:p>
        </p:txBody>
      </p:sp>
      <p:sp>
        <p:nvSpPr>
          <p:cNvPr id="4100" name="Rectangle 4"/>
          <p:cNvSpPr>
            <a:spLocks noGrp="1" noChangeArrowheads="1"/>
          </p:cNvSpPr>
          <p:nvPr>
            <p:ph type="ftr" sz="quarter" idx="2"/>
          </p:nvPr>
        </p:nvSpPr>
        <p:spPr bwMode="auto">
          <a:xfrm>
            <a:off x="0" y="8709025"/>
            <a:ext cx="3011488" cy="458788"/>
          </a:xfrm>
          <a:prstGeom prst="rect">
            <a:avLst/>
          </a:prstGeom>
          <a:noFill/>
          <a:ln>
            <a:noFill/>
          </a:ln>
          <a:effectLst/>
          <a:extLst/>
        </p:spPr>
        <p:txBody>
          <a:bodyPr vert="horz" wrap="square" lIns="92098" tIns="46049" rIns="92098" bIns="46049" numCol="1" anchor="b" anchorCtr="0" compatLnSpc="1">
            <a:prstTxWarp prst="textNoShape">
              <a:avLst/>
            </a:prstTxWarp>
          </a:bodyPr>
          <a:lstStyle>
            <a:lvl1pPr eaLnBrk="0" hangingPunct="0">
              <a:defRPr sz="1200">
                <a:latin typeface="Times New Roman" charset="0"/>
                <a:ea typeface="ＭＳ Ｐゴシック" charset="0"/>
                <a:cs typeface="+mn-cs"/>
              </a:defRPr>
            </a:lvl1pPr>
          </a:lstStyle>
          <a:p>
            <a:pPr>
              <a:defRPr/>
            </a:pPr>
            <a:endParaRPr lang="en-US"/>
          </a:p>
        </p:txBody>
      </p:sp>
      <p:sp>
        <p:nvSpPr>
          <p:cNvPr id="4101" name="Rectangle 5"/>
          <p:cNvSpPr>
            <a:spLocks noGrp="1" noChangeArrowheads="1"/>
          </p:cNvSpPr>
          <p:nvPr>
            <p:ph type="sldNum" sz="quarter" idx="3"/>
          </p:nvPr>
        </p:nvSpPr>
        <p:spPr bwMode="auto">
          <a:xfrm>
            <a:off x="3938588" y="8709025"/>
            <a:ext cx="3011487" cy="458788"/>
          </a:xfrm>
          <a:prstGeom prst="rect">
            <a:avLst/>
          </a:prstGeom>
          <a:noFill/>
          <a:ln>
            <a:noFill/>
          </a:ln>
          <a:effectLst/>
          <a:extLst/>
        </p:spPr>
        <p:txBody>
          <a:bodyPr vert="horz" wrap="square" lIns="92098" tIns="46049" rIns="92098" bIns="46049" numCol="1" anchor="b" anchorCtr="0" compatLnSpc="1">
            <a:prstTxWarp prst="textNoShape">
              <a:avLst/>
            </a:prstTxWarp>
          </a:bodyPr>
          <a:lstStyle>
            <a:lvl1pPr algn="r" eaLnBrk="0" hangingPunct="0">
              <a:defRPr sz="1200">
                <a:latin typeface="Times New Roman" pitchFamily="-107" charset="0"/>
                <a:cs typeface="+mn-cs"/>
              </a:defRPr>
            </a:lvl1pPr>
          </a:lstStyle>
          <a:p>
            <a:pPr>
              <a:defRPr/>
            </a:pPr>
            <a:fld id="{9F19598C-D96D-4E15-BD45-742FC2BE10D9}" type="slidenum">
              <a:rPr lang="en-US"/>
              <a:pPr>
                <a:defRPr/>
              </a:pPr>
              <a:t>‹#›</a:t>
            </a:fld>
            <a:endParaRPr lang="en-US"/>
          </a:p>
        </p:txBody>
      </p:sp>
    </p:spTree>
    <p:extLst>
      <p:ext uri="{BB962C8B-B14F-4D97-AF65-F5344CB8AC3E}">
        <p14:creationId xmlns:p14="http://schemas.microsoft.com/office/powerpoint/2010/main" val="121049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58788"/>
          </a:xfrm>
          <a:prstGeom prst="rect">
            <a:avLst/>
          </a:prstGeom>
        </p:spPr>
        <p:txBody>
          <a:bodyPr vert="horz" lIns="92098" tIns="46049" rIns="92098" bIns="46049" rtlCol="0"/>
          <a:lstStyle>
            <a:lvl1pPr algn="l" eaLnBrk="0" hangingPunct="0">
              <a:defRPr sz="1200">
                <a:latin typeface="Times New Roman" pitchFamily="18" charset="0"/>
                <a:ea typeface="MS PGothic" pitchFamily="34" charset="-128"/>
                <a:cs typeface="+mn-cs"/>
              </a:defRPr>
            </a:lvl1pPr>
          </a:lstStyle>
          <a:p>
            <a:pPr>
              <a:defRPr/>
            </a:pPr>
            <a:endParaRPr lang="en-US"/>
          </a:p>
        </p:txBody>
      </p:sp>
      <p:sp>
        <p:nvSpPr>
          <p:cNvPr id="3" name="Date Placeholder 2"/>
          <p:cNvSpPr>
            <a:spLocks noGrp="1"/>
          </p:cNvSpPr>
          <p:nvPr>
            <p:ph type="dt" idx="1"/>
          </p:nvPr>
        </p:nvSpPr>
        <p:spPr>
          <a:xfrm>
            <a:off x="3937000" y="0"/>
            <a:ext cx="3011488" cy="458788"/>
          </a:xfrm>
          <a:prstGeom prst="rect">
            <a:avLst/>
          </a:prstGeom>
        </p:spPr>
        <p:txBody>
          <a:bodyPr vert="horz" wrap="square" lIns="92098" tIns="46049" rIns="92098" bIns="46049" numCol="1" anchor="t" anchorCtr="0" compatLnSpc="1">
            <a:prstTxWarp prst="textNoShape">
              <a:avLst/>
            </a:prstTxWarp>
          </a:bodyPr>
          <a:lstStyle>
            <a:lvl1pPr algn="r" eaLnBrk="0" hangingPunct="0">
              <a:defRPr sz="1200">
                <a:latin typeface="Times New Roman" pitchFamily="-107" charset="0"/>
                <a:cs typeface="+mn-cs"/>
              </a:defRPr>
            </a:lvl1pPr>
          </a:lstStyle>
          <a:p>
            <a:pPr>
              <a:defRPr/>
            </a:pPr>
            <a:fld id="{70CDA83D-B83D-449B-B1C3-12EC5404C1E8}" type="datetime1">
              <a:rPr lang="en-US"/>
              <a:pPr>
                <a:defRPr/>
              </a:pPr>
              <a:t>4/19/17</a:t>
            </a:fld>
            <a:endParaRPr lang="en-US"/>
          </a:p>
        </p:txBody>
      </p:sp>
      <p:sp>
        <p:nvSpPr>
          <p:cNvPr id="4" name="Slide Image Placeholder 3"/>
          <p:cNvSpPr>
            <a:spLocks noGrp="1" noRot="1" noChangeAspect="1"/>
          </p:cNvSpPr>
          <p:nvPr>
            <p:ph type="sldImg" idx="2"/>
          </p:nvPr>
        </p:nvSpPr>
        <p:spPr>
          <a:xfrm>
            <a:off x="642938" y="687388"/>
            <a:ext cx="5664200" cy="3438525"/>
          </a:xfrm>
          <a:prstGeom prst="rect">
            <a:avLst/>
          </a:prstGeom>
          <a:noFill/>
          <a:ln w="12700">
            <a:solidFill>
              <a:prstClr val="black"/>
            </a:solidFill>
          </a:ln>
        </p:spPr>
        <p:txBody>
          <a:bodyPr vert="horz" lIns="92098" tIns="46049" rIns="92098" bIns="46049" rtlCol="0" anchor="ctr"/>
          <a:lstStyle/>
          <a:p>
            <a:pPr lvl="0"/>
            <a:endParaRPr lang="en-US" noProof="0"/>
          </a:p>
        </p:txBody>
      </p:sp>
      <p:sp>
        <p:nvSpPr>
          <p:cNvPr id="5" name="Notes Placeholder 4"/>
          <p:cNvSpPr>
            <a:spLocks noGrp="1"/>
          </p:cNvSpPr>
          <p:nvPr>
            <p:ph type="body" sz="quarter" idx="3"/>
          </p:nvPr>
        </p:nvSpPr>
        <p:spPr>
          <a:xfrm>
            <a:off x="695325" y="4354513"/>
            <a:ext cx="5559425" cy="4125912"/>
          </a:xfrm>
          <a:prstGeom prst="rect">
            <a:avLst/>
          </a:prstGeom>
        </p:spPr>
        <p:txBody>
          <a:bodyPr vert="horz" lIns="92098" tIns="46049" rIns="92098" bIns="4604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07438"/>
            <a:ext cx="3011488" cy="458787"/>
          </a:xfrm>
          <a:prstGeom prst="rect">
            <a:avLst/>
          </a:prstGeom>
        </p:spPr>
        <p:txBody>
          <a:bodyPr vert="horz" lIns="92098" tIns="46049" rIns="92098" bIns="46049" rtlCol="0" anchor="b"/>
          <a:lstStyle>
            <a:lvl1pPr algn="l" eaLnBrk="0" hangingPunct="0">
              <a:defRPr sz="1200">
                <a:latin typeface="Times New Roman" pitchFamily="18" charset="0"/>
                <a:ea typeface="MS PGothic"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3937000" y="8707438"/>
            <a:ext cx="3011488" cy="458787"/>
          </a:xfrm>
          <a:prstGeom prst="rect">
            <a:avLst/>
          </a:prstGeom>
        </p:spPr>
        <p:txBody>
          <a:bodyPr vert="horz" wrap="square" lIns="92098" tIns="46049" rIns="92098" bIns="46049" numCol="1" anchor="b" anchorCtr="0" compatLnSpc="1">
            <a:prstTxWarp prst="textNoShape">
              <a:avLst/>
            </a:prstTxWarp>
          </a:bodyPr>
          <a:lstStyle>
            <a:lvl1pPr algn="r" eaLnBrk="0" hangingPunct="0">
              <a:defRPr sz="1200">
                <a:latin typeface="Times New Roman" pitchFamily="-107" charset="0"/>
                <a:cs typeface="+mn-cs"/>
              </a:defRPr>
            </a:lvl1pPr>
          </a:lstStyle>
          <a:p>
            <a:pPr>
              <a:defRPr/>
            </a:pPr>
            <a:fld id="{23EF17E7-3986-4371-9AC0-43D174CEB704}" type="slidenum">
              <a:rPr lang="en-US"/>
              <a:pPr>
                <a:defRPr/>
              </a:pPr>
              <a:t>‹#›</a:t>
            </a:fld>
            <a:endParaRPr lang="en-US"/>
          </a:p>
        </p:txBody>
      </p:sp>
    </p:spTree>
    <p:extLst>
      <p:ext uri="{BB962C8B-B14F-4D97-AF65-F5344CB8AC3E}">
        <p14:creationId xmlns:p14="http://schemas.microsoft.com/office/powerpoint/2010/main" val="41592890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charset="0"/>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ea typeface="MS PGothic" pitchFamily="34"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0A30AC88-730B-47EB-8523-D0026AB7931E}" type="slidenum">
              <a:rPr lang="en-US" smtClean="0">
                <a:latin typeface="Times New Roman" pitchFamily="18" charset="0"/>
              </a:rPr>
              <a:pPr/>
              <a:t>1</a:t>
            </a:fld>
            <a:endParaRPr lang="en-US">
              <a:latin typeface="Times New Roman" pitchFamily="18" charset="0"/>
            </a:endParaRPr>
          </a:p>
        </p:txBody>
      </p:sp>
    </p:spTree>
    <p:extLst>
      <p:ext uri="{BB962C8B-B14F-4D97-AF65-F5344CB8AC3E}">
        <p14:creationId xmlns:p14="http://schemas.microsoft.com/office/powerpoint/2010/main" val="1544400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5088045"/>
            <a:ext cx="38404800" cy="10823787"/>
          </a:xfrm>
        </p:spPr>
        <p:txBody>
          <a:bodyPr anchor="b"/>
          <a:lstStyle>
            <a:lvl1pPr algn="ctr">
              <a:defRPr sz="25200"/>
            </a:lvl1pPr>
          </a:lstStyle>
          <a:p>
            <a:r>
              <a:rPr lang="en-US" smtClean="0"/>
              <a:t>Click to edit Master title style</a:t>
            </a:r>
            <a:endParaRPr lang="en-US"/>
          </a:p>
        </p:txBody>
      </p:sp>
      <p:sp>
        <p:nvSpPr>
          <p:cNvPr id="3" name="Subtitle 2"/>
          <p:cNvSpPr>
            <a:spLocks noGrp="1"/>
          </p:cNvSpPr>
          <p:nvPr>
            <p:ph type="subTitle" idx="1"/>
          </p:nvPr>
        </p:nvSpPr>
        <p:spPr>
          <a:xfrm>
            <a:off x="6400800" y="16329239"/>
            <a:ext cx="38404800" cy="7506121"/>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08A4CC9-4D0B-42ED-8794-997B7370522F}" type="slidenum">
              <a:rPr lang="en-US" smtClean="0"/>
              <a:pPr>
                <a:defRPr/>
              </a:pPr>
              <a:t>‹#›</a:t>
            </a:fld>
            <a:endParaRPr lang="en-US"/>
          </a:p>
        </p:txBody>
      </p:sp>
    </p:spTree>
    <p:extLst>
      <p:ext uri="{BB962C8B-B14F-4D97-AF65-F5344CB8AC3E}">
        <p14:creationId xmlns:p14="http://schemas.microsoft.com/office/powerpoint/2010/main" val="15649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3C8A481-18FA-48DB-83F1-DDF74D20DB70}" type="slidenum">
              <a:rPr lang="en-US" smtClean="0"/>
              <a:pPr>
                <a:defRPr/>
              </a:pPr>
              <a:t>‹#›</a:t>
            </a:fld>
            <a:endParaRPr lang="en-US"/>
          </a:p>
        </p:txBody>
      </p:sp>
    </p:spTree>
    <p:extLst>
      <p:ext uri="{BB962C8B-B14F-4D97-AF65-F5344CB8AC3E}">
        <p14:creationId xmlns:p14="http://schemas.microsoft.com/office/powerpoint/2010/main" val="1020656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655233"/>
            <a:ext cx="11041380" cy="2634699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20440" y="1655233"/>
            <a:ext cx="32484060" cy="263469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DB261E2-253E-4F0E-9BC3-1A279B075B83}" type="slidenum">
              <a:rPr lang="en-US" smtClean="0"/>
              <a:pPr>
                <a:defRPr/>
              </a:pPr>
              <a:t>‹#›</a:t>
            </a:fld>
            <a:endParaRPr lang="en-US"/>
          </a:p>
        </p:txBody>
      </p:sp>
    </p:spTree>
    <p:extLst>
      <p:ext uri="{BB962C8B-B14F-4D97-AF65-F5344CB8AC3E}">
        <p14:creationId xmlns:p14="http://schemas.microsoft.com/office/powerpoint/2010/main" val="81667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7E1B2E-BC42-471A-81F3-4BB37DA1F728}" type="slidenum">
              <a:rPr lang="en-US" smtClean="0"/>
              <a:pPr>
                <a:defRPr/>
              </a:pPr>
              <a:t>‹#›</a:t>
            </a:fld>
            <a:endParaRPr lang="en-US"/>
          </a:p>
        </p:txBody>
      </p:sp>
    </p:spTree>
    <p:extLst>
      <p:ext uri="{BB962C8B-B14F-4D97-AF65-F5344CB8AC3E}">
        <p14:creationId xmlns:p14="http://schemas.microsoft.com/office/powerpoint/2010/main" val="1032629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7750814"/>
            <a:ext cx="44165520" cy="12932408"/>
          </a:xfrm>
        </p:spPr>
        <p:txBody>
          <a:bodyPr anchor="b"/>
          <a:lstStyle>
            <a:lvl1pPr>
              <a:defRPr sz="25200"/>
            </a:lvl1pPr>
          </a:lstStyle>
          <a:p>
            <a:r>
              <a:rPr lang="en-US" smtClean="0"/>
              <a:t>Click to edit Master title style</a:t>
            </a:r>
            <a:endParaRPr lang="en-US"/>
          </a:p>
        </p:txBody>
      </p:sp>
      <p:sp>
        <p:nvSpPr>
          <p:cNvPr id="3" name="Text Placeholder 2"/>
          <p:cNvSpPr>
            <a:spLocks noGrp="1"/>
          </p:cNvSpPr>
          <p:nvPr>
            <p:ph type="body" idx="1"/>
          </p:nvPr>
        </p:nvSpPr>
        <p:spPr>
          <a:xfrm>
            <a:off x="3493770" y="20805568"/>
            <a:ext cx="44165520" cy="6800848"/>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619215E-0F19-4D6A-9EEA-D6F3401E1EE9}" type="slidenum">
              <a:rPr lang="en-US" smtClean="0"/>
              <a:pPr>
                <a:defRPr/>
              </a:pPr>
              <a:t>‹#›</a:t>
            </a:fld>
            <a:endParaRPr lang="en-US"/>
          </a:p>
        </p:txBody>
      </p:sp>
    </p:spTree>
    <p:extLst>
      <p:ext uri="{BB962C8B-B14F-4D97-AF65-F5344CB8AC3E}">
        <p14:creationId xmlns:p14="http://schemas.microsoft.com/office/powerpoint/2010/main" val="1580839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20440" y="8276166"/>
            <a:ext cx="21762720" cy="197260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923240" y="8276166"/>
            <a:ext cx="21762720" cy="197260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7489711-F6C5-4FC0-B0AF-8FDDFA4AE8A7}" type="slidenum">
              <a:rPr lang="en-US" smtClean="0"/>
              <a:pPr>
                <a:defRPr/>
              </a:pPr>
              <a:t>‹#›</a:t>
            </a:fld>
            <a:endParaRPr lang="en-US"/>
          </a:p>
        </p:txBody>
      </p:sp>
    </p:spTree>
    <p:extLst>
      <p:ext uri="{BB962C8B-B14F-4D97-AF65-F5344CB8AC3E}">
        <p14:creationId xmlns:p14="http://schemas.microsoft.com/office/powerpoint/2010/main" val="507476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655236"/>
            <a:ext cx="44165520" cy="6009219"/>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3527112" y="7621272"/>
            <a:ext cx="21662705" cy="373506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4" name="Content Placeholder 3"/>
          <p:cNvSpPr>
            <a:spLocks noGrp="1"/>
          </p:cNvSpPr>
          <p:nvPr>
            <p:ph sz="half" idx="2"/>
          </p:nvPr>
        </p:nvSpPr>
        <p:spPr>
          <a:xfrm>
            <a:off x="3527112" y="11356340"/>
            <a:ext cx="21662705" cy="167034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5923240" y="7621272"/>
            <a:ext cx="21769390" cy="3735068"/>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6" name="Content Placeholder 5"/>
          <p:cNvSpPr>
            <a:spLocks noGrp="1"/>
          </p:cNvSpPr>
          <p:nvPr>
            <p:ph sz="quarter" idx="4"/>
          </p:nvPr>
        </p:nvSpPr>
        <p:spPr>
          <a:xfrm>
            <a:off x="25923240" y="11356340"/>
            <a:ext cx="21769390" cy="167034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264D8BBB-DA53-44C2-9D95-7A866C4054D9}" type="slidenum">
              <a:rPr lang="en-US" smtClean="0"/>
              <a:pPr>
                <a:defRPr/>
              </a:pPr>
              <a:t>‹#›</a:t>
            </a:fld>
            <a:endParaRPr lang="en-US"/>
          </a:p>
        </p:txBody>
      </p:sp>
    </p:spTree>
    <p:extLst>
      <p:ext uri="{BB962C8B-B14F-4D97-AF65-F5344CB8AC3E}">
        <p14:creationId xmlns:p14="http://schemas.microsoft.com/office/powerpoint/2010/main" val="1501351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EFB447A-A424-414F-9C52-BE3EAEDC52C6}" type="slidenum">
              <a:rPr lang="en-US" smtClean="0"/>
              <a:pPr>
                <a:defRPr/>
              </a:pPr>
              <a:t>‹#›</a:t>
            </a:fld>
            <a:endParaRPr lang="en-US"/>
          </a:p>
        </p:txBody>
      </p:sp>
    </p:spTree>
    <p:extLst>
      <p:ext uri="{BB962C8B-B14F-4D97-AF65-F5344CB8AC3E}">
        <p14:creationId xmlns:p14="http://schemas.microsoft.com/office/powerpoint/2010/main" val="28074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51075DE9-2D22-4766-B521-852FCA2109F2}" type="slidenum">
              <a:rPr lang="en-US" smtClean="0"/>
              <a:pPr>
                <a:defRPr/>
              </a:pPr>
              <a:t>‹#›</a:t>
            </a:fld>
            <a:endParaRPr lang="en-US"/>
          </a:p>
        </p:txBody>
      </p:sp>
    </p:spTree>
    <p:extLst>
      <p:ext uri="{BB962C8B-B14F-4D97-AF65-F5344CB8AC3E}">
        <p14:creationId xmlns:p14="http://schemas.microsoft.com/office/powerpoint/2010/main" val="533744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072640"/>
            <a:ext cx="16515395" cy="7254240"/>
          </a:xfrm>
        </p:spPr>
        <p:txBody>
          <a:bodyPr anchor="b"/>
          <a:lstStyle>
            <a:lvl1pPr>
              <a:defRPr sz="13440"/>
            </a:lvl1pPr>
          </a:lstStyle>
          <a:p>
            <a:r>
              <a:rPr lang="en-US" smtClean="0"/>
              <a:t>Click to edit Master title style</a:t>
            </a:r>
            <a:endParaRPr lang="en-US"/>
          </a:p>
        </p:txBody>
      </p:sp>
      <p:sp>
        <p:nvSpPr>
          <p:cNvPr id="3" name="Content Placeholder 2"/>
          <p:cNvSpPr>
            <a:spLocks noGrp="1"/>
          </p:cNvSpPr>
          <p:nvPr>
            <p:ph idx="1"/>
          </p:nvPr>
        </p:nvSpPr>
        <p:spPr>
          <a:xfrm>
            <a:off x="21769390" y="4476329"/>
            <a:ext cx="25923240" cy="22093767"/>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527112" y="9326880"/>
            <a:ext cx="16515395" cy="17279199"/>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63509E5-2FE7-4102-AA49-29DCAAF9B4F3}" type="slidenum">
              <a:rPr lang="en-US" smtClean="0"/>
              <a:pPr>
                <a:defRPr/>
              </a:pPr>
              <a:t>‹#›</a:t>
            </a:fld>
            <a:endParaRPr lang="en-US"/>
          </a:p>
        </p:txBody>
      </p:sp>
    </p:spTree>
    <p:extLst>
      <p:ext uri="{BB962C8B-B14F-4D97-AF65-F5344CB8AC3E}">
        <p14:creationId xmlns:p14="http://schemas.microsoft.com/office/powerpoint/2010/main" val="606365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2072640"/>
            <a:ext cx="16515395" cy="7254240"/>
          </a:xfrm>
        </p:spPr>
        <p:txBody>
          <a:bodyPr anchor="b"/>
          <a:lstStyle>
            <a:lvl1pPr>
              <a:defRPr sz="13440"/>
            </a:lvl1pPr>
          </a:lstStyle>
          <a:p>
            <a:r>
              <a:rPr lang="en-US" smtClean="0"/>
              <a:t>Click to edit Master title style</a:t>
            </a:r>
            <a:endParaRPr lang="en-US"/>
          </a:p>
        </p:txBody>
      </p:sp>
      <p:sp>
        <p:nvSpPr>
          <p:cNvPr id="3" name="Picture Placeholder 2"/>
          <p:cNvSpPr>
            <a:spLocks noGrp="1"/>
          </p:cNvSpPr>
          <p:nvPr>
            <p:ph type="pic" idx="1"/>
          </p:nvPr>
        </p:nvSpPr>
        <p:spPr>
          <a:xfrm>
            <a:off x="21769390" y="4476329"/>
            <a:ext cx="25923240" cy="22093767"/>
          </a:xfrm>
        </p:spPr>
        <p:txBody>
          <a:bodyPr/>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endParaRPr lang="en-US"/>
          </a:p>
        </p:txBody>
      </p:sp>
      <p:sp>
        <p:nvSpPr>
          <p:cNvPr id="4" name="Text Placeholder 3"/>
          <p:cNvSpPr>
            <a:spLocks noGrp="1"/>
          </p:cNvSpPr>
          <p:nvPr>
            <p:ph type="body" sz="half" idx="2"/>
          </p:nvPr>
        </p:nvSpPr>
        <p:spPr>
          <a:xfrm>
            <a:off x="3527112" y="9326880"/>
            <a:ext cx="16515395" cy="17279199"/>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EFFFE73-212A-4BCD-BB50-8556E3743F2E}" type="slidenum">
              <a:rPr lang="en-US" smtClean="0"/>
              <a:pPr>
                <a:defRPr/>
              </a:pPr>
              <a:t>‹#›</a:t>
            </a:fld>
            <a:endParaRPr lang="en-US"/>
          </a:p>
        </p:txBody>
      </p:sp>
    </p:spTree>
    <p:extLst>
      <p:ext uri="{BB962C8B-B14F-4D97-AF65-F5344CB8AC3E}">
        <p14:creationId xmlns:p14="http://schemas.microsoft.com/office/powerpoint/2010/main" val="138192754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655236"/>
            <a:ext cx="44165520" cy="6009219"/>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520440" y="8276166"/>
            <a:ext cx="44165520" cy="197260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520440" y="28815456"/>
            <a:ext cx="11521440" cy="1655233"/>
          </a:xfrm>
          <a:prstGeom prst="rect">
            <a:avLst/>
          </a:prstGeom>
        </p:spPr>
        <p:txBody>
          <a:bodyPr vert="horz" lIns="91440" tIns="45720" rIns="91440" bIns="45720" rtlCol="0" anchor="ctr"/>
          <a:lstStyle>
            <a:lvl1pPr algn="l">
              <a:defRPr sz="5040">
                <a:solidFill>
                  <a:schemeClr val="tx1">
                    <a:tint val="75000"/>
                  </a:schemeClr>
                </a:solidFill>
              </a:defRPr>
            </a:lvl1pPr>
          </a:lstStyle>
          <a:p>
            <a:pPr>
              <a:defRPr/>
            </a:pPr>
            <a:endParaRPr lang="en-US"/>
          </a:p>
        </p:txBody>
      </p:sp>
      <p:sp>
        <p:nvSpPr>
          <p:cNvPr id="5" name="Footer Placeholder 4"/>
          <p:cNvSpPr>
            <a:spLocks noGrp="1"/>
          </p:cNvSpPr>
          <p:nvPr>
            <p:ph type="ftr" sz="quarter" idx="3"/>
          </p:nvPr>
        </p:nvSpPr>
        <p:spPr>
          <a:xfrm>
            <a:off x="16962120" y="28815456"/>
            <a:ext cx="17282160" cy="1655233"/>
          </a:xfrm>
          <a:prstGeom prst="rect">
            <a:avLst/>
          </a:prstGeom>
        </p:spPr>
        <p:txBody>
          <a:bodyPr vert="horz" lIns="91440" tIns="45720" rIns="91440" bIns="45720" rtlCol="0" anchor="ctr"/>
          <a:lstStyle>
            <a:lvl1pPr algn="ctr">
              <a:defRPr sz="504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36164520" y="28815456"/>
            <a:ext cx="11521440" cy="1655233"/>
          </a:xfrm>
          <a:prstGeom prst="rect">
            <a:avLst/>
          </a:prstGeom>
        </p:spPr>
        <p:txBody>
          <a:bodyPr vert="horz" lIns="91440" tIns="45720" rIns="91440" bIns="45720" rtlCol="0" anchor="ctr"/>
          <a:lstStyle>
            <a:lvl1pPr algn="r">
              <a:defRPr sz="5040">
                <a:solidFill>
                  <a:schemeClr val="tx1">
                    <a:tint val="75000"/>
                  </a:schemeClr>
                </a:solidFill>
              </a:defRPr>
            </a:lvl1pPr>
          </a:lstStyle>
          <a:p>
            <a:pPr>
              <a:defRPr/>
            </a:pPr>
            <a:fld id="{332BDC1E-FAAC-461B-8284-6BF5CD27D98A}" type="slidenum">
              <a:rPr lang="en-US" smtClean="0"/>
              <a:pPr>
                <a:defRPr/>
              </a:pPr>
              <a:t>‹#›</a:t>
            </a:fld>
            <a:endParaRPr lang="en-US"/>
          </a:p>
        </p:txBody>
      </p:sp>
    </p:spTree>
    <p:extLst>
      <p:ext uri="{BB962C8B-B14F-4D97-AF65-F5344CB8AC3E}">
        <p14:creationId xmlns:p14="http://schemas.microsoft.com/office/powerpoint/2010/main" val="209739749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JP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ChangeArrowheads="1"/>
          </p:cNvSpPr>
          <p:nvPr/>
        </p:nvSpPr>
        <p:spPr bwMode="auto">
          <a:xfrm>
            <a:off x="886326" y="1764592"/>
            <a:ext cx="49530000" cy="3859518"/>
          </a:xfrm>
          <a:prstGeom prst="rect">
            <a:avLst/>
          </a:prstGeom>
          <a:solidFill>
            <a:schemeClr val="tx2">
              <a:lumMod val="75000"/>
            </a:schemeClr>
          </a:solidFill>
          <a:ln>
            <a:noFill/>
          </a:ln>
          <a:effectLst/>
          <a:extLst/>
        </p:spPr>
        <p:txBody>
          <a:bodyPr>
            <a:spAutoFit/>
          </a:bodyPr>
          <a:lstStyle/>
          <a:p>
            <a:pPr algn="ctr">
              <a:spcBef>
                <a:spcPct val="20000"/>
              </a:spcBef>
              <a:defRPr/>
            </a:pPr>
            <a:endParaRPr lang="en-US" sz="3600" b="1" dirty="0">
              <a:solidFill>
                <a:schemeClr val="tx1"/>
              </a:solidFill>
              <a:latin typeface="Arial" pitchFamily="34" charset="0"/>
              <a:cs typeface="+mn-cs"/>
            </a:endParaRPr>
          </a:p>
          <a:p>
            <a:pPr algn="ctr">
              <a:spcBef>
                <a:spcPct val="20000"/>
              </a:spcBef>
              <a:defRPr/>
            </a:pPr>
            <a:r>
              <a:rPr lang="en-US" sz="5400" b="1" dirty="0">
                <a:solidFill>
                  <a:schemeClr val="bg2"/>
                </a:solidFill>
                <a:latin typeface="Arial" panose="020B0604020202020204" pitchFamily="34" charset="0"/>
                <a:cs typeface="Arial" panose="020B0604020202020204" pitchFamily="34" charset="0"/>
              </a:rPr>
              <a:t>Does a Mindfulness Activity Have an Immediate Effect on Working Memory Skills in Longwood University Students?</a:t>
            </a:r>
          </a:p>
          <a:p>
            <a:pPr algn="ctr">
              <a:spcBef>
                <a:spcPct val="20000"/>
              </a:spcBef>
              <a:defRPr/>
            </a:pPr>
            <a:r>
              <a:rPr lang="en-US" sz="4000" b="1" dirty="0">
                <a:solidFill>
                  <a:schemeClr val="bg2"/>
                </a:solidFill>
                <a:latin typeface="Garamond" panose="02020404030301010803" pitchFamily="18" charset="0"/>
                <a:cs typeface="+mn-cs"/>
              </a:rPr>
              <a:t>Gabrielle Edwards, B.S., Sterling Hargrave, B.S., Emily Spencer, B.S., Kristen Taylor, B.S.</a:t>
            </a:r>
          </a:p>
          <a:p>
            <a:pPr>
              <a:spcBef>
                <a:spcPct val="20000"/>
              </a:spcBef>
              <a:defRPr/>
            </a:pPr>
            <a:r>
              <a:rPr lang="en-US" sz="4000" b="1" dirty="0">
                <a:solidFill>
                  <a:schemeClr val="bg2"/>
                </a:solidFill>
                <a:latin typeface="Garamond" panose="02020404030301010803" pitchFamily="18" charset="0"/>
                <a:cs typeface="+mn-cs"/>
              </a:rPr>
              <a:t>                                                          								   							Longwood </a:t>
            </a:r>
            <a:r>
              <a:rPr lang="en-US" sz="4000" b="1" dirty="0" smtClean="0">
                <a:solidFill>
                  <a:schemeClr val="bg2"/>
                </a:solidFill>
                <a:latin typeface="Garamond" panose="02020404030301010803" pitchFamily="18" charset="0"/>
                <a:cs typeface="+mn-cs"/>
              </a:rPr>
              <a:t>University</a:t>
            </a:r>
          </a:p>
          <a:p>
            <a:pPr>
              <a:spcBef>
                <a:spcPct val="20000"/>
              </a:spcBef>
              <a:defRPr/>
            </a:pPr>
            <a:r>
              <a:rPr lang="en-US" sz="4000" b="1" dirty="0">
                <a:solidFill>
                  <a:schemeClr val="bg2"/>
                </a:solidFill>
                <a:latin typeface="Garamond" panose="02020404030301010803" pitchFamily="18" charset="0"/>
                <a:cs typeface="+mn-cs"/>
              </a:rPr>
              <a:t>	</a:t>
            </a:r>
            <a:r>
              <a:rPr lang="en-US" sz="4000" b="1" dirty="0" smtClean="0">
                <a:solidFill>
                  <a:schemeClr val="bg2"/>
                </a:solidFill>
                <a:latin typeface="Garamond" panose="02020404030301010803" pitchFamily="18" charset="0"/>
                <a:cs typeface="+mn-cs"/>
              </a:rPr>
              <a:t>																							Farmville, VA</a:t>
            </a:r>
            <a:endParaRPr lang="en-US" sz="4000" b="1" dirty="0">
              <a:solidFill>
                <a:schemeClr val="bg2"/>
              </a:solidFill>
              <a:latin typeface="Garamond" panose="02020404030301010803" pitchFamily="18" charset="0"/>
              <a:cs typeface="+mn-cs"/>
            </a:endParaRPr>
          </a:p>
        </p:txBody>
      </p:sp>
      <p:sp>
        <p:nvSpPr>
          <p:cNvPr id="16" name="TextBox 15"/>
          <p:cNvSpPr txBox="1"/>
          <p:nvPr/>
        </p:nvSpPr>
        <p:spPr>
          <a:xfrm>
            <a:off x="854455" y="7144346"/>
            <a:ext cx="10911494" cy="14085907"/>
          </a:xfrm>
          <a:prstGeom prst="rect">
            <a:avLst/>
          </a:prstGeom>
          <a:noFill/>
        </p:spPr>
        <p:txBody>
          <a:bodyPr wrap="square">
            <a:spAutoFit/>
          </a:bodyPr>
          <a:lstStyle/>
          <a:p>
            <a:r>
              <a:rPr lang="en-US" sz="4400" dirty="0">
                <a:solidFill>
                  <a:schemeClr val="tx2">
                    <a:lumMod val="75000"/>
                  </a:schemeClr>
                </a:solidFill>
              </a:rPr>
              <a:t>Mindfulness based interventions have been shown to be effective in producing beneficial effects </a:t>
            </a:r>
            <a:r>
              <a:rPr lang="en-US" sz="4400" dirty="0" smtClean="0">
                <a:solidFill>
                  <a:schemeClr val="tx2">
                    <a:lumMod val="75000"/>
                  </a:schemeClr>
                </a:solidFill>
              </a:rPr>
              <a:t>in psychological </a:t>
            </a:r>
            <a:r>
              <a:rPr lang="en-US" sz="4400" dirty="0">
                <a:solidFill>
                  <a:schemeClr val="tx2">
                    <a:lumMod val="75000"/>
                  </a:schemeClr>
                </a:solidFill>
              </a:rPr>
              <a:t>functioning, particularly in adults.</a:t>
            </a:r>
            <a:r>
              <a:rPr lang="en-US" sz="4400" baseline="30000" dirty="0">
                <a:solidFill>
                  <a:schemeClr val="tx2">
                    <a:lumMod val="75000"/>
                  </a:schemeClr>
                </a:solidFill>
              </a:rPr>
              <a:t>1</a:t>
            </a:r>
            <a:r>
              <a:rPr lang="en-US" sz="4400" dirty="0">
                <a:solidFill>
                  <a:schemeClr val="tx2">
                    <a:lumMod val="75000"/>
                  </a:schemeClr>
                </a:solidFill>
              </a:rPr>
              <a:t> Current research suggests that contemporary mindfulness activities increase the individual’s ability to remember </a:t>
            </a:r>
            <a:r>
              <a:rPr lang="en-US" sz="4400" dirty="0" smtClean="0">
                <a:solidFill>
                  <a:schemeClr val="tx2">
                    <a:lumMod val="75000"/>
                  </a:schemeClr>
                </a:solidFill>
              </a:rPr>
              <a:t>short-term, critical information.</a:t>
            </a:r>
            <a:r>
              <a:rPr lang="en-US" sz="4400" baseline="30000" dirty="0" smtClean="0">
                <a:solidFill>
                  <a:schemeClr val="tx2">
                    <a:lumMod val="75000"/>
                  </a:schemeClr>
                </a:solidFill>
              </a:rPr>
              <a:t>2 </a:t>
            </a:r>
            <a:r>
              <a:rPr lang="en-US" sz="4400" dirty="0">
                <a:solidFill>
                  <a:schemeClr val="tx2">
                    <a:lumMod val="75000"/>
                  </a:schemeClr>
                </a:solidFill>
              </a:rPr>
              <a:t>Mindfulness meditation activities, such as guided meditation, have more of an effect on working memory than movement activities, such as hath </a:t>
            </a:r>
            <a:r>
              <a:rPr lang="en-US" sz="4400" dirty="0" smtClean="0">
                <a:solidFill>
                  <a:schemeClr val="tx2">
                    <a:lumMod val="75000"/>
                  </a:schemeClr>
                </a:solidFill>
              </a:rPr>
              <a:t>yoga.</a:t>
            </a:r>
            <a:r>
              <a:rPr lang="en-US" sz="4400" baseline="30000" dirty="0" smtClean="0">
                <a:solidFill>
                  <a:schemeClr val="tx2">
                    <a:lumMod val="75000"/>
                  </a:schemeClr>
                </a:solidFill>
              </a:rPr>
              <a:t>3</a:t>
            </a:r>
          </a:p>
          <a:p>
            <a:endParaRPr lang="en-US" sz="4400" baseline="30000" dirty="0">
              <a:solidFill>
                <a:schemeClr val="tx2">
                  <a:lumMod val="75000"/>
                </a:schemeClr>
              </a:solidFill>
            </a:endParaRPr>
          </a:p>
          <a:p>
            <a:r>
              <a:rPr lang="en-US" sz="4400" dirty="0">
                <a:solidFill>
                  <a:schemeClr val="tx2">
                    <a:lumMod val="75000"/>
                  </a:schemeClr>
                </a:solidFill>
              </a:rPr>
              <a:t>We do know that long-term mindfulness activities can have an effect on memory, improve cognitive and executive functioning </a:t>
            </a:r>
            <a:r>
              <a:rPr lang="en-US" sz="4400" dirty="0" smtClean="0">
                <a:solidFill>
                  <a:schemeClr val="tx2">
                    <a:lumMod val="75000"/>
                  </a:schemeClr>
                </a:solidFill>
              </a:rPr>
              <a:t>skills</a:t>
            </a:r>
            <a:r>
              <a:rPr lang="en-US" sz="4400" dirty="0">
                <a:solidFill>
                  <a:schemeClr val="tx2">
                    <a:lumMod val="75000"/>
                  </a:schemeClr>
                </a:solidFill>
              </a:rPr>
              <a:t>, and have an overall relaxing effect on the human body. However, we do not know if a short-term effect is seen. If true, then training college </a:t>
            </a:r>
            <a:r>
              <a:rPr lang="en-US" sz="4400" dirty="0" smtClean="0">
                <a:solidFill>
                  <a:schemeClr val="tx2">
                    <a:lumMod val="75000"/>
                  </a:schemeClr>
                </a:solidFill>
              </a:rPr>
              <a:t>students to </a:t>
            </a:r>
            <a:r>
              <a:rPr lang="en-US" sz="4400" dirty="0">
                <a:solidFill>
                  <a:schemeClr val="tx2">
                    <a:lumMod val="75000"/>
                  </a:schemeClr>
                </a:solidFill>
              </a:rPr>
              <a:t>practice mindfulness may have a positive effect on short term recall and possibly enhance study skills. </a:t>
            </a:r>
          </a:p>
        </p:txBody>
      </p:sp>
      <p:sp>
        <p:nvSpPr>
          <p:cNvPr id="4" name="TextBox 3"/>
          <p:cNvSpPr txBox="1"/>
          <p:nvPr/>
        </p:nvSpPr>
        <p:spPr>
          <a:xfrm>
            <a:off x="869067" y="25300247"/>
            <a:ext cx="10976811" cy="2123658"/>
          </a:xfrm>
          <a:prstGeom prst="rect">
            <a:avLst/>
          </a:prstGeom>
          <a:noFill/>
        </p:spPr>
        <p:txBody>
          <a:bodyPr wrap="square">
            <a:spAutoFit/>
          </a:bodyPr>
          <a:lstStyle/>
          <a:p>
            <a:pPr>
              <a:defRPr/>
            </a:pPr>
            <a:r>
              <a:rPr lang="en-US" sz="4400" dirty="0">
                <a:solidFill>
                  <a:schemeClr val="tx2">
                    <a:lumMod val="75000"/>
                  </a:schemeClr>
                </a:solidFill>
              </a:rPr>
              <a:t>Does a short-term mindfulness meditative activity have an immediate effect </a:t>
            </a:r>
            <a:r>
              <a:rPr lang="en-US" sz="4400" dirty="0" smtClean="0">
                <a:solidFill>
                  <a:schemeClr val="tx2">
                    <a:lumMod val="75000"/>
                  </a:schemeClr>
                </a:solidFill>
              </a:rPr>
              <a:t>on working </a:t>
            </a:r>
            <a:r>
              <a:rPr lang="en-US" sz="4400" dirty="0">
                <a:solidFill>
                  <a:schemeClr val="tx2">
                    <a:lumMod val="75000"/>
                  </a:schemeClr>
                </a:solidFill>
              </a:rPr>
              <a:t>memory? </a:t>
            </a:r>
          </a:p>
        </p:txBody>
      </p:sp>
      <p:sp>
        <p:nvSpPr>
          <p:cNvPr id="5" name="Rectangle 4"/>
          <p:cNvSpPr/>
          <p:nvPr/>
        </p:nvSpPr>
        <p:spPr>
          <a:xfrm>
            <a:off x="23801866" y="22658612"/>
            <a:ext cx="13182389" cy="8217634"/>
          </a:xfrm>
          <a:prstGeom prst="rect">
            <a:avLst/>
          </a:prstGeom>
          <a:noFill/>
        </p:spPr>
        <p:txBody>
          <a:bodyPr wrap="square">
            <a:spAutoFit/>
          </a:bodyPr>
          <a:lstStyle/>
          <a:p>
            <a:endParaRPr lang="en-US" sz="4400" dirty="0" smtClean="0">
              <a:solidFill>
                <a:schemeClr val="bg1"/>
              </a:solidFill>
            </a:endParaRPr>
          </a:p>
          <a:p>
            <a:endParaRPr lang="en-US" sz="4400" dirty="0">
              <a:solidFill>
                <a:schemeClr val="bg1"/>
              </a:solidFill>
            </a:endParaRPr>
          </a:p>
          <a:p>
            <a:endParaRPr lang="en-US" sz="4400" dirty="0" smtClean="0">
              <a:solidFill>
                <a:schemeClr val="bg1"/>
              </a:solidFill>
            </a:endParaRPr>
          </a:p>
          <a:p>
            <a:endParaRPr lang="en-US" sz="4400" dirty="0">
              <a:solidFill>
                <a:schemeClr val="bg1"/>
              </a:solidFill>
            </a:endParaRPr>
          </a:p>
          <a:p>
            <a:endParaRPr lang="en-US" sz="4400" dirty="0" smtClean="0">
              <a:solidFill>
                <a:schemeClr val="bg1"/>
              </a:solidFill>
            </a:endParaRPr>
          </a:p>
          <a:p>
            <a:endParaRPr lang="en-US" sz="4400" dirty="0">
              <a:solidFill>
                <a:schemeClr val="bg1"/>
              </a:solidFill>
            </a:endParaRPr>
          </a:p>
          <a:p>
            <a:endParaRPr lang="en-US" sz="4400" dirty="0" smtClean="0">
              <a:solidFill>
                <a:schemeClr val="bg1"/>
              </a:solidFill>
            </a:endParaRPr>
          </a:p>
          <a:p>
            <a:endParaRPr lang="en-US" sz="4400" dirty="0">
              <a:solidFill>
                <a:schemeClr val="bg1"/>
              </a:solidFill>
            </a:endParaRPr>
          </a:p>
          <a:p>
            <a:endParaRPr lang="en-US" sz="4400" dirty="0" smtClean="0">
              <a:solidFill>
                <a:schemeClr val="bg1"/>
              </a:solidFill>
            </a:endParaRPr>
          </a:p>
          <a:p>
            <a:endParaRPr lang="en-US" sz="4400" dirty="0">
              <a:solidFill>
                <a:schemeClr val="bg1"/>
              </a:solidFill>
            </a:endParaRPr>
          </a:p>
          <a:p>
            <a:endParaRPr lang="en-US" sz="4400" dirty="0" smtClean="0">
              <a:solidFill>
                <a:schemeClr val="bg1"/>
              </a:solidFill>
            </a:endParaRPr>
          </a:p>
          <a:p>
            <a:endParaRPr lang="en-US" sz="4400" dirty="0">
              <a:solidFill>
                <a:schemeClr val="bg1"/>
              </a:solidFill>
            </a:endParaRPr>
          </a:p>
        </p:txBody>
      </p:sp>
      <p:sp>
        <p:nvSpPr>
          <p:cNvPr id="39" name="Rectangle 38"/>
          <p:cNvSpPr/>
          <p:nvPr/>
        </p:nvSpPr>
        <p:spPr>
          <a:xfrm>
            <a:off x="11893665" y="7171682"/>
            <a:ext cx="11786506" cy="23791128"/>
          </a:xfrm>
          <a:prstGeom prst="rect">
            <a:avLst/>
          </a:prstGeom>
          <a:noFill/>
        </p:spPr>
        <p:txBody>
          <a:bodyPr wrap="square">
            <a:spAutoFit/>
          </a:bodyPr>
          <a:lstStyle/>
          <a:p>
            <a:r>
              <a:rPr lang="en-US" sz="4400" b="1" u="sng" dirty="0">
                <a:solidFill>
                  <a:schemeClr val="tx2">
                    <a:lumMod val="75000"/>
                  </a:schemeClr>
                </a:solidFill>
              </a:rPr>
              <a:t>Participants:</a:t>
            </a:r>
          </a:p>
          <a:p>
            <a:pPr marL="571500" indent="-571500">
              <a:buFont typeface="Arial" charset="0"/>
              <a:buChar char="•"/>
            </a:pPr>
            <a:r>
              <a:rPr lang="en-US" sz="4400" dirty="0" smtClean="0">
                <a:solidFill>
                  <a:schemeClr val="tx2">
                    <a:lumMod val="75000"/>
                  </a:schemeClr>
                </a:solidFill>
              </a:rPr>
              <a:t>Ten </a:t>
            </a:r>
            <a:r>
              <a:rPr lang="en-US" sz="4400" dirty="0">
                <a:solidFill>
                  <a:schemeClr val="tx2">
                    <a:lumMod val="75000"/>
                  </a:schemeClr>
                </a:solidFill>
              </a:rPr>
              <a:t>students from Longwood University’s Communication Sciences and Disorders program between the ages of 18 and </a:t>
            </a:r>
            <a:r>
              <a:rPr lang="en-US" sz="4400" dirty="0" smtClean="0">
                <a:solidFill>
                  <a:schemeClr val="tx2">
                    <a:lumMod val="75000"/>
                  </a:schemeClr>
                </a:solidFill>
              </a:rPr>
              <a:t>26 </a:t>
            </a:r>
            <a:r>
              <a:rPr lang="en-US" sz="4400" dirty="0">
                <a:solidFill>
                  <a:schemeClr val="tx2">
                    <a:lumMod val="75000"/>
                  </a:schemeClr>
                </a:solidFill>
              </a:rPr>
              <a:t>provided informed consent </a:t>
            </a:r>
            <a:r>
              <a:rPr lang="en-US" sz="4400" dirty="0" smtClean="0">
                <a:solidFill>
                  <a:schemeClr val="tx2">
                    <a:lumMod val="75000"/>
                  </a:schemeClr>
                </a:solidFill>
              </a:rPr>
              <a:t>and were </a:t>
            </a:r>
            <a:r>
              <a:rPr lang="en-US" sz="4400" dirty="0">
                <a:solidFill>
                  <a:schemeClr val="tx2">
                    <a:lumMod val="75000"/>
                  </a:schemeClr>
                </a:solidFill>
              </a:rPr>
              <a:t>randomly assigned to experimental and control </a:t>
            </a:r>
            <a:r>
              <a:rPr lang="en-US" sz="4400" dirty="0" smtClean="0">
                <a:solidFill>
                  <a:schemeClr val="tx2">
                    <a:lumMod val="75000"/>
                  </a:schemeClr>
                </a:solidFill>
              </a:rPr>
              <a:t>groups. </a:t>
            </a:r>
            <a:r>
              <a:rPr lang="en-US" sz="4400" dirty="0">
                <a:solidFill>
                  <a:schemeClr val="tx2">
                    <a:lumMod val="75000"/>
                  </a:schemeClr>
                </a:solidFill>
              </a:rPr>
              <a:t>All </a:t>
            </a:r>
            <a:r>
              <a:rPr lang="en-US" sz="4400" dirty="0" smtClean="0">
                <a:solidFill>
                  <a:schemeClr val="tx2">
                    <a:lumMod val="75000"/>
                  </a:schemeClr>
                </a:solidFill>
              </a:rPr>
              <a:t>participants were </a:t>
            </a:r>
            <a:r>
              <a:rPr lang="en-US" sz="4400" dirty="0">
                <a:solidFill>
                  <a:schemeClr val="tx2">
                    <a:lumMod val="75000"/>
                  </a:schemeClr>
                </a:solidFill>
              </a:rPr>
              <a:t>college students with </a:t>
            </a:r>
            <a:r>
              <a:rPr lang="en-US" sz="4400" dirty="0" smtClean="0">
                <a:solidFill>
                  <a:schemeClr val="tx2">
                    <a:lumMod val="75000"/>
                  </a:schemeClr>
                </a:solidFill>
              </a:rPr>
              <a:t>no </a:t>
            </a:r>
            <a:r>
              <a:rPr lang="en-US" sz="4400" dirty="0">
                <a:solidFill>
                  <a:schemeClr val="tx2">
                    <a:lumMod val="75000"/>
                  </a:schemeClr>
                </a:solidFill>
              </a:rPr>
              <a:t>history of neurologic disorders or current use of medications.  </a:t>
            </a:r>
            <a:endParaRPr lang="en-US" sz="4400" dirty="0" smtClean="0">
              <a:solidFill>
                <a:schemeClr val="tx2">
                  <a:lumMod val="75000"/>
                </a:schemeClr>
              </a:solidFill>
            </a:endParaRPr>
          </a:p>
          <a:p>
            <a:r>
              <a:rPr lang="en-US" sz="4400" b="1" u="sng" dirty="0" smtClean="0">
                <a:solidFill>
                  <a:schemeClr val="tx2">
                    <a:lumMod val="75000"/>
                  </a:schemeClr>
                </a:solidFill>
              </a:rPr>
              <a:t>Procedures</a:t>
            </a:r>
            <a:r>
              <a:rPr lang="en-US" sz="4400" b="1" u="sng" dirty="0">
                <a:solidFill>
                  <a:schemeClr val="tx2">
                    <a:lumMod val="75000"/>
                  </a:schemeClr>
                </a:solidFill>
              </a:rPr>
              <a:t>:</a:t>
            </a:r>
          </a:p>
          <a:p>
            <a:pPr marL="571500" indent="-571500">
              <a:buFont typeface="Arial" panose="020B0604020202020204" pitchFamily="34" charset="0"/>
              <a:buChar char="•"/>
            </a:pPr>
            <a:r>
              <a:rPr lang="en-US" sz="4400" dirty="0">
                <a:solidFill>
                  <a:schemeClr val="tx2">
                    <a:lumMod val="75000"/>
                  </a:schemeClr>
                </a:solidFill>
              </a:rPr>
              <a:t>Participants were seen at 5:30 pm each day, for </a:t>
            </a:r>
            <a:r>
              <a:rPr lang="en-US" sz="4400" dirty="0" smtClean="0">
                <a:solidFill>
                  <a:schemeClr val="tx2">
                    <a:lumMod val="75000"/>
                  </a:schemeClr>
                </a:solidFill>
              </a:rPr>
              <a:t>four </a:t>
            </a:r>
            <a:r>
              <a:rPr lang="en-US" sz="4400" dirty="0">
                <a:solidFill>
                  <a:schemeClr val="tx2">
                    <a:lumMod val="75000"/>
                  </a:schemeClr>
                </a:solidFill>
              </a:rPr>
              <a:t>consecutive days in a quiet room in </a:t>
            </a:r>
            <a:r>
              <a:rPr lang="en-US" sz="4400" dirty="0" smtClean="0">
                <a:solidFill>
                  <a:schemeClr val="tx2">
                    <a:lumMod val="75000"/>
                  </a:schemeClr>
                </a:solidFill>
              </a:rPr>
              <a:t>Longwood University's Speech, Hearing, and Learning Services clinic</a:t>
            </a:r>
            <a:r>
              <a:rPr lang="en-US" sz="4400" dirty="0">
                <a:solidFill>
                  <a:schemeClr val="tx2">
                    <a:lumMod val="75000"/>
                  </a:schemeClr>
                </a:solidFill>
              </a:rPr>
              <a:t>.</a:t>
            </a:r>
          </a:p>
          <a:p>
            <a:pPr marL="571500" indent="-571500">
              <a:buFont typeface="Arial" panose="020B0604020202020204" pitchFamily="34" charset="0"/>
              <a:buChar char="•"/>
            </a:pPr>
            <a:r>
              <a:rPr lang="en-US" sz="4400" dirty="0" smtClean="0">
                <a:solidFill>
                  <a:schemeClr val="tx2">
                    <a:lumMod val="75000"/>
                  </a:schemeClr>
                </a:solidFill>
              </a:rPr>
              <a:t>Each </a:t>
            </a:r>
            <a:r>
              <a:rPr lang="en-US" sz="4400" dirty="0">
                <a:solidFill>
                  <a:schemeClr val="tx2">
                    <a:lumMod val="75000"/>
                  </a:schemeClr>
                </a:solidFill>
              </a:rPr>
              <a:t>session began with an </a:t>
            </a:r>
            <a:r>
              <a:rPr lang="en-US" sz="4400" dirty="0" smtClean="0">
                <a:solidFill>
                  <a:schemeClr val="tx2">
                    <a:lumMod val="75000"/>
                  </a:schemeClr>
                </a:solidFill>
              </a:rPr>
              <a:t>introductory </a:t>
            </a:r>
            <a:r>
              <a:rPr lang="en-US" sz="4400" dirty="0">
                <a:solidFill>
                  <a:schemeClr val="tx2">
                    <a:lumMod val="75000"/>
                  </a:schemeClr>
                </a:solidFill>
              </a:rPr>
              <a:t>script followed by </a:t>
            </a:r>
            <a:r>
              <a:rPr lang="en-US" sz="4400" dirty="0" smtClean="0">
                <a:solidFill>
                  <a:schemeClr val="tx2">
                    <a:lumMod val="75000"/>
                  </a:schemeClr>
                </a:solidFill>
              </a:rPr>
              <a:t>a seven-minute predetermined, </a:t>
            </a:r>
            <a:r>
              <a:rPr lang="en-US" sz="4400" dirty="0" smtClean="0">
                <a:solidFill>
                  <a:schemeClr val="tx2">
                    <a:lumMod val="75000"/>
                  </a:schemeClr>
                </a:solidFill>
              </a:rPr>
              <a:t>auditory guided </a:t>
            </a:r>
            <a:r>
              <a:rPr lang="en-US" sz="4400" dirty="0" smtClean="0">
                <a:solidFill>
                  <a:schemeClr val="tx2">
                    <a:lumMod val="75000"/>
                  </a:schemeClr>
                </a:solidFill>
              </a:rPr>
              <a:t>meditation presented at 75% loudness level.</a:t>
            </a:r>
          </a:p>
          <a:p>
            <a:pPr marL="571500" indent="-571500">
              <a:buFont typeface="Arial" panose="020B0604020202020204" pitchFamily="34" charset="0"/>
              <a:buChar char="•"/>
            </a:pPr>
            <a:r>
              <a:rPr lang="en-US" sz="4400" dirty="0" smtClean="0">
                <a:solidFill>
                  <a:schemeClr val="tx2">
                    <a:lumMod val="75000"/>
                  </a:schemeClr>
                </a:solidFill>
              </a:rPr>
              <a:t>On </a:t>
            </a:r>
            <a:r>
              <a:rPr lang="en-US" sz="4400" dirty="0">
                <a:solidFill>
                  <a:schemeClr val="tx2">
                    <a:lumMod val="75000"/>
                  </a:schemeClr>
                </a:solidFill>
              </a:rPr>
              <a:t>day </a:t>
            </a:r>
            <a:r>
              <a:rPr lang="en-US" sz="4400" dirty="0" smtClean="0">
                <a:solidFill>
                  <a:schemeClr val="tx2">
                    <a:lumMod val="75000"/>
                  </a:schemeClr>
                </a:solidFill>
              </a:rPr>
              <a:t>one, </a:t>
            </a:r>
            <a:r>
              <a:rPr lang="en-US" sz="4400" dirty="0">
                <a:solidFill>
                  <a:schemeClr val="tx2">
                    <a:lumMod val="75000"/>
                  </a:schemeClr>
                </a:solidFill>
              </a:rPr>
              <a:t>the researchers administered the digit span subsection of the Test of Integrated Language and Literacy Skills (TILLS) to the control group and the intervention group prior to beginning the mindfulness intervention </a:t>
            </a:r>
            <a:r>
              <a:rPr lang="en-US" sz="4400" dirty="0" smtClean="0">
                <a:solidFill>
                  <a:schemeClr val="tx2">
                    <a:lumMod val="75000"/>
                  </a:schemeClr>
                </a:solidFill>
              </a:rPr>
              <a:t>activity. </a:t>
            </a:r>
            <a:r>
              <a:rPr lang="en-US" sz="4400" dirty="0">
                <a:solidFill>
                  <a:schemeClr val="tx2">
                    <a:lumMod val="75000"/>
                  </a:schemeClr>
                </a:solidFill>
              </a:rPr>
              <a:t>The control group </a:t>
            </a:r>
            <a:r>
              <a:rPr lang="en-US" sz="4400" dirty="0" smtClean="0">
                <a:solidFill>
                  <a:schemeClr val="tx2">
                    <a:lumMod val="75000"/>
                  </a:schemeClr>
                </a:solidFill>
              </a:rPr>
              <a:t>participated in the </a:t>
            </a:r>
            <a:r>
              <a:rPr lang="en-US" sz="4400" dirty="0">
                <a:solidFill>
                  <a:schemeClr val="tx2">
                    <a:lumMod val="75000"/>
                  </a:schemeClr>
                </a:solidFill>
              </a:rPr>
              <a:t>pre- and post- testing.</a:t>
            </a:r>
          </a:p>
          <a:p>
            <a:pPr marL="571500" indent="-571500">
              <a:buFont typeface="Arial" panose="020B0604020202020204" pitchFamily="34" charset="0"/>
              <a:buChar char="•"/>
            </a:pPr>
            <a:r>
              <a:rPr lang="en-US" sz="4400" dirty="0">
                <a:solidFill>
                  <a:schemeClr val="tx2">
                    <a:lumMod val="75000"/>
                  </a:schemeClr>
                </a:solidFill>
              </a:rPr>
              <a:t>At the conclusion </a:t>
            </a:r>
            <a:r>
              <a:rPr lang="en-US" sz="4400" dirty="0" smtClean="0">
                <a:solidFill>
                  <a:schemeClr val="tx2">
                    <a:lumMod val="75000"/>
                  </a:schemeClr>
                </a:solidFill>
              </a:rPr>
              <a:t>of the </a:t>
            </a:r>
            <a:r>
              <a:rPr lang="en-US" sz="4400" dirty="0">
                <a:solidFill>
                  <a:schemeClr val="tx2">
                    <a:lumMod val="75000"/>
                  </a:schemeClr>
                </a:solidFill>
              </a:rPr>
              <a:t>guided meditation, the researchers presented </a:t>
            </a:r>
            <a:r>
              <a:rPr lang="en-US" sz="4400" dirty="0" smtClean="0">
                <a:solidFill>
                  <a:schemeClr val="tx2">
                    <a:lumMod val="75000"/>
                  </a:schemeClr>
                </a:solidFill>
              </a:rPr>
              <a:t>a closing script </a:t>
            </a:r>
            <a:r>
              <a:rPr lang="en-US" sz="4400" dirty="0">
                <a:solidFill>
                  <a:schemeClr val="tx2">
                    <a:lumMod val="75000"/>
                  </a:schemeClr>
                </a:solidFill>
              </a:rPr>
              <a:t>to the participants and </a:t>
            </a:r>
            <a:r>
              <a:rPr lang="en-US" sz="4400" dirty="0" smtClean="0">
                <a:solidFill>
                  <a:schemeClr val="tx2">
                    <a:lumMod val="75000"/>
                  </a:schemeClr>
                </a:solidFill>
              </a:rPr>
              <a:t>ended the </a:t>
            </a:r>
            <a:r>
              <a:rPr lang="en-US" sz="4400" dirty="0">
                <a:solidFill>
                  <a:schemeClr val="tx2">
                    <a:lumMod val="75000"/>
                  </a:schemeClr>
                </a:solidFill>
              </a:rPr>
              <a:t>daily intervention. </a:t>
            </a:r>
          </a:p>
          <a:p>
            <a:pPr marL="571500" indent="-571500">
              <a:buFont typeface="Arial" panose="020B0604020202020204" pitchFamily="34" charset="0"/>
              <a:buChar char="•"/>
            </a:pPr>
            <a:r>
              <a:rPr lang="en-US" sz="4400" dirty="0">
                <a:solidFill>
                  <a:schemeClr val="tx2">
                    <a:lumMod val="75000"/>
                  </a:schemeClr>
                </a:solidFill>
              </a:rPr>
              <a:t>Immediately after </a:t>
            </a:r>
            <a:r>
              <a:rPr lang="en-US" sz="4400" dirty="0" smtClean="0">
                <a:solidFill>
                  <a:schemeClr val="tx2">
                    <a:lumMod val="75000"/>
                  </a:schemeClr>
                </a:solidFill>
              </a:rPr>
              <a:t>ending </a:t>
            </a:r>
            <a:r>
              <a:rPr lang="en-US" sz="4400" dirty="0" smtClean="0">
                <a:solidFill>
                  <a:schemeClr val="tx2">
                    <a:lumMod val="75000"/>
                  </a:schemeClr>
                </a:solidFill>
              </a:rPr>
              <a:t>the daily intervention </a:t>
            </a:r>
            <a:r>
              <a:rPr lang="en-US" sz="4400" dirty="0">
                <a:solidFill>
                  <a:schemeClr val="tx2">
                    <a:lumMod val="75000"/>
                  </a:schemeClr>
                </a:solidFill>
              </a:rPr>
              <a:t>activity on day </a:t>
            </a:r>
            <a:r>
              <a:rPr lang="en-US" sz="4400" dirty="0" smtClean="0">
                <a:solidFill>
                  <a:schemeClr val="tx2">
                    <a:lumMod val="75000"/>
                  </a:schemeClr>
                </a:solidFill>
              </a:rPr>
              <a:t>four, </a:t>
            </a:r>
            <a:r>
              <a:rPr lang="en-US" sz="4400" dirty="0">
                <a:solidFill>
                  <a:schemeClr val="tx2">
                    <a:lumMod val="75000"/>
                  </a:schemeClr>
                </a:solidFill>
              </a:rPr>
              <a:t>all participants were </a:t>
            </a:r>
            <a:r>
              <a:rPr lang="en-US" sz="4400" dirty="0" err="1">
                <a:solidFill>
                  <a:schemeClr val="tx2">
                    <a:lumMod val="75000"/>
                  </a:schemeClr>
                </a:solidFill>
              </a:rPr>
              <a:t>readministered</a:t>
            </a:r>
            <a:r>
              <a:rPr lang="en-US" sz="4400" dirty="0">
                <a:solidFill>
                  <a:schemeClr val="tx2">
                    <a:lumMod val="75000"/>
                  </a:schemeClr>
                </a:solidFill>
              </a:rPr>
              <a:t> the same digit span subsection from the TILLS to examine the immediate effects on working memory </a:t>
            </a:r>
            <a:r>
              <a:rPr lang="en-US" sz="4400" dirty="0" smtClean="0">
                <a:solidFill>
                  <a:schemeClr val="tx2">
                    <a:lumMod val="75000"/>
                  </a:schemeClr>
                </a:solidFill>
              </a:rPr>
              <a:t>by</a:t>
            </a:r>
            <a:r>
              <a:rPr lang="en-US" sz="4400" dirty="0" smtClean="0">
                <a:solidFill>
                  <a:schemeClr val="tx2">
                    <a:lumMod val="75000"/>
                  </a:schemeClr>
                </a:solidFill>
              </a:rPr>
              <a:t> comparing </a:t>
            </a:r>
            <a:r>
              <a:rPr lang="en-US" sz="4400" dirty="0">
                <a:solidFill>
                  <a:schemeClr val="tx2">
                    <a:lumMod val="75000"/>
                  </a:schemeClr>
                </a:solidFill>
              </a:rPr>
              <a:t>the pre- and post- intervention </a:t>
            </a:r>
            <a:r>
              <a:rPr lang="en-US" sz="4400" dirty="0" smtClean="0">
                <a:solidFill>
                  <a:schemeClr val="tx2">
                    <a:lumMod val="75000"/>
                  </a:schemeClr>
                </a:solidFill>
              </a:rPr>
              <a:t>data.</a:t>
            </a:r>
          </a:p>
        </p:txBody>
      </p:sp>
      <p:sp>
        <p:nvSpPr>
          <p:cNvPr id="15" name="Rectangle 14"/>
          <p:cNvSpPr/>
          <p:nvPr/>
        </p:nvSpPr>
        <p:spPr bwMode="auto">
          <a:xfrm>
            <a:off x="37111972" y="7145448"/>
            <a:ext cx="13304354" cy="10770502"/>
          </a:xfrm>
          <a:prstGeom prst="rect">
            <a:avLst/>
          </a:prstGeom>
          <a:no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sz="4400" dirty="0">
                <a:solidFill>
                  <a:schemeClr val="tx2">
                    <a:lumMod val="75000"/>
                  </a:schemeClr>
                </a:solidFill>
              </a:rPr>
              <a:t>The mean score of the experimental group was 10.6 and the mean score of the control group was 13.4.  The average score of the experimental group increased by 0.04 points. The average score of the control group increased by 0.06 points. The experimental group’s digit span </a:t>
            </a:r>
            <a:r>
              <a:rPr lang="en-US" sz="4400" dirty="0" smtClean="0">
                <a:solidFill>
                  <a:schemeClr val="tx2">
                    <a:lumMod val="75000"/>
                  </a:schemeClr>
                </a:solidFill>
              </a:rPr>
              <a:t>scores only </a:t>
            </a:r>
            <a:r>
              <a:rPr lang="en-US" sz="4400" dirty="0" smtClean="0">
                <a:solidFill>
                  <a:schemeClr val="tx2">
                    <a:lumMod val="75000"/>
                  </a:schemeClr>
                </a:solidFill>
              </a:rPr>
              <a:t>increased slightly </a:t>
            </a:r>
            <a:r>
              <a:rPr lang="en-US" sz="4400" dirty="0" smtClean="0">
                <a:solidFill>
                  <a:schemeClr val="tx2">
                    <a:lumMod val="75000"/>
                  </a:schemeClr>
                </a:solidFill>
              </a:rPr>
              <a:t>following </a:t>
            </a:r>
            <a:r>
              <a:rPr lang="en-US" sz="4400" dirty="0">
                <a:solidFill>
                  <a:schemeClr val="tx2">
                    <a:lumMod val="75000"/>
                  </a:schemeClr>
                </a:solidFill>
              </a:rPr>
              <a:t>the mindfulness activity. This was similar for the control group who demonstrated little increase in their digit span recall. </a:t>
            </a:r>
            <a:r>
              <a:rPr lang="en-US" sz="4400" dirty="0" smtClean="0">
                <a:solidFill>
                  <a:schemeClr val="tx2">
                    <a:lumMod val="75000"/>
                  </a:schemeClr>
                </a:solidFill>
              </a:rPr>
              <a:t>When </a:t>
            </a:r>
            <a:r>
              <a:rPr lang="en-US" sz="4400" dirty="0">
                <a:solidFill>
                  <a:schemeClr val="tx2">
                    <a:lumMod val="75000"/>
                  </a:schemeClr>
                </a:solidFill>
              </a:rPr>
              <a:t>looking at the individual data, variability was noted for each of the participants. While some participants </a:t>
            </a:r>
            <a:r>
              <a:rPr lang="en-US" sz="4400" dirty="0" smtClean="0">
                <a:solidFill>
                  <a:schemeClr val="tx2">
                    <a:lumMod val="75000"/>
                  </a:schemeClr>
                </a:solidFill>
              </a:rPr>
              <a:t>showed a </a:t>
            </a:r>
            <a:r>
              <a:rPr lang="en-US" sz="4400" dirty="0">
                <a:solidFill>
                  <a:schemeClr val="tx2">
                    <a:lumMod val="75000"/>
                  </a:schemeClr>
                </a:solidFill>
              </a:rPr>
              <a:t>slight </a:t>
            </a:r>
            <a:r>
              <a:rPr lang="en-US" sz="4400" dirty="0" smtClean="0">
                <a:solidFill>
                  <a:schemeClr val="tx2">
                    <a:lumMod val="75000"/>
                  </a:schemeClr>
                </a:solidFill>
              </a:rPr>
              <a:t>increase </a:t>
            </a:r>
            <a:r>
              <a:rPr lang="en-US" sz="4400" dirty="0">
                <a:solidFill>
                  <a:schemeClr val="tx2">
                    <a:lumMod val="75000"/>
                  </a:schemeClr>
                </a:solidFill>
              </a:rPr>
              <a:t>in their scores, </a:t>
            </a:r>
            <a:r>
              <a:rPr lang="en-US" sz="4400" dirty="0" smtClean="0">
                <a:solidFill>
                  <a:schemeClr val="tx2">
                    <a:lumMod val="75000"/>
                  </a:schemeClr>
                </a:solidFill>
              </a:rPr>
              <a:t>two </a:t>
            </a:r>
            <a:r>
              <a:rPr lang="en-US" sz="4400" dirty="0">
                <a:solidFill>
                  <a:schemeClr val="tx2">
                    <a:lumMod val="75000"/>
                  </a:schemeClr>
                </a:solidFill>
              </a:rPr>
              <a:t>participants showed a slight decline. Although the participants were randomly assigned to each of the conditions, there was an unexpected and significant difference between the experimental and control </a:t>
            </a:r>
            <a:r>
              <a:rPr lang="en-US" sz="4400" dirty="0" smtClean="0">
                <a:solidFill>
                  <a:schemeClr val="tx2">
                    <a:lumMod val="75000"/>
                  </a:schemeClr>
                </a:solidFill>
              </a:rPr>
              <a:t>group </a:t>
            </a:r>
            <a:r>
              <a:rPr lang="en-US" sz="4400" dirty="0">
                <a:solidFill>
                  <a:schemeClr val="tx2">
                    <a:lumMod val="75000"/>
                  </a:schemeClr>
                </a:solidFill>
              </a:rPr>
              <a:t>at both the pre- and post-test </a:t>
            </a:r>
            <a:r>
              <a:rPr lang="en-US" sz="4400" dirty="0" smtClean="0">
                <a:solidFill>
                  <a:schemeClr val="tx2">
                    <a:lumMod val="75000"/>
                  </a:schemeClr>
                </a:solidFill>
              </a:rPr>
              <a:t>conditions </a:t>
            </a:r>
            <a:r>
              <a:rPr lang="en-US" sz="4400" dirty="0">
                <a:solidFill>
                  <a:schemeClr val="tx2">
                    <a:lumMod val="75000"/>
                  </a:schemeClr>
                </a:solidFill>
              </a:rPr>
              <a:t>(p&lt;.05).</a:t>
            </a:r>
          </a:p>
        </p:txBody>
      </p:sp>
      <p:sp>
        <p:nvSpPr>
          <p:cNvPr id="21" name="Rectangle 7"/>
          <p:cNvSpPr>
            <a:spLocks noChangeArrowheads="1"/>
          </p:cNvSpPr>
          <p:nvPr/>
        </p:nvSpPr>
        <p:spPr bwMode="auto">
          <a:xfrm>
            <a:off x="850148" y="5844899"/>
            <a:ext cx="10915801" cy="1200329"/>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7200" b="1" dirty="0">
                <a:solidFill>
                  <a:schemeClr val="bg2"/>
                </a:solidFill>
                <a:latin typeface="Garamond" panose="02020404030301010803" pitchFamily="18" charset="0"/>
                <a:cs typeface="+mn-cs"/>
              </a:rPr>
              <a:t>Introduction</a:t>
            </a:r>
          </a:p>
        </p:txBody>
      </p:sp>
      <p:sp>
        <p:nvSpPr>
          <p:cNvPr id="23" name="Rectangle 7"/>
          <p:cNvSpPr>
            <a:spLocks noChangeArrowheads="1"/>
          </p:cNvSpPr>
          <p:nvPr/>
        </p:nvSpPr>
        <p:spPr bwMode="auto">
          <a:xfrm>
            <a:off x="37105941" y="26013618"/>
            <a:ext cx="13320682" cy="830997"/>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4800" b="1" dirty="0">
                <a:solidFill>
                  <a:schemeClr val="bg1"/>
                </a:solidFill>
                <a:cs typeface="Times New Roman" panose="02020603050405020304" pitchFamily="18" charset="0"/>
              </a:rPr>
              <a:t>References</a:t>
            </a:r>
          </a:p>
        </p:txBody>
      </p:sp>
      <p:sp>
        <p:nvSpPr>
          <p:cNvPr id="24" name="Rectangle 7"/>
          <p:cNvSpPr>
            <a:spLocks noChangeArrowheads="1"/>
          </p:cNvSpPr>
          <p:nvPr/>
        </p:nvSpPr>
        <p:spPr bwMode="auto">
          <a:xfrm>
            <a:off x="882315" y="24137764"/>
            <a:ext cx="10988928" cy="1200329"/>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7200" b="1" dirty="0">
                <a:solidFill>
                  <a:schemeClr val="bg2"/>
                </a:solidFill>
                <a:latin typeface="Garamond" panose="02020404030301010803" pitchFamily="18" charset="0"/>
                <a:cs typeface="+mn-cs"/>
              </a:rPr>
              <a:t>Question</a:t>
            </a:r>
          </a:p>
        </p:txBody>
      </p:sp>
      <p:sp>
        <p:nvSpPr>
          <p:cNvPr id="25" name="Rectangle 7"/>
          <p:cNvSpPr>
            <a:spLocks noChangeArrowheads="1"/>
          </p:cNvSpPr>
          <p:nvPr/>
        </p:nvSpPr>
        <p:spPr bwMode="auto">
          <a:xfrm>
            <a:off x="11893665" y="5844900"/>
            <a:ext cx="11848485" cy="1200329"/>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7200" b="1" dirty="0">
                <a:solidFill>
                  <a:schemeClr val="bg2"/>
                </a:solidFill>
                <a:latin typeface="Garamond" panose="02020404030301010803" pitchFamily="18" charset="0"/>
                <a:cs typeface="+mn-cs"/>
              </a:rPr>
              <a:t>Methods</a:t>
            </a:r>
          </a:p>
        </p:txBody>
      </p:sp>
      <p:sp>
        <p:nvSpPr>
          <p:cNvPr id="27" name="Rectangle 7"/>
          <p:cNvSpPr>
            <a:spLocks noChangeArrowheads="1"/>
          </p:cNvSpPr>
          <p:nvPr/>
        </p:nvSpPr>
        <p:spPr bwMode="auto">
          <a:xfrm>
            <a:off x="23807884" y="5844900"/>
            <a:ext cx="13176372" cy="1200329"/>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7200" b="1" dirty="0" smtClean="0">
                <a:solidFill>
                  <a:schemeClr val="bg2"/>
                </a:solidFill>
                <a:latin typeface="Garamond" panose="02020404030301010803" pitchFamily="18" charset="0"/>
                <a:cs typeface="+mn-cs"/>
              </a:rPr>
              <a:t>Data</a:t>
            </a:r>
            <a:endParaRPr lang="en-US" sz="7200" b="1" dirty="0">
              <a:solidFill>
                <a:schemeClr val="bg2"/>
              </a:solidFill>
              <a:latin typeface="Garamond" panose="02020404030301010803" pitchFamily="18" charset="0"/>
              <a:cs typeface="+mn-cs"/>
            </a:endParaRPr>
          </a:p>
        </p:txBody>
      </p:sp>
      <p:sp>
        <p:nvSpPr>
          <p:cNvPr id="28" name="Rectangle 7"/>
          <p:cNvSpPr>
            <a:spLocks noChangeArrowheads="1"/>
          </p:cNvSpPr>
          <p:nvPr/>
        </p:nvSpPr>
        <p:spPr bwMode="auto">
          <a:xfrm>
            <a:off x="37111972" y="5844900"/>
            <a:ext cx="13390511" cy="1200329"/>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7200" b="1" dirty="0">
                <a:solidFill>
                  <a:schemeClr val="bg2"/>
                </a:solidFill>
                <a:latin typeface="Garamond" panose="02020404030301010803" pitchFamily="18" charset="0"/>
                <a:cs typeface="+mn-cs"/>
              </a:rPr>
              <a:t>Results</a:t>
            </a:r>
          </a:p>
        </p:txBody>
      </p:sp>
      <p:sp>
        <p:nvSpPr>
          <p:cNvPr id="35" name="Rectangle 7"/>
          <p:cNvSpPr>
            <a:spLocks noChangeArrowheads="1"/>
          </p:cNvSpPr>
          <p:nvPr/>
        </p:nvSpPr>
        <p:spPr bwMode="auto">
          <a:xfrm>
            <a:off x="37095644" y="17971261"/>
            <a:ext cx="13288024" cy="1200329"/>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7200" b="1" dirty="0">
                <a:solidFill>
                  <a:schemeClr val="bg2"/>
                </a:solidFill>
                <a:latin typeface="Garamond" panose="02020404030301010803" pitchFamily="18" charset="0"/>
                <a:cs typeface="+mn-cs"/>
              </a:rPr>
              <a:t>Discussion</a:t>
            </a:r>
          </a:p>
        </p:txBody>
      </p:sp>
      <p:sp>
        <p:nvSpPr>
          <p:cNvPr id="38" name="Rectangle 37"/>
          <p:cNvSpPr/>
          <p:nvPr/>
        </p:nvSpPr>
        <p:spPr bwMode="auto">
          <a:xfrm>
            <a:off x="37111972" y="26844615"/>
            <a:ext cx="13351552" cy="4031632"/>
          </a:xfrm>
          <a:prstGeom prst="rect">
            <a:avLst/>
          </a:prstGeom>
          <a:no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r>
              <a:rPr lang="en-US" baseline="30000" dirty="0">
                <a:solidFill>
                  <a:schemeClr val="tx2">
                    <a:lumMod val="75000"/>
                  </a:schemeClr>
                </a:solidFill>
              </a:rPr>
              <a:t>1</a:t>
            </a:r>
            <a:r>
              <a:rPr lang="en-US" dirty="0">
                <a:solidFill>
                  <a:schemeClr val="tx2">
                    <a:lumMod val="75000"/>
                  </a:schemeClr>
                </a:solidFill>
              </a:rPr>
              <a:t>Quach, D., </a:t>
            </a:r>
            <a:r>
              <a:rPr lang="en-US" dirty="0" err="1">
                <a:solidFill>
                  <a:schemeClr val="tx2">
                    <a:lumMod val="75000"/>
                  </a:schemeClr>
                </a:solidFill>
              </a:rPr>
              <a:t>Jastrowski</a:t>
            </a:r>
            <a:r>
              <a:rPr lang="en-US" dirty="0">
                <a:solidFill>
                  <a:schemeClr val="tx2">
                    <a:lumMod val="75000"/>
                  </a:schemeClr>
                </a:solidFill>
              </a:rPr>
              <a:t>, K.,&amp;  Alexander, K. (2015). A randomized control trial examining the effect of mindfulness meditation on working memory capacity in adolescents. </a:t>
            </a:r>
            <a:r>
              <a:rPr lang="en-US" i="1" dirty="0">
                <a:solidFill>
                  <a:schemeClr val="tx2">
                    <a:lumMod val="75000"/>
                  </a:schemeClr>
                </a:solidFill>
              </a:rPr>
              <a:t>Journal of Adolescent Health</a:t>
            </a:r>
            <a:r>
              <a:rPr lang="en-US" dirty="0">
                <a:solidFill>
                  <a:schemeClr val="tx2">
                    <a:lumMod val="75000"/>
                  </a:schemeClr>
                </a:solidFill>
              </a:rPr>
              <a:t>, (58), 489-496. </a:t>
            </a:r>
            <a:r>
              <a:rPr lang="en-US" dirty="0" err="1">
                <a:solidFill>
                  <a:schemeClr val="tx2">
                    <a:lumMod val="75000"/>
                  </a:schemeClr>
                </a:solidFill>
              </a:rPr>
              <a:t>Doi</a:t>
            </a:r>
            <a:r>
              <a:rPr lang="en-US" dirty="0">
                <a:solidFill>
                  <a:schemeClr val="tx2">
                    <a:lumMod val="75000"/>
                  </a:schemeClr>
                </a:solidFill>
              </a:rPr>
              <a:t>: </a:t>
            </a:r>
            <a:r>
              <a:rPr lang="en-US" u="sng" dirty="0">
                <a:solidFill>
                  <a:schemeClr val="tx2">
                    <a:lumMod val="75000"/>
                  </a:schemeClr>
                </a:solidFill>
              </a:rPr>
              <a:t>http://dx.doi.org/10.1016/j.jadohealth.2015.09.024</a:t>
            </a:r>
            <a:r>
              <a:rPr lang="en-US" dirty="0">
                <a:solidFill>
                  <a:schemeClr val="tx2">
                    <a:lumMod val="75000"/>
                  </a:schemeClr>
                </a:solidFill>
              </a:rPr>
              <a:t>.</a:t>
            </a:r>
          </a:p>
          <a:p>
            <a:r>
              <a:rPr lang="en-US" dirty="0">
                <a:solidFill>
                  <a:schemeClr val="tx2">
                    <a:lumMod val="75000"/>
                  </a:schemeClr>
                </a:solidFill>
              </a:rPr>
              <a:t> </a:t>
            </a:r>
            <a:r>
              <a:rPr lang="en-US" baseline="30000" dirty="0">
                <a:solidFill>
                  <a:schemeClr val="tx2">
                    <a:lumMod val="75000"/>
                  </a:schemeClr>
                </a:solidFill>
              </a:rPr>
              <a:t>2</a:t>
            </a:r>
            <a:r>
              <a:rPr lang="en-US" dirty="0">
                <a:solidFill>
                  <a:schemeClr val="tx2">
                    <a:lumMod val="75000"/>
                  </a:schemeClr>
                </a:solidFill>
              </a:rPr>
              <a:t>Lykins, E. L. B., Baer, R. A., &amp; </a:t>
            </a:r>
            <a:r>
              <a:rPr lang="en-US" dirty="0" err="1">
                <a:solidFill>
                  <a:schemeClr val="tx2">
                    <a:lumMod val="75000"/>
                  </a:schemeClr>
                </a:solidFill>
              </a:rPr>
              <a:t>Gottlob</a:t>
            </a:r>
            <a:r>
              <a:rPr lang="en-US" dirty="0">
                <a:solidFill>
                  <a:schemeClr val="tx2">
                    <a:lumMod val="75000"/>
                  </a:schemeClr>
                </a:solidFill>
              </a:rPr>
              <a:t>, L. R. (2012). Performance-Based Tests of attention and m</a:t>
            </a:r>
            <a:r>
              <a:rPr lang="en-US" dirty="0" smtClean="0">
                <a:solidFill>
                  <a:schemeClr val="tx2">
                    <a:lumMod val="75000"/>
                  </a:schemeClr>
                </a:solidFill>
              </a:rPr>
              <a:t>emory </a:t>
            </a:r>
            <a:r>
              <a:rPr lang="en-US" dirty="0">
                <a:solidFill>
                  <a:schemeClr val="tx2">
                    <a:lumMod val="75000"/>
                  </a:schemeClr>
                </a:solidFill>
              </a:rPr>
              <a:t>in long-term mindfulness meditators and demographically matched nonmeditators. </a:t>
            </a:r>
            <a:r>
              <a:rPr lang="en-US" i="1" dirty="0">
                <a:solidFill>
                  <a:schemeClr val="tx2">
                    <a:lumMod val="75000"/>
                  </a:schemeClr>
                </a:solidFill>
              </a:rPr>
              <a:t>Cognitive Therapy And Research</a:t>
            </a:r>
            <a:r>
              <a:rPr lang="en-US" dirty="0">
                <a:solidFill>
                  <a:schemeClr val="tx2">
                    <a:lumMod val="75000"/>
                  </a:schemeClr>
                </a:solidFill>
              </a:rPr>
              <a:t>, </a:t>
            </a:r>
            <a:r>
              <a:rPr lang="en-US" i="1" dirty="0">
                <a:solidFill>
                  <a:schemeClr val="tx2">
                    <a:lumMod val="75000"/>
                  </a:schemeClr>
                </a:solidFill>
              </a:rPr>
              <a:t>36</a:t>
            </a:r>
            <a:r>
              <a:rPr lang="en-US" dirty="0">
                <a:solidFill>
                  <a:schemeClr val="tx2">
                    <a:lumMod val="75000"/>
                  </a:schemeClr>
                </a:solidFill>
              </a:rPr>
              <a:t>(1), 103-114.</a:t>
            </a:r>
          </a:p>
          <a:p>
            <a:r>
              <a:rPr lang="en-US" baseline="30000" dirty="0">
                <a:solidFill>
                  <a:schemeClr val="tx2">
                    <a:lumMod val="75000"/>
                  </a:schemeClr>
                </a:solidFill>
              </a:rPr>
              <a:t>3</a:t>
            </a:r>
            <a:r>
              <a:rPr lang="en-US" dirty="0">
                <a:solidFill>
                  <a:schemeClr val="tx2">
                    <a:lumMod val="75000"/>
                  </a:schemeClr>
                </a:solidFill>
              </a:rPr>
              <a:t>Riggs, N., Black, D., &amp; </a:t>
            </a:r>
            <a:r>
              <a:rPr lang="en-US" dirty="0" err="1">
                <a:solidFill>
                  <a:schemeClr val="tx2">
                    <a:lumMod val="75000"/>
                  </a:schemeClr>
                </a:solidFill>
              </a:rPr>
              <a:t>Ritt</a:t>
            </a:r>
            <a:r>
              <a:rPr lang="en-US" dirty="0">
                <a:solidFill>
                  <a:schemeClr val="tx2">
                    <a:lumMod val="75000"/>
                  </a:schemeClr>
                </a:solidFill>
              </a:rPr>
              <a:t>-Olson, A. (2015). Associations between dispositional mindfulness and executive function in early adolescence. </a:t>
            </a:r>
            <a:r>
              <a:rPr lang="en-US" i="1" dirty="0">
                <a:solidFill>
                  <a:schemeClr val="tx2">
                    <a:lumMod val="75000"/>
                  </a:schemeClr>
                </a:solidFill>
              </a:rPr>
              <a:t>Journal Of Child &amp; Family Studies.</a:t>
            </a:r>
            <a:r>
              <a:rPr lang="en-US" dirty="0">
                <a:solidFill>
                  <a:schemeClr val="tx2">
                    <a:lumMod val="75000"/>
                  </a:schemeClr>
                </a:solidFill>
              </a:rPr>
              <a:t> 24(9). 2745-2751. Doi:10.1007/s10826-014-0077-3.</a:t>
            </a:r>
            <a:endParaRPr lang="en-US" sz="2000" dirty="0">
              <a:solidFill>
                <a:schemeClr val="tx2">
                  <a:lumMod val="75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50282111"/>
              </p:ext>
            </p:extLst>
          </p:nvPr>
        </p:nvGraphicFramePr>
        <p:xfrm>
          <a:off x="23786207" y="7171682"/>
          <a:ext cx="13198048" cy="7649969"/>
        </p:xfrm>
        <a:graphic>
          <a:graphicData uri="http://schemas.openxmlformats.org/drawingml/2006/table">
            <a:tbl>
              <a:tblPr>
                <a:tableStyleId>{5C22544A-7EE6-4342-B048-85BDC9FD1C3A}</a:tableStyleId>
              </a:tblPr>
              <a:tblGrid>
                <a:gridCol w="3299512">
                  <a:extLst>
                    <a:ext uri="{9D8B030D-6E8A-4147-A177-3AD203B41FA5}">
                      <a16:colId xmlns:a16="http://schemas.microsoft.com/office/drawing/2014/main" xmlns="" val="20000"/>
                    </a:ext>
                  </a:extLst>
                </a:gridCol>
                <a:gridCol w="3299512">
                  <a:extLst>
                    <a:ext uri="{9D8B030D-6E8A-4147-A177-3AD203B41FA5}">
                      <a16:colId xmlns:a16="http://schemas.microsoft.com/office/drawing/2014/main" xmlns="" val="20001"/>
                    </a:ext>
                  </a:extLst>
                </a:gridCol>
                <a:gridCol w="3299512">
                  <a:extLst>
                    <a:ext uri="{9D8B030D-6E8A-4147-A177-3AD203B41FA5}">
                      <a16:colId xmlns:a16="http://schemas.microsoft.com/office/drawing/2014/main" xmlns="" val="20002"/>
                    </a:ext>
                  </a:extLst>
                </a:gridCol>
                <a:gridCol w="3299512">
                  <a:extLst>
                    <a:ext uri="{9D8B030D-6E8A-4147-A177-3AD203B41FA5}">
                      <a16:colId xmlns:a16="http://schemas.microsoft.com/office/drawing/2014/main" xmlns="" val="20003"/>
                    </a:ext>
                  </a:extLst>
                </a:gridCol>
              </a:tblGrid>
              <a:tr h="664921">
                <a:tc gridSpan="4">
                  <a:txBody>
                    <a:bodyPr/>
                    <a:lstStyle/>
                    <a:p>
                      <a:pPr algn="ctr" fontAlgn="b"/>
                      <a:r>
                        <a:rPr lang="en-US" sz="4400" b="0" i="0" u="none" strike="noStrike" dirty="0" smtClean="0">
                          <a:solidFill>
                            <a:schemeClr val="tx2">
                              <a:lumMod val="75000"/>
                            </a:schemeClr>
                          </a:solidFill>
                          <a:effectLst/>
                          <a:latin typeface="Calibri" charset="0"/>
                        </a:rPr>
                        <a:t>The</a:t>
                      </a:r>
                      <a:r>
                        <a:rPr lang="en-US" sz="4400" b="0" i="0" u="none" strike="noStrike" baseline="0" dirty="0" smtClean="0">
                          <a:solidFill>
                            <a:schemeClr val="tx2">
                              <a:lumMod val="75000"/>
                            </a:schemeClr>
                          </a:solidFill>
                          <a:effectLst/>
                          <a:latin typeface="Calibri" charset="0"/>
                        </a:rPr>
                        <a:t> </a:t>
                      </a:r>
                      <a:r>
                        <a:rPr lang="en-US" sz="4400" b="0" i="0" u="none" strike="noStrike" baseline="0" dirty="0">
                          <a:solidFill>
                            <a:schemeClr val="tx2">
                              <a:lumMod val="75000"/>
                            </a:schemeClr>
                          </a:solidFill>
                          <a:effectLst/>
                          <a:latin typeface="Calibri" charset="0"/>
                        </a:rPr>
                        <a:t>Average Pre- and Post-Testing Results </a:t>
                      </a:r>
                      <a:endParaRPr lang="en-US" sz="4400" b="0" i="0" u="none" strike="noStrike" dirty="0">
                        <a:solidFill>
                          <a:schemeClr val="tx2">
                            <a:lumMod val="75000"/>
                          </a:schemeClr>
                        </a:solidFill>
                        <a:effectLst/>
                        <a:latin typeface="Calibri" charset="0"/>
                      </a:endParaRPr>
                    </a:p>
                  </a:txBody>
                  <a:tcPr marL="12700" marR="12700" marT="12700" marB="0" anchor="b">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486949">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1"/>
                  </a:ext>
                </a:extLst>
              </a:tr>
              <a:tr h="486949">
                <a:tc>
                  <a:txBody>
                    <a:bodyPr/>
                    <a:lstStyle/>
                    <a:p>
                      <a:pPr algn="ctr" fontAlgn="b"/>
                      <a:endParaRPr lang="en-US" sz="3200" b="0" i="1" u="none" strike="noStrike" dirty="0">
                        <a:solidFill>
                          <a:srgbClr val="000000"/>
                        </a:solidFill>
                        <a:effectLst/>
                        <a:latin typeface="Calibri" charset="0"/>
                      </a:endParaRPr>
                    </a:p>
                  </a:txBody>
                  <a:tcPr marL="12700" marR="12700" marT="12700" marB="0" anchor="b">
                    <a:noFill/>
                  </a:tcPr>
                </a:tc>
                <a:tc>
                  <a:txBody>
                    <a:bodyPr/>
                    <a:lstStyle/>
                    <a:p>
                      <a:pPr algn="ctr" fontAlgn="b"/>
                      <a:endParaRPr lang="en-US" sz="3200" b="0" i="1" u="none" strike="noStrike">
                        <a:solidFill>
                          <a:srgbClr val="000000"/>
                        </a:solidFill>
                        <a:effectLst/>
                        <a:latin typeface="Calibri" charset="0"/>
                      </a:endParaRPr>
                    </a:p>
                  </a:txBody>
                  <a:tcPr marL="12700" marR="12700" marT="12700" marB="0" anchor="b">
                    <a:noFill/>
                  </a:tcPr>
                </a:tc>
                <a:tc>
                  <a:txBody>
                    <a:bodyPr/>
                    <a:lstStyle/>
                    <a:p>
                      <a:pPr algn="ctr" fontAlgn="b"/>
                      <a:endParaRPr lang="en-US" sz="3200" b="0" i="1"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2"/>
                  </a:ext>
                </a:extLst>
              </a:tr>
              <a:tr h="486949">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3"/>
                  </a:ext>
                </a:extLst>
              </a:tr>
              <a:tr h="486949">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4"/>
                  </a:ext>
                </a:extLst>
              </a:tr>
              <a:tr h="486949">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5"/>
                  </a:ext>
                </a:extLst>
              </a:tr>
              <a:tr h="537550">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6"/>
                  </a:ext>
                </a:extLst>
              </a:tr>
              <a:tr h="887809">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7"/>
                  </a:ext>
                </a:extLst>
              </a:tr>
              <a:tr h="486949">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8"/>
                  </a:ext>
                </a:extLst>
              </a:tr>
              <a:tr h="537550">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09"/>
                  </a:ext>
                </a:extLst>
              </a:tr>
              <a:tr h="486949">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10"/>
                  </a:ext>
                </a:extLst>
              </a:tr>
              <a:tr h="486949">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11"/>
                  </a:ext>
                </a:extLst>
              </a:tr>
              <a:tr h="486949">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12"/>
                  </a:ext>
                </a:extLst>
              </a:tr>
              <a:tr h="486949">
                <a:tc>
                  <a:txBody>
                    <a:bodyPr/>
                    <a:lstStyle/>
                    <a:p>
                      <a:pPr algn="l" fontAlgn="b"/>
                      <a:endParaRPr lang="en-US" sz="3200" b="0" i="0" u="none" strike="noStrike">
                        <a:solidFill>
                          <a:srgbClr val="000000"/>
                        </a:solidFill>
                        <a:effectLst/>
                        <a:latin typeface="Calibri" charset="0"/>
                      </a:endParaRPr>
                    </a:p>
                  </a:txBody>
                  <a:tcPr marL="12700" marR="12700" marT="12700" marB="0" anchor="b">
                    <a:noFill/>
                  </a:tcPr>
                </a:tc>
                <a:tc>
                  <a:txBody>
                    <a:bodyPr/>
                    <a:lstStyle/>
                    <a:p>
                      <a:pPr algn="r"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tc>
                  <a:txBody>
                    <a:bodyPr/>
                    <a:lstStyle/>
                    <a:p>
                      <a:pPr algn="l" fontAlgn="b"/>
                      <a:endParaRPr lang="en-US" sz="3200" b="0" i="0" u="none" strike="noStrike" dirty="0">
                        <a:solidFill>
                          <a:srgbClr val="000000"/>
                        </a:solidFill>
                        <a:effectLst/>
                        <a:latin typeface="Calibri" charset="0"/>
                      </a:endParaRPr>
                    </a:p>
                  </a:txBody>
                  <a:tcPr marL="12700" marR="12700" marT="12700" marB="0" anchor="b">
                    <a:noFill/>
                  </a:tcPr>
                </a:tc>
                <a:extLst>
                  <a:ext uri="{0D108BD9-81ED-4DB2-BD59-A6C34878D82A}">
                    <a16:rowId xmlns:a16="http://schemas.microsoft.com/office/drawing/2014/main" xmlns="" val="10013"/>
                  </a:ext>
                </a:extLst>
              </a:tr>
            </a:tbl>
          </a:graphicData>
        </a:graphic>
      </p:graphicFrame>
      <p:sp>
        <p:nvSpPr>
          <p:cNvPr id="6" name="TextBox 5"/>
          <p:cNvSpPr txBox="1"/>
          <p:nvPr/>
        </p:nvSpPr>
        <p:spPr>
          <a:xfrm>
            <a:off x="41647677" y="4529118"/>
            <a:ext cx="8926286" cy="523220"/>
          </a:xfrm>
          <a:prstGeom prst="rect">
            <a:avLst/>
          </a:prstGeom>
          <a:noFill/>
        </p:spPr>
        <p:txBody>
          <a:bodyPr wrap="square" rtlCol="0">
            <a:spAutoFit/>
          </a:bodyPr>
          <a:lstStyle/>
          <a:p>
            <a:r>
              <a:rPr lang="en-US" b="1">
                <a:solidFill>
                  <a:schemeClr val="bg2"/>
                </a:solidFill>
                <a:latin typeface="Garamond" panose="02020404030301010803" pitchFamily="18" charset="0"/>
              </a:rPr>
              <a:t>Faculty </a:t>
            </a:r>
            <a:r>
              <a:rPr lang="en-US" b="1" smtClean="0">
                <a:solidFill>
                  <a:schemeClr val="bg2"/>
                </a:solidFill>
                <a:latin typeface="Garamond" panose="02020404030301010803" pitchFamily="18" charset="0"/>
              </a:rPr>
              <a:t>Advisor: </a:t>
            </a:r>
            <a:r>
              <a:rPr lang="en-US" b="1" dirty="0">
                <a:solidFill>
                  <a:schemeClr val="bg2"/>
                </a:solidFill>
                <a:latin typeface="Garamond" panose="02020404030301010803" pitchFamily="18" charset="0"/>
              </a:rPr>
              <a:t>Kellyn D. Hall, Ph. D., CCC-SLP</a:t>
            </a:r>
            <a:endParaRPr lang="en-US" dirty="0"/>
          </a:p>
        </p:txBody>
      </p:sp>
      <p:pic>
        <p:nvPicPr>
          <p:cNvPr id="22" name="Picture 2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057400"/>
            <a:ext cx="4981320" cy="2895600"/>
          </a:xfrm>
          <a:prstGeom prst="rect">
            <a:avLst/>
          </a:prstGeom>
          <a:noFill/>
          <a:ln>
            <a:noFill/>
          </a:ln>
        </p:spPr>
      </p:pic>
      <p:pic>
        <p:nvPicPr>
          <p:cNvPr id="26" name="Picture 25"/>
          <p:cNvPicPr/>
          <p:nvPr/>
        </p:nvPicPr>
        <p:blipFill>
          <a:blip r:embed="rId4">
            <a:extLst>
              <a:ext uri="{28A0092B-C50C-407E-A947-70E740481C1C}">
                <a14:useLocalDpi xmlns:a14="http://schemas.microsoft.com/office/drawing/2010/main" val="0"/>
              </a:ext>
            </a:extLst>
          </a:blip>
          <a:srcRect/>
          <a:stretch>
            <a:fillRect/>
          </a:stretch>
        </p:blipFill>
        <p:spPr bwMode="auto">
          <a:xfrm>
            <a:off x="46863000" y="1905000"/>
            <a:ext cx="2743200" cy="2362200"/>
          </a:xfrm>
          <a:prstGeom prst="rect">
            <a:avLst/>
          </a:prstGeom>
          <a:noFill/>
          <a:ln>
            <a:noFill/>
          </a:ln>
        </p:spPr>
      </p:pic>
      <p:sp>
        <p:nvSpPr>
          <p:cNvPr id="30" name="Rectangle 7"/>
          <p:cNvSpPr>
            <a:spLocks noChangeArrowheads="1"/>
          </p:cNvSpPr>
          <p:nvPr/>
        </p:nvSpPr>
        <p:spPr bwMode="auto">
          <a:xfrm>
            <a:off x="860283" y="21055941"/>
            <a:ext cx="10942925" cy="1200329"/>
          </a:xfrm>
          <a:prstGeom prst="rect">
            <a:avLst/>
          </a:prstGeom>
          <a:solidFill>
            <a:schemeClr val="tx2">
              <a:lumMod val="75000"/>
            </a:schemeClr>
          </a:solidFill>
          <a:ln>
            <a:noFill/>
          </a:ln>
          <a:effectLst/>
          <a:extLst/>
        </p:spPr>
        <p:txBody>
          <a:bodyPr wrap="square">
            <a:spAutoFit/>
          </a:bodyPr>
          <a:lstStyle/>
          <a:p>
            <a:pPr algn="ctr">
              <a:spcBef>
                <a:spcPct val="20000"/>
              </a:spcBef>
              <a:defRPr/>
            </a:pPr>
            <a:r>
              <a:rPr lang="en-US" sz="7200" b="1" dirty="0">
                <a:solidFill>
                  <a:schemeClr val="bg2"/>
                </a:solidFill>
                <a:latin typeface="Garamond" panose="02020404030301010803" pitchFamily="18" charset="0"/>
                <a:cs typeface="+mn-cs"/>
              </a:rPr>
              <a:t>Purpose</a:t>
            </a:r>
          </a:p>
        </p:txBody>
      </p:sp>
      <p:sp>
        <p:nvSpPr>
          <p:cNvPr id="2" name="TextBox 1"/>
          <p:cNvSpPr txBox="1"/>
          <p:nvPr/>
        </p:nvSpPr>
        <p:spPr>
          <a:xfrm>
            <a:off x="882315" y="22135188"/>
            <a:ext cx="10965926" cy="2123658"/>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4400" dirty="0">
                <a:solidFill>
                  <a:schemeClr val="tx2">
                    <a:lumMod val="75000"/>
                  </a:schemeClr>
                </a:solidFill>
                <a:latin typeface="Times New Roman" panose="02020603050405020304" pitchFamily="18" charset="0"/>
                <a:cs typeface="Times New Roman" panose="02020603050405020304" pitchFamily="18" charset="0"/>
              </a:rPr>
              <a:t>The purpose of this study was to investigate the effects of a mindfulness activity on the short-term recall of college age students.  </a:t>
            </a:r>
          </a:p>
        </p:txBody>
      </p:sp>
      <p:pic>
        <p:nvPicPr>
          <p:cNvPr id="10" name="Picture 9"/>
          <p:cNvPicPr>
            <a:picLocks noChangeAspect="1"/>
          </p:cNvPicPr>
          <p:nvPr/>
        </p:nvPicPr>
        <p:blipFill>
          <a:blip r:embed="rId5"/>
          <a:stretch>
            <a:fillRect/>
          </a:stretch>
        </p:blipFill>
        <p:spPr>
          <a:xfrm>
            <a:off x="1233465" y="27735909"/>
            <a:ext cx="9510735" cy="2744090"/>
          </a:xfrm>
          <a:prstGeom prst="rect">
            <a:avLst/>
          </a:prstGeom>
          <a:ln w="228600" cap="sq" cmpd="thickThin">
            <a:solidFill>
              <a:srgbClr val="000000"/>
            </a:solidFill>
            <a:prstDash val="solid"/>
            <a:miter lim="800000"/>
          </a:ln>
          <a:effectLst>
            <a:innerShdw blurRad="76200">
              <a:srgbClr val="000000"/>
            </a:innerShdw>
          </a:effectLst>
        </p:spPr>
      </p:pic>
      <p:sp>
        <p:nvSpPr>
          <p:cNvPr id="31" name="Rectangle 30"/>
          <p:cNvSpPr/>
          <p:nvPr/>
        </p:nvSpPr>
        <p:spPr>
          <a:xfrm>
            <a:off x="37095644" y="19226902"/>
            <a:ext cx="13320682" cy="6863417"/>
          </a:xfrm>
          <a:prstGeom prst="rect">
            <a:avLst/>
          </a:prstGeom>
          <a:noFill/>
        </p:spPr>
        <p:txBody>
          <a:bodyPr wrap="square">
            <a:spAutoFit/>
          </a:bodyPr>
          <a:lstStyle/>
          <a:p>
            <a:r>
              <a:rPr lang="en-US" sz="4400" dirty="0">
                <a:solidFill>
                  <a:schemeClr val="tx2">
                    <a:lumMod val="75000"/>
                  </a:schemeClr>
                </a:solidFill>
              </a:rPr>
              <a:t>There </a:t>
            </a:r>
            <a:r>
              <a:rPr lang="en-US" sz="4400" dirty="0" smtClean="0">
                <a:solidFill>
                  <a:schemeClr val="tx2">
                    <a:lumMod val="75000"/>
                  </a:schemeClr>
                </a:solidFill>
              </a:rPr>
              <a:t>was </a:t>
            </a:r>
            <a:r>
              <a:rPr lang="en-US" sz="4400" dirty="0">
                <a:solidFill>
                  <a:schemeClr val="tx2">
                    <a:lumMod val="75000"/>
                  </a:schemeClr>
                </a:solidFill>
              </a:rPr>
              <a:t>an observed difference between the experimental group and control </a:t>
            </a:r>
            <a:r>
              <a:rPr lang="en-US" sz="4400" dirty="0" smtClean="0">
                <a:solidFill>
                  <a:schemeClr val="tx2">
                    <a:lumMod val="75000"/>
                  </a:schemeClr>
                </a:solidFill>
              </a:rPr>
              <a:t>group, however this data did </a:t>
            </a:r>
            <a:r>
              <a:rPr lang="en-US" sz="4400" dirty="0">
                <a:solidFill>
                  <a:schemeClr val="tx2">
                    <a:lumMod val="75000"/>
                  </a:schemeClr>
                </a:solidFill>
              </a:rPr>
              <a:t>not </a:t>
            </a:r>
            <a:r>
              <a:rPr lang="en-US" sz="4400" dirty="0" smtClean="0">
                <a:solidFill>
                  <a:schemeClr val="tx2">
                    <a:lumMod val="75000"/>
                  </a:schemeClr>
                </a:solidFill>
              </a:rPr>
              <a:t>reach a significant difference </a:t>
            </a:r>
            <a:r>
              <a:rPr lang="en-US" sz="4400" dirty="0">
                <a:solidFill>
                  <a:schemeClr val="tx2">
                    <a:lumMod val="75000"/>
                  </a:schemeClr>
                </a:solidFill>
              </a:rPr>
              <a:t>between mindfulness and immediate working </a:t>
            </a:r>
            <a:r>
              <a:rPr lang="en-US" sz="4400" dirty="0" smtClean="0">
                <a:solidFill>
                  <a:schemeClr val="tx2">
                    <a:lumMod val="75000"/>
                  </a:schemeClr>
                </a:solidFill>
              </a:rPr>
              <a:t>memory. These results </a:t>
            </a:r>
            <a:r>
              <a:rPr lang="en-US" sz="4400" dirty="0">
                <a:solidFill>
                  <a:schemeClr val="tx2">
                    <a:lumMod val="75000"/>
                  </a:schemeClr>
                </a:solidFill>
              </a:rPr>
              <a:t>most likely </a:t>
            </a:r>
            <a:r>
              <a:rPr lang="en-US" sz="4400" dirty="0" smtClean="0">
                <a:solidFill>
                  <a:schemeClr val="tx2">
                    <a:lumMod val="75000"/>
                  </a:schemeClr>
                </a:solidFill>
              </a:rPr>
              <a:t>reflect </a:t>
            </a:r>
            <a:r>
              <a:rPr lang="en-US" sz="4400" dirty="0">
                <a:solidFill>
                  <a:schemeClr val="tx2">
                    <a:lumMod val="75000"/>
                  </a:schemeClr>
                </a:solidFill>
              </a:rPr>
              <a:t>the low number of participants in the </a:t>
            </a:r>
            <a:r>
              <a:rPr lang="en-US" sz="4400" dirty="0" smtClean="0">
                <a:solidFill>
                  <a:schemeClr val="tx2">
                    <a:lumMod val="75000"/>
                  </a:schemeClr>
                </a:solidFill>
              </a:rPr>
              <a:t>study.  </a:t>
            </a:r>
            <a:r>
              <a:rPr lang="en-US" sz="4400" dirty="0" smtClean="0">
                <a:solidFill>
                  <a:schemeClr val="tx2">
                    <a:lumMod val="75000"/>
                  </a:schemeClr>
                </a:solidFill>
              </a:rPr>
              <a:t>Further </a:t>
            </a:r>
            <a:r>
              <a:rPr lang="en-US" sz="4400" dirty="0">
                <a:solidFill>
                  <a:schemeClr val="tx2">
                    <a:lumMod val="75000"/>
                  </a:schemeClr>
                </a:solidFill>
              </a:rPr>
              <a:t>research should </a:t>
            </a:r>
            <a:r>
              <a:rPr lang="en-US" sz="4400" dirty="0" smtClean="0">
                <a:solidFill>
                  <a:schemeClr val="tx2">
                    <a:lumMod val="75000"/>
                  </a:schemeClr>
                </a:solidFill>
              </a:rPr>
              <a:t>utilize more </a:t>
            </a:r>
            <a:r>
              <a:rPr lang="en-US" sz="4400" dirty="0">
                <a:solidFill>
                  <a:schemeClr val="tx2">
                    <a:lumMod val="75000"/>
                  </a:schemeClr>
                </a:solidFill>
              </a:rPr>
              <a:t>participants over a longer </a:t>
            </a:r>
            <a:r>
              <a:rPr lang="en-US" sz="4400" dirty="0" smtClean="0">
                <a:solidFill>
                  <a:schemeClr val="tx2">
                    <a:lumMod val="75000"/>
                  </a:schemeClr>
                </a:solidFill>
              </a:rPr>
              <a:t>practice </a:t>
            </a:r>
            <a:r>
              <a:rPr lang="en-US" sz="4400" dirty="0" smtClean="0">
                <a:solidFill>
                  <a:schemeClr val="tx2">
                    <a:lumMod val="75000"/>
                  </a:schemeClr>
                </a:solidFill>
              </a:rPr>
              <a:t>of </a:t>
            </a:r>
            <a:r>
              <a:rPr lang="en-US" sz="4400" dirty="0">
                <a:solidFill>
                  <a:schemeClr val="tx2">
                    <a:lumMod val="75000"/>
                  </a:schemeClr>
                </a:solidFill>
              </a:rPr>
              <a:t>guided </a:t>
            </a:r>
            <a:r>
              <a:rPr lang="en-US" sz="4400" dirty="0" smtClean="0">
                <a:solidFill>
                  <a:schemeClr val="tx2">
                    <a:lumMod val="75000"/>
                  </a:schemeClr>
                </a:solidFill>
              </a:rPr>
              <a:t>meditation. </a:t>
            </a:r>
            <a:r>
              <a:rPr lang="en-US" sz="4400" dirty="0">
                <a:solidFill>
                  <a:schemeClr val="tx2">
                    <a:lumMod val="75000"/>
                  </a:schemeClr>
                </a:solidFill>
              </a:rPr>
              <a:t>The level of education (i.e. freshman </a:t>
            </a:r>
            <a:r>
              <a:rPr lang="en-US" sz="4400" dirty="0" smtClean="0">
                <a:solidFill>
                  <a:schemeClr val="tx2">
                    <a:lumMod val="75000"/>
                  </a:schemeClr>
                </a:solidFill>
              </a:rPr>
              <a:t>versus </a:t>
            </a:r>
            <a:r>
              <a:rPr lang="en-US" sz="4400" dirty="0">
                <a:solidFill>
                  <a:schemeClr val="tx2">
                    <a:lumMod val="75000"/>
                  </a:schemeClr>
                </a:solidFill>
              </a:rPr>
              <a:t>senior </a:t>
            </a:r>
            <a:r>
              <a:rPr lang="en-US" sz="4400" dirty="0" smtClean="0">
                <a:solidFill>
                  <a:schemeClr val="tx2">
                    <a:lumMod val="75000"/>
                  </a:schemeClr>
                </a:solidFill>
              </a:rPr>
              <a:t>versus </a:t>
            </a:r>
            <a:r>
              <a:rPr lang="en-US" sz="4400" dirty="0">
                <a:solidFill>
                  <a:schemeClr val="tx2">
                    <a:lumMod val="75000"/>
                  </a:schemeClr>
                </a:solidFill>
              </a:rPr>
              <a:t>graduate student) may have had an unintended effect on the groups and should be controlled for in future studies.   </a:t>
            </a:r>
          </a:p>
        </p:txBody>
      </p:sp>
      <p:graphicFrame>
        <p:nvGraphicFramePr>
          <p:cNvPr id="17" name="Table 16"/>
          <p:cNvGraphicFramePr>
            <a:graphicFrameLocks noGrp="1"/>
          </p:cNvGraphicFramePr>
          <p:nvPr>
            <p:extLst>
              <p:ext uri="{D42A27DB-BD31-4B8C-83A1-F6EECF244321}">
                <p14:modId xmlns:p14="http://schemas.microsoft.com/office/powerpoint/2010/main" val="655955587"/>
              </p:ext>
            </p:extLst>
          </p:nvPr>
        </p:nvGraphicFramePr>
        <p:xfrm>
          <a:off x="23801866" y="15094860"/>
          <a:ext cx="13182392" cy="7588788"/>
        </p:xfrm>
        <a:graphic>
          <a:graphicData uri="http://schemas.openxmlformats.org/drawingml/2006/table">
            <a:tbl>
              <a:tblPr firstRow="1" firstCol="1" bandRow="1">
                <a:tableStyleId>{D7AC3CCA-C797-4891-BE02-D94E43425B78}</a:tableStyleId>
              </a:tblPr>
              <a:tblGrid>
                <a:gridCol w="3295598"/>
                <a:gridCol w="3295598"/>
                <a:gridCol w="3295598"/>
                <a:gridCol w="3295598"/>
              </a:tblGrid>
              <a:tr h="1489137">
                <a:tc>
                  <a:txBody>
                    <a:bodyPr/>
                    <a:lstStyle/>
                    <a:p>
                      <a:pPr marL="0" marR="0" algn="l">
                        <a:spcBef>
                          <a:spcPts val="0"/>
                        </a:spcBef>
                        <a:spcAft>
                          <a:spcPts val="0"/>
                        </a:spcAft>
                      </a:pPr>
                      <a:r>
                        <a:rPr lang="en-US" sz="2400" dirty="0">
                          <a:effectLst/>
                        </a:rPr>
                        <a:t> </a:t>
                      </a:r>
                      <a:endParaRPr lang="en-US" sz="24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endParaRPr lang="en-US" sz="2400" dirty="0" smtClean="0">
                        <a:effectLst/>
                      </a:endParaRPr>
                    </a:p>
                    <a:p>
                      <a:pPr marL="0" marR="0" algn="ctr">
                        <a:spcBef>
                          <a:spcPts val="0"/>
                        </a:spcBef>
                        <a:spcAft>
                          <a:spcPts val="0"/>
                        </a:spcAft>
                      </a:pPr>
                      <a:r>
                        <a:rPr lang="en-US" sz="3200" dirty="0" smtClean="0">
                          <a:effectLst/>
                        </a:rPr>
                        <a:t>Pretest </a:t>
                      </a:r>
                      <a:r>
                        <a:rPr lang="en-US" sz="3200" dirty="0">
                          <a:effectLst/>
                        </a:rPr>
                        <a:t>Scores</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endParaRPr lang="en-US" sz="2400" dirty="0" smtClean="0">
                        <a:effectLst/>
                      </a:endParaRPr>
                    </a:p>
                    <a:p>
                      <a:pPr marL="0" marR="0" algn="ctr">
                        <a:spcBef>
                          <a:spcPts val="0"/>
                        </a:spcBef>
                        <a:spcAft>
                          <a:spcPts val="0"/>
                        </a:spcAft>
                      </a:pPr>
                      <a:r>
                        <a:rPr lang="en-US" sz="3200" dirty="0" smtClean="0">
                          <a:effectLst/>
                        </a:rPr>
                        <a:t>Posttest </a:t>
                      </a:r>
                      <a:r>
                        <a:rPr lang="en-US" sz="3200" dirty="0">
                          <a:effectLst/>
                        </a:rPr>
                        <a:t>Scores</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endParaRPr lang="en-US" sz="2400" dirty="0" smtClean="0">
                        <a:effectLst/>
                      </a:endParaRPr>
                    </a:p>
                    <a:p>
                      <a:pPr marL="0" marR="0" algn="ctr">
                        <a:spcBef>
                          <a:spcPts val="0"/>
                        </a:spcBef>
                        <a:spcAft>
                          <a:spcPts val="0"/>
                        </a:spcAft>
                      </a:pPr>
                      <a:r>
                        <a:rPr lang="en-US" sz="3200" dirty="0" smtClean="0">
                          <a:effectLst/>
                        </a:rPr>
                        <a:t>Average </a:t>
                      </a:r>
                      <a:r>
                        <a:rPr lang="en-US" sz="3200" dirty="0">
                          <a:effectLst/>
                        </a:rPr>
                        <a:t>Mean</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r>
              <a:tr h="634529">
                <a:tc rowSpan="5">
                  <a:txBody>
                    <a:bodyPr/>
                    <a:lstStyle/>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r>
                        <a:rPr lang="en-US" sz="3200" dirty="0" smtClean="0">
                          <a:effectLst/>
                        </a:rPr>
                        <a:t>Control </a:t>
                      </a:r>
                      <a:r>
                        <a:rPr lang="en-US" sz="3200" dirty="0">
                          <a:effectLst/>
                        </a:rPr>
                        <a:t>Group</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13</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a:effectLst/>
                        </a:rPr>
                        <a:t>13</a:t>
                      </a:r>
                      <a:endParaRPr lang="en-US" sz="3200">
                        <a:solidFill>
                          <a:sysClr val="windowText" lastClr="000000"/>
                        </a:solidFill>
                        <a:effectLst/>
                        <a:latin typeface="Cambria" charset="0"/>
                        <a:ea typeface="ＭＳ 明朝" charset="-128"/>
                        <a:cs typeface="Times New Roman" charset="0"/>
                      </a:endParaRPr>
                    </a:p>
                  </a:txBody>
                  <a:tcPr marL="68580" marR="68580" marT="0" marB="0">
                    <a:noFill/>
                  </a:tcPr>
                </a:tc>
                <a:tc rowSpan="5">
                  <a:txBody>
                    <a:bodyPr/>
                    <a:lstStyle/>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r>
                        <a:rPr lang="en-US" sz="3200" dirty="0" smtClean="0">
                          <a:effectLst/>
                        </a:rPr>
                        <a:t>13.4</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r>
              <a:tr h="591157">
                <a:tc vMerge="1">
                  <a:txBody>
                    <a:bodyPr/>
                    <a:lstStyle/>
                    <a:p>
                      <a:endParaRPr lang="en-US"/>
                    </a:p>
                  </a:txBody>
                  <a:tcPr/>
                </a:tc>
                <a:tc>
                  <a:txBody>
                    <a:bodyPr/>
                    <a:lstStyle/>
                    <a:p>
                      <a:pPr marL="0" marR="0" algn="ctr">
                        <a:spcBef>
                          <a:spcPts val="0"/>
                        </a:spcBef>
                        <a:spcAft>
                          <a:spcPts val="0"/>
                        </a:spcAft>
                      </a:pPr>
                      <a:r>
                        <a:rPr lang="en-US" sz="3200" dirty="0">
                          <a:effectLst/>
                        </a:rPr>
                        <a:t>14</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14</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r h="1012839">
                <a:tc vMerge="1">
                  <a:txBody>
                    <a:bodyPr/>
                    <a:lstStyle/>
                    <a:p>
                      <a:endParaRPr lang="en-US"/>
                    </a:p>
                  </a:txBody>
                  <a:tcPr/>
                </a:tc>
                <a:tc>
                  <a:txBody>
                    <a:bodyPr/>
                    <a:lstStyle/>
                    <a:p>
                      <a:pPr marL="0" marR="0" algn="ctr">
                        <a:spcBef>
                          <a:spcPts val="0"/>
                        </a:spcBef>
                        <a:spcAft>
                          <a:spcPts val="0"/>
                        </a:spcAft>
                      </a:pPr>
                      <a:r>
                        <a:rPr lang="en-US" sz="3200" dirty="0">
                          <a:effectLst/>
                        </a:rPr>
                        <a:t>14</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13</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r h="462644">
                <a:tc vMerge="1">
                  <a:txBody>
                    <a:bodyPr/>
                    <a:lstStyle/>
                    <a:p>
                      <a:endParaRPr lang="en-US"/>
                    </a:p>
                  </a:txBody>
                  <a:tcPr/>
                </a:tc>
                <a:tc>
                  <a:txBody>
                    <a:bodyPr/>
                    <a:lstStyle/>
                    <a:p>
                      <a:pPr marL="0" marR="0" algn="ctr">
                        <a:spcBef>
                          <a:spcPts val="0"/>
                        </a:spcBef>
                        <a:spcAft>
                          <a:spcPts val="0"/>
                        </a:spcAft>
                      </a:pPr>
                      <a:r>
                        <a:rPr lang="en-US" sz="3200">
                          <a:effectLst/>
                        </a:rPr>
                        <a:t>10</a:t>
                      </a:r>
                      <a:endParaRPr lang="en-US" sz="320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14</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r h="562241">
                <a:tc vMerge="1">
                  <a:txBody>
                    <a:bodyPr/>
                    <a:lstStyle/>
                    <a:p>
                      <a:endParaRPr lang="en-US"/>
                    </a:p>
                  </a:txBody>
                  <a:tcPr/>
                </a:tc>
                <a:tc>
                  <a:txBody>
                    <a:bodyPr/>
                    <a:lstStyle/>
                    <a:p>
                      <a:pPr marL="0" marR="0" algn="ctr">
                        <a:spcBef>
                          <a:spcPts val="0"/>
                        </a:spcBef>
                        <a:spcAft>
                          <a:spcPts val="0"/>
                        </a:spcAft>
                      </a:pPr>
                      <a:r>
                        <a:rPr lang="en-US" sz="3200">
                          <a:effectLst/>
                        </a:rPr>
                        <a:t>13</a:t>
                      </a:r>
                      <a:endParaRPr lang="en-US" sz="320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13</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r h="576699">
                <a:tc rowSpan="5">
                  <a:txBody>
                    <a:bodyPr/>
                    <a:lstStyle/>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r>
                        <a:rPr lang="en-US" sz="3200" dirty="0" smtClean="0">
                          <a:effectLst/>
                        </a:rPr>
                        <a:t>Experimental </a:t>
                      </a:r>
                      <a:r>
                        <a:rPr lang="en-US" sz="3200" dirty="0">
                          <a:effectLst/>
                        </a:rPr>
                        <a:t>Group</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12</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10</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rowSpan="5">
                  <a:txBody>
                    <a:bodyPr/>
                    <a:lstStyle/>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endParaRPr lang="en-US" sz="2400" dirty="0" smtClean="0">
                        <a:effectLst/>
                      </a:endParaRPr>
                    </a:p>
                    <a:p>
                      <a:pPr marL="0" marR="0" algn="ctr">
                        <a:spcBef>
                          <a:spcPts val="0"/>
                        </a:spcBef>
                        <a:spcAft>
                          <a:spcPts val="0"/>
                        </a:spcAft>
                      </a:pPr>
                      <a:r>
                        <a:rPr lang="en-US" sz="3200" dirty="0" smtClean="0">
                          <a:effectLst/>
                        </a:rPr>
                        <a:t>10.6</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r>
              <a:tr h="562241">
                <a:tc vMerge="1">
                  <a:txBody>
                    <a:bodyPr/>
                    <a:lstStyle/>
                    <a:p>
                      <a:endParaRPr lang="en-US"/>
                    </a:p>
                  </a:txBody>
                  <a:tcPr/>
                </a:tc>
                <a:tc>
                  <a:txBody>
                    <a:bodyPr/>
                    <a:lstStyle/>
                    <a:p>
                      <a:pPr marL="0" marR="0" algn="ctr">
                        <a:spcBef>
                          <a:spcPts val="0"/>
                        </a:spcBef>
                        <a:spcAft>
                          <a:spcPts val="0"/>
                        </a:spcAft>
                      </a:pPr>
                      <a:r>
                        <a:rPr lang="en-US" sz="3200" dirty="0">
                          <a:effectLst/>
                        </a:rPr>
                        <a:t>11</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10</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r h="547783">
                <a:tc vMerge="1">
                  <a:txBody>
                    <a:bodyPr/>
                    <a:lstStyle/>
                    <a:p>
                      <a:endParaRPr lang="en-US"/>
                    </a:p>
                  </a:txBody>
                  <a:tcPr/>
                </a:tc>
                <a:tc>
                  <a:txBody>
                    <a:bodyPr/>
                    <a:lstStyle/>
                    <a:p>
                      <a:pPr marL="0" marR="0" algn="ctr">
                        <a:spcBef>
                          <a:spcPts val="0"/>
                        </a:spcBef>
                        <a:spcAft>
                          <a:spcPts val="0"/>
                        </a:spcAft>
                      </a:pPr>
                      <a:r>
                        <a:rPr lang="en-US" sz="3200">
                          <a:effectLst/>
                        </a:rPr>
                        <a:t>10</a:t>
                      </a:r>
                      <a:endParaRPr lang="en-US" sz="320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11</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r h="562241">
                <a:tc vMerge="1">
                  <a:txBody>
                    <a:bodyPr/>
                    <a:lstStyle/>
                    <a:p>
                      <a:endParaRPr lang="en-US"/>
                    </a:p>
                  </a:txBody>
                  <a:tcPr/>
                </a:tc>
                <a:tc>
                  <a:txBody>
                    <a:bodyPr/>
                    <a:lstStyle/>
                    <a:p>
                      <a:pPr marL="0" marR="0" algn="ctr">
                        <a:spcBef>
                          <a:spcPts val="0"/>
                        </a:spcBef>
                        <a:spcAft>
                          <a:spcPts val="0"/>
                        </a:spcAft>
                      </a:pPr>
                      <a:r>
                        <a:rPr lang="en-US" sz="3200">
                          <a:effectLst/>
                        </a:rPr>
                        <a:t>10</a:t>
                      </a:r>
                      <a:endParaRPr lang="en-US" sz="320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13</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r h="562241">
                <a:tc vMerge="1">
                  <a:txBody>
                    <a:bodyPr/>
                    <a:lstStyle/>
                    <a:p>
                      <a:endParaRPr lang="en-US"/>
                    </a:p>
                  </a:txBody>
                  <a:tcPr/>
                </a:tc>
                <a:tc>
                  <a:txBody>
                    <a:bodyPr/>
                    <a:lstStyle/>
                    <a:p>
                      <a:pPr marL="0" marR="0" algn="ctr">
                        <a:spcBef>
                          <a:spcPts val="0"/>
                        </a:spcBef>
                        <a:spcAft>
                          <a:spcPts val="0"/>
                        </a:spcAft>
                      </a:pPr>
                      <a:r>
                        <a:rPr lang="en-US" sz="3200">
                          <a:effectLst/>
                        </a:rPr>
                        <a:t>10</a:t>
                      </a:r>
                      <a:endParaRPr lang="en-US" sz="3200">
                        <a:solidFill>
                          <a:sysClr val="windowText" lastClr="000000"/>
                        </a:solidFill>
                        <a:effectLst/>
                        <a:latin typeface="Cambria" charset="0"/>
                        <a:ea typeface="ＭＳ 明朝" charset="-128"/>
                        <a:cs typeface="Times New Roman" charset="0"/>
                      </a:endParaRPr>
                    </a:p>
                  </a:txBody>
                  <a:tcPr marL="68580" marR="68580" marT="0" marB="0">
                    <a:noFill/>
                  </a:tcPr>
                </a:tc>
                <a:tc>
                  <a:txBody>
                    <a:bodyPr/>
                    <a:lstStyle/>
                    <a:p>
                      <a:pPr marL="0" marR="0" algn="ctr">
                        <a:spcBef>
                          <a:spcPts val="0"/>
                        </a:spcBef>
                        <a:spcAft>
                          <a:spcPts val="0"/>
                        </a:spcAft>
                      </a:pPr>
                      <a:r>
                        <a:rPr lang="en-US" sz="3200" dirty="0">
                          <a:effectLst/>
                        </a:rPr>
                        <a:t>11</a:t>
                      </a:r>
                      <a:endParaRPr lang="en-US" sz="3200" dirty="0">
                        <a:solidFill>
                          <a:sysClr val="windowText" lastClr="000000"/>
                        </a:solidFill>
                        <a:effectLst/>
                        <a:latin typeface="Cambria" charset="0"/>
                        <a:ea typeface="ＭＳ 明朝" charset="-128"/>
                        <a:cs typeface="Times New Roman" charset="0"/>
                      </a:endParaRPr>
                    </a:p>
                  </a:txBody>
                  <a:tcPr marL="68580" marR="68580" marT="0" marB="0">
                    <a:noFill/>
                  </a:tcPr>
                </a:tc>
                <a:tc vMerge="1">
                  <a:txBody>
                    <a:bodyPr/>
                    <a:lstStyle/>
                    <a:p>
                      <a:endParaRPr lang="en-US"/>
                    </a:p>
                  </a:txBody>
                  <a:tcPr/>
                </a:tc>
              </a:tr>
            </a:tbl>
          </a:graphicData>
        </a:graphic>
      </p:graphicFrame>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770237" y="7986875"/>
            <a:ext cx="13214017" cy="6961230"/>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800000">
            <a:off x="23801861" y="22871282"/>
            <a:ext cx="13182391" cy="800496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6122</TotalTime>
  <Words>855</Words>
  <Application>Microsoft Macintosh PowerPoint</Application>
  <PresentationFormat>Custom</PresentationFormat>
  <Paragraphs>89</Paragraphs>
  <Slides>1</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Calibri</vt:lpstr>
      <vt:lpstr>Calibri Light</vt:lpstr>
      <vt:lpstr>Cambria</vt:lpstr>
      <vt:lpstr>Garamond</vt:lpstr>
      <vt:lpstr>MS PGothic</vt:lpstr>
      <vt:lpstr>ＭＳ Ｐゴシック</vt:lpstr>
      <vt:lpstr>ＭＳ 明朝</vt:lpstr>
      <vt:lpstr>Times New Roman</vt:lpstr>
      <vt:lpstr>Arial</vt:lpstr>
      <vt:lpstr>Office Theme</vt:lpstr>
      <vt:lpstr>PowerPoint Presentation</vt:lpstr>
    </vt:vector>
  </TitlesOfParts>
  <Company>UNCG-TLC</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Graphics</dc:creator>
  <cp:lastModifiedBy>Microsoft Office User</cp:lastModifiedBy>
  <cp:revision>308</cp:revision>
  <cp:lastPrinted>2014-05-12T18:05:30Z</cp:lastPrinted>
  <dcterms:created xsi:type="dcterms:W3CDTF">2011-04-03T19:38:07Z</dcterms:created>
  <dcterms:modified xsi:type="dcterms:W3CDTF">2017-04-19T19:20:27Z</dcterms:modified>
</cp:coreProperties>
</file>