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2" r:id="rId1"/>
  </p:sldMasterIdLst>
  <p:sldIdLst>
    <p:sldId id="256" r:id="rId2"/>
    <p:sldId id="275" r:id="rId3"/>
    <p:sldId id="264" r:id="rId4"/>
    <p:sldId id="257" r:id="rId5"/>
    <p:sldId id="258" r:id="rId6"/>
    <p:sldId id="259" r:id="rId7"/>
    <p:sldId id="260" r:id="rId8"/>
    <p:sldId id="261" r:id="rId9"/>
    <p:sldId id="262" r:id="rId10"/>
    <p:sldId id="263" r:id="rId11"/>
    <p:sldId id="266" r:id="rId12"/>
    <p:sldId id="265" r:id="rId13"/>
    <p:sldId id="267" r:id="rId14"/>
    <p:sldId id="268" r:id="rId15"/>
    <p:sldId id="269" r:id="rId16"/>
    <p:sldId id="270" r:id="rId17"/>
    <p:sldId id="271" r:id="rId18"/>
    <p:sldId id="272" r:id="rId19"/>
    <p:sldId id="273" r:id="rId20"/>
    <p:sldId id="276" r:id="rId21"/>
    <p:sldId id="27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36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A54909-70D5-EA46-B4C2-587991C8098F}" type="doc">
      <dgm:prSet loTypeId="urn:microsoft.com/office/officeart/2005/8/layout/vList2" loCatId="" qsTypeId="urn:microsoft.com/office/officeart/2005/8/quickstyle/simple4" qsCatId="simple" csTypeId="urn:microsoft.com/office/officeart/2005/8/colors/accent1_2" csCatId="accent1" phldr="1"/>
      <dgm:spPr/>
      <dgm:t>
        <a:bodyPr/>
        <a:lstStyle/>
        <a:p>
          <a:endParaRPr lang="en-US"/>
        </a:p>
      </dgm:t>
    </dgm:pt>
    <dgm:pt modelId="{53F45592-2EE3-3347-9E43-4BD787E75D2F}">
      <dgm:prSet/>
      <dgm:spPr/>
      <dgm:t>
        <a:bodyPr/>
        <a:lstStyle/>
        <a:p>
          <a:pPr rtl="0"/>
          <a:r>
            <a:rPr lang="en-US" dirty="0" smtClean="0">
              <a:solidFill>
                <a:schemeClr val="tx1"/>
              </a:solidFill>
            </a:rPr>
            <a:t>1. Retention Facts</a:t>
          </a:r>
          <a:endParaRPr lang="en-US" dirty="0">
            <a:solidFill>
              <a:schemeClr val="tx1"/>
            </a:solidFill>
          </a:endParaRPr>
        </a:p>
      </dgm:t>
    </dgm:pt>
    <dgm:pt modelId="{66B1A2CD-FFA7-CA43-BBED-0A79AD1B5530}" type="parTrans" cxnId="{4AADC0DD-B8F0-D74F-A599-9773486B1863}">
      <dgm:prSet/>
      <dgm:spPr/>
      <dgm:t>
        <a:bodyPr/>
        <a:lstStyle/>
        <a:p>
          <a:endParaRPr lang="en-US"/>
        </a:p>
      </dgm:t>
    </dgm:pt>
    <dgm:pt modelId="{97C91743-6973-ED43-8C79-4BEEE2B1E0EC}" type="sibTrans" cxnId="{4AADC0DD-B8F0-D74F-A599-9773486B1863}">
      <dgm:prSet/>
      <dgm:spPr/>
      <dgm:t>
        <a:bodyPr/>
        <a:lstStyle/>
        <a:p>
          <a:endParaRPr lang="en-US"/>
        </a:p>
      </dgm:t>
    </dgm:pt>
    <dgm:pt modelId="{A7C52415-1D2E-F044-929E-C2473E5E4667}">
      <dgm:prSet/>
      <dgm:spPr/>
      <dgm:t>
        <a:bodyPr/>
        <a:lstStyle/>
        <a:p>
          <a:pPr rtl="0"/>
          <a:r>
            <a:rPr lang="en-US" dirty="0" smtClean="0">
              <a:solidFill>
                <a:srgbClr val="000000"/>
              </a:solidFill>
            </a:rPr>
            <a:t>2. Student Characteristics to Consider</a:t>
          </a:r>
          <a:endParaRPr lang="en-US" dirty="0">
            <a:solidFill>
              <a:srgbClr val="000000"/>
            </a:solidFill>
          </a:endParaRPr>
        </a:p>
      </dgm:t>
    </dgm:pt>
    <dgm:pt modelId="{D83E9A03-227B-4946-A5DA-E282F024D621}" type="parTrans" cxnId="{9D6BFC14-38DF-894E-95B5-004D947E3246}">
      <dgm:prSet/>
      <dgm:spPr/>
      <dgm:t>
        <a:bodyPr/>
        <a:lstStyle/>
        <a:p>
          <a:endParaRPr lang="en-US"/>
        </a:p>
      </dgm:t>
    </dgm:pt>
    <dgm:pt modelId="{04B3632E-A6E9-AD4D-904A-2FC70DD288BF}" type="sibTrans" cxnId="{9D6BFC14-38DF-894E-95B5-004D947E3246}">
      <dgm:prSet/>
      <dgm:spPr/>
      <dgm:t>
        <a:bodyPr/>
        <a:lstStyle/>
        <a:p>
          <a:endParaRPr lang="en-US"/>
        </a:p>
      </dgm:t>
    </dgm:pt>
    <dgm:pt modelId="{F7095CB2-FEE1-0746-8114-6C258884A958}">
      <dgm:prSet/>
      <dgm:spPr/>
      <dgm:t>
        <a:bodyPr/>
        <a:lstStyle/>
        <a:p>
          <a:pPr rtl="0"/>
          <a:r>
            <a:rPr lang="en-US" dirty="0" smtClean="0">
              <a:solidFill>
                <a:srgbClr val="000000"/>
              </a:solidFill>
            </a:rPr>
            <a:t>3. School Characteristics to Consider</a:t>
          </a:r>
          <a:endParaRPr lang="en-US" dirty="0">
            <a:solidFill>
              <a:srgbClr val="000000"/>
            </a:solidFill>
          </a:endParaRPr>
        </a:p>
      </dgm:t>
    </dgm:pt>
    <dgm:pt modelId="{71A40D3D-3886-5747-85B1-BC802F9C88DB}" type="parTrans" cxnId="{7711FBBF-2DA4-9541-8F02-5E644442E97E}">
      <dgm:prSet/>
      <dgm:spPr/>
      <dgm:t>
        <a:bodyPr/>
        <a:lstStyle/>
        <a:p>
          <a:endParaRPr lang="en-US"/>
        </a:p>
      </dgm:t>
    </dgm:pt>
    <dgm:pt modelId="{0BC26C16-C3E9-F74D-9C9B-E8C0728A4D67}" type="sibTrans" cxnId="{7711FBBF-2DA4-9541-8F02-5E644442E97E}">
      <dgm:prSet/>
      <dgm:spPr/>
      <dgm:t>
        <a:bodyPr/>
        <a:lstStyle/>
        <a:p>
          <a:endParaRPr lang="en-US"/>
        </a:p>
      </dgm:t>
    </dgm:pt>
    <dgm:pt modelId="{1DA9B3A8-E5AD-EE40-96AB-A5F18C3458BA}">
      <dgm:prSet/>
      <dgm:spPr/>
      <dgm:t>
        <a:bodyPr/>
        <a:lstStyle/>
        <a:p>
          <a:pPr rtl="0"/>
          <a:r>
            <a:rPr lang="en-US" dirty="0" smtClean="0">
              <a:solidFill>
                <a:srgbClr val="000000"/>
              </a:solidFill>
            </a:rPr>
            <a:t>4. Recommendations for Practice</a:t>
          </a:r>
          <a:endParaRPr lang="en-US" dirty="0">
            <a:solidFill>
              <a:srgbClr val="000000"/>
            </a:solidFill>
          </a:endParaRPr>
        </a:p>
      </dgm:t>
    </dgm:pt>
    <dgm:pt modelId="{CD8FB035-7B1A-9B4F-A613-E366FEC5CA50}" type="parTrans" cxnId="{2E52298F-A45E-D345-A9F5-350919209582}">
      <dgm:prSet/>
      <dgm:spPr/>
      <dgm:t>
        <a:bodyPr/>
        <a:lstStyle/>
        <a:p>
          <a:endParaRPr lang="en-US"/>
        </a:p>
      </dgm:t>
    </dgm:pt>
    <dgm:pt modelId="{7ED422C2-C71F-634D-B7D0-0BF209D1AC31}" type="sibTrans" cxnId="{2E52298F-A45E-D345-A9F5-350919209582}">
      <dgm:prSet/>
      <dgm:spPr/>
      <dgm:t>
        <a:bodyPr/>
        <a:lstStyle/>
        <a:p>
          <a:endParaRPr lang="en-US"/>
        </a:p>
      </dgm:t>
    </dgm:pt>
    <dgm:pt modelId="{CD2D99BD-F7F9-894A-81B0-DF5405EA80A8}" type="pres">
      <dgm:prSet presAssocID="{DBA54909-70D5-EA46-B4C2-587991C8098F}" presName="linear" presStyleCnt="0">
        <dgm:presLayoutVars>
          <dgm:animLvl val="lvl"/>
          <dgm:resizeHandles val="exact"/>
        </dgm:presLayoutVars>
      </dgm:prSet>
      <dgm:spPr/>
      <dgm:t>
        <a:bodyPr/>
        <a:lstStyle/>
        <a:p>
          <a:endParaRPr lang="en-US"/>
        </a:p>
      </dgm:t>
    </dgm:pt>
    <dgm:pt modelId="{D70C377A-BA09-6B4F-9C3A-415D46DB0E78}" type="pres">
      <dgm:prSet presAssocID="{53F45592-2EE3-3347-9E43-4BD787E75D2F}" presName="parentText" presStyleLbl="node1" presStyleIdx="0" presStyleCnt="4">
        <dgm:presLayoutVars>
          <dgm:chMax val="0"/>
          <dgm:bulletEnabled val="1"/>
        </dgm:presLayoutVars>
      </dgm:prSet>
      <dgm:spPr/>
      <dgm:t>
        <a:bodyPr/>
        <a:lstStyle/>
        <a:p>
          <a:endParaRPr lang="en-US"/>
        </a:p>
      </dgm:t>
    </dgm:pt>
    <dgm:pt modelId="{1123887D-78BB-5444-B7AD-C86D706D867F}" type="pres">
      <dgm:prSet presAssocID="{97C91743-6973-ED43-8C79-4BEEE2B1E0EC}" presName="spacer" presStyleCnt="0"/>
      <dgm:spPr/>
    </dgm:pt>
    <dgm:pt modelId="{E17208B5-F978-CB46-9F24-E0B412879385}" type="pres">
      <dgm:prSet presAssocID="{A7C52415-1D2E-F044-929E-C2473E5E4667}" presName="parentText" presStyleLbl="node1" presStyleIdx="1" presStyleCnt="4">
        <dgm:presLayoutVars>
          <dgm:chMax val="0"/>
          <dgm:bulletEnabled val="1"/>
        </dgm:presLayoutVars>
      </dgm:prSet>
      <dgm:spPr/>
      <dgm:t>
        <a:bodyPr/>
        <a:lstStyle/>
        <a:p>
          <a:endParaRPr lang="en-US"/>
        </a:p>
      </dgm:t>
    </dgm:pt>
    <dgm:pt modelId="{E3CD99C4-6DCB-EB46-93EC-F5F659593FE6}" type="pres">
      <dgm:prSet presAssocID="{04B3632E-A6E9-AD4D-904A-2FC70DD288BF}" presName="spacer" presStyleCnt="0"/>
      <dgm:spPr/>
    </dgm:pt>
    <dgm:pt modelId="{43FFD474-996E-D646-BDB6-6205C9ADDB25}" type="pres">
      <dgm:prSet presAssocID="{F7095CB2-FEE1-0746-8114-6C258884A958}" presName="parentText" presStyleLbl="node1" presStyleIdx="2" presStyleCnt="4">
        <dgm:presLayoutVars>
          <dgm:chMax val="0"/>
          <dgm:bulletEnabled val="1"/>
        </dgm:presLayoutVars>
      </dgm:prSet>
      <dgm:spPr/>
      <dgm:t>
        <a:bodyPr/>
        <a:lstStyle/>
        <a:p>
          <a:endParaRPr lang="en-US"/>
        </a:p>
      </dgm:t>
    </dgm:pt>
    <dgm:pt modelId="{CA85D7F0-0133-4742-AD45-1718024CE97A}" type="pres">
      <dgm:prSet presAssocID="{0BC26C16-C3E9-F74D-9C9B-E8C0728A4D67}" presName="spacer" presStyleCnt="0"/>
      <dgm:spPr/>
    </dgm:pt>
    <dgm:pt modelId="{55F33D24-A6A6-0B4B-95F8-16C9FC9F707E}" type="pres">
      <dgm:prSet presAssocID="{1DA9B3A8-E5AD-EE40-96AB-A5F18C3458BA}" presName="parentText" presStyleLbl="node1" presStyleIdx="3" presStyleCnt="4">
        <dgm:presLayoutVars>
          <dgm:chMax val="0"/>
          <dgm:bulletEnabled val="1"/>
        </dgm:presLayoutVars>
      </dgm:prSet>
      <dgm:spPr/>
      <dgm:t>
        <a:bodyPr/>
        <a:lstStyle/>
        <a:p>
          <a:endParaRPr lang="en-US"/>
        </a:p>
      </dgm:t>
    </dgm:pt>
  </dgm:ptLst>
  <dgm:cxnLst>
    <dgm:cxn modelId="{7711FBBF-2DA4-9541-8F02-5E644442E97E}" srcId="{DBA54909-70D5-EA46-B4C2-587991C8098F}" destId="{F7095CB2-FEE1-0746-8114-6C258884A958}" srcOrd="2" destOrd="0" parTransId="{71A40D3D-3886-5747-85B1-BC802F9C88DB}" sibTransId="{0BC26C16-C3E9-F74D-9C9B-E8C0728A4D67}"/>
    <dgm:cxn modelId="{5344E71E-12F6-0B4E-BEBB-E5838C7F0E4A}" type="presOf" srcId="{53F45592-2EE3-3347-9E43-4BD787E75D2F}" destId="{D70C377A-BA09-6B4F-9C3A-415D46DB0E78}" srcOrd="0" destOrd="0" presId="urn:microsoft.com/office/officeart/2005/8/layout/vList2"/>
    <dgm:cxn modelId="{2D75D51C-C90D-8949-AE75-619FD2078DBB}" type="presOf" srcId="{1DA9B3A8-E5AD-EE40-96AB-A5F18C3458BA}" destId="{55F33D24-A6A6-0B4B-95F8-16C9FC9F707E}" srcOrd="0" destOrd="0" presId="urn:microsoft.com/office/officeart/2005/8/layout/vList2"/>
    <dgm:cxn modelId="{AB4E5156-B6D5-B042-9E06-983233DC9D2E}" type="presOf" srcId="{DBA54909-70D5-EA46-B4C2-587991C8098F}" destId="{CD2D99BD-F7F9-894A-81B0-DF5405EA80A8}" srcOrd="0" destOrd="0" presId="urn:microsoft.com/office/officeart/2005/8/layout/vList2"/>
    <dgm:cxn modelId="{2E52298F-A45E-D345-A9F5-350919209582}" srcId="{DBA54909-70D5-EA46-B4C2-587991C8098F}" destId="{1DA9B3A8-E5AD-EE40-96AB-A5F18C3458BA}" srcOrd="3" destOrd="0" parTransId="{CD8FB035-7B1A-9B4F-A613-E366FEC5CA50}" sibTransId="{7ED422C2-C71F-634D-B7D0-0BF209D1AC31}"/>
    <dgm:cxn modelId="{78B10DD8-1A99-4C48-950C-C38A0DB99ED3}" type="presOf" srcId="{A7C52415-1D2E-F044-929E-C2473E5E4667}" destId="{E17208B5-F978-CB46-9F24-E0B412879385}" srcOrd="0" destOrd="0" presId="urn:microsoft.com/office/officeart/2005/8/layout/vList2"/>
    <dgm:cxn modelId="{4AADC0DD-B8F0-D74F-A599-9773486B1863}" srcId="{DBA54909-70D5-EA46-B4C2-587991C8098F}" destId="{53F45592-2EE3-3347-9E43-4BD787E75D2F}" srcOrd="0" destOrd="0" parTransId="{66B1A2CD-FFA7-CA43-BBED-0A79AD1B5530}" sibTransId="{97C91743-6973-ED43-8C79-4BEEE2B1E0EC}"/>
    <dgm:cxn modelId="{9B8DEA4C-F003-3D4F-AB4B-20EE3D3B9780}" type="presOf" srcId="{F7095CB2-FEE1-0746-8114-6C258884A958}" destId="{43FFD474-996E-D646-BDB6-6205C9ADDB25}" srcOrd="0" destOrd="0" presId="urn:microsoft.com/office/officeart/2005/8/layout/vList2"/>
    <dgm:cxn modelId="{9D6BFC14-38DF-894E-95B5-004D947E3246}" srcId="{DBA54909-70D5-EA46-B4C2-587991C8098F}" destId="{A7C52415-1D2E-F044-929E-C2473E5E4667}" srcOrd="1" destOrd="0" parTransId="{D83E9A03-227B-4946-A5DA-E282F024D621}" sibTransId="{04B3632E-A6E9-AD4D-904A-2FC70DD288BF}"/>
    <dgm:cxn modelId="{638D7337-DED9-CB48-833B-9AD921402407}" type="presParOf" srcId="{CD2D99BD-F7F9-894A-81B0-DF5405EA80A8}" destId="{D70C377A-BA09-6B4F-9C3A-415D46DB0E78}" srcOrd="0" destOrd="0" presId="urn:microsoft.com/office/officeart/2005/8/layout/vList2"/>
    <dgm:cxn modelId="{69E4A5D7-7799-0942-A0F8-DF943151864F}" type="presParOf" srcId="{CD2D99BD-F7F9-894A-81B0-DF5405EA80A8}" destId="{1123887D-78BB-5444-B7AD-C86D706D867F}" srcOrd="1" destOrd="0" presId="urn:microsoft.com/office/officeart/2005/8/layout/vList2"/>
    <dgm:cxn modelId="{519C746A-3480-4A40-8EC9-EFB4A7D2B69F}" type="presParOf" srcId="{CD2D99BD-F7F9-894A-81B0-DF5405EA80A8}" destId="{E17208B5-F978-CB46-9F24-E0B412879385}" srcOrd="2" destOrd="0" presId="urn:microsoft.com/office/officeart/2005/8/layout/vList2"/>
    <dgm:cxn modelId="{44DC0EA4-A33A-A14D-BFB5-0C1368090141}" type="presParOf" srcId="{CD2D99BD-F7F9-894A-81B0-DF5405EA80A8}" destId="{E3CD99C4-6DCB-EB46-93EC-F5F659593FE6}" srcOrd="3" destOrd="0" presId="urn:microsoft.com/office/officeart/2005/8/layout/vList2"/>
    <dgm:cxn modelId="{28721034-4748-8F4C-AD41-3BF0DDE64E86}" type="presParOf" srcId="{CD2D99BD-F7F9-894A-81B0-DF5405EA80A8}" destId="{43FFD474-996E-D646-BDB6-6205C9ADDB25}" srcOrd="4" destOrd="0" presId="urn:microsoft.com/office/officeart/2005/8/layout/vList2"/>
    <dgm:cxn modelId="{4C987610-3A09-354B-A48C-0F7EE515A65C}" type="presParOf" srcId="{CD2D99BD-F7F9-894A-81B0-DF5405EA80A8}" destId="{CA85D7F0-0133-4742-AD45-1718024CE97A}" srcOrd="5" destOrd="0" presId="urn:microsoft.com/office/officeart/2005/8/layout/vList2"/>
    <dgm:cxn modelId="{B9102126-D339-A345-84F1-AB3CC8AF869E}" type="presParOf" srcId="{CD2D99BD-F7F9-894A-81B0-DF5405EA80A8}" destId="{55F33D24-A6A6-0B4B-95F8-16C9FC9F707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7225EA-5776-0544-9144-9B25DFEC48B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5EF88F2-85EB-8E43-BA27-E4FC94CBE9C7}">
      <dgm:prSet phldrT="[Text]"/>
      <dgm:spPr/>
      <dgm:t>
        <a:bodyPr/>
        <a:lstStyle/>
        <a:p>
          <a:r>
            <a:rPr lang="en-US" dirty="0" smtClean="0">
              <a:solidFill>
                <a:schemeClr val="tx1"/>
              </a:solidFill>
            </a:rPr>
            <a:t>Increased chance of retention</a:t>
          </a:r>
          <a:endParaRPr lang="en-US" dirty="0">
            <a:solidFill>
              <a:schemeClr val="tx1"/>
            </a:solidFill>
          </a:endParaRPr>
        </a:p>
      </dgm:t>
    </dgm:pt>
    <dgm:pt modelId="{3F29D2D7-85F4-3748-8A51-355E9CADF863}" type="parTrans" cxnId="{BE89EEAD-ECC3-E64B-A885-AE94B87F1F6D}">
      <dgm:prSet/>
      <dgm:spPr/>
      <dgm:t>
        <a:bodyPr/>
        <a:lstStyle/>
        <a:p>
          <a:endParaRPr lang="en-US"/>
        </a:p>
      </dgm:t>
    </dgm:pt>
    <dgm:pt modelId="{B2D95F2D-F43C-154F-AD51-703D9527A5CF}" type="sibTrans" cxnId="{BE89EEAD-ECC3-E64B-A885-AE94B87F1F6D}">
      <dgm:prSet/>
      <dgm:spPr/>
      <dgm:t>
        <a:bodyPr/>
        <a:lstStyle/>
        <a:p>
          <a:endParaRPr lang="en-US"/>
        </a:p>
      </dgm:t>
    </dgm:pt>
    <dgm:pt modelId="{B454A7B5-0C4A-7B41-9C8C-E6C0C2A1151A}">
      <dgm:prSet phldrT="[Text]"/>
      <dgm:spPr/>
      <dgm:t>
        <a:bodyPr/>
        <a:lstStyle/>
        <a:p>
          <a:r>
            <a:rPr lang="en-US" dirty="0" smtClean="0">
              <a:solidFill>
                <a:srgbClr val="000000"/>
              </a:solidFill>
            </a:rPr>
            <a:t>Young for grade</a:t>
          </a:r>
          <a:endParaRPr lang="en-US" dirty="0">
            <a:solidFill>
              <a:srgbClr val="000000"/>
            </a:solidFill>
          </a:endParaRPr>
        </a:p>
      </dgm:t>
    </dgm:pt>
    <dgm:pt modelId="{FC41DFC9-EB0D-8049-BC81-F7781F1B44BE}" type="parTrans" cxnId="{65C8D344-865A-9747-8E93-000A95B1D890}">
      <dgm:prSet/>
      <dgm:spPr/>
      <dgm:t>
        <a:bodyPr/>
        <a:lstStyle/>
        <a:p>
          <a:endParaRPr lang="en-US"/>
        </a:p>
      </dgm:t>
    </dgm:pt>
    <dgm:pt modelId="{AA30AE31-CD71-184B-BE55-E0181C59E233}" type="sibTrans" cxnId="{65C8D344-865A-9747-8E93-000A95B1D890}">
      <dgm:prSet/>
      <dgm:spPr/>
      <dgm:t>
        <a:bodyPr/>
        <a:lstStyle/>
        <a:p>
          <a:endParaRPr lang="en-US"/>
        </a:p>
      </dgm:t>
    </dgm:pt>
    <dgm:pt modelId="{8B26358D-1740-8C46-85CA-E9F4898E53B1}">
      <dgm:prSet phldrT="[Text]"/>
      <dgm:spPr/>
      <dgm:t>
        <a:bodyPr/>
        <a:lstStyle/>
        <a:p>
          <a:r>
            <a:rPr lang="en-US" dirty="0" smtClean="0">
              <a:solidFill>
                <a:srgbClr val="000000"/>
              </a:solidFill>
            </a:rPr>
            <a:t>Male</a:t>
          </a:r>
          <a:endParaRPr lang="en-US" dirty="0">
            <a:solidFill>
              <a:srgbClr val="000000"/>
            </a:solidFill>
          </a:endParaRPr>
        </a:p>
      </dgm:t>
    </dgm:pt>
    <dgm:pt modelId="{A02C4570-2564-6A40-B0FE-E58AE470872E}" type="parTrans" cxnId="{C72C9F80-81B0-1D46-A2E8-68FED9CB31E8}">
      <dgm:prSet/>
      <dgm:spPr/>
      <dgm:t>
        <a:bodyPr/>
        <a:lstStyle/>
        <a:p>
          <a:endParaRPr lang="en-US"/>
        </a:p>
      </dgm:t>
    </dgm:pt>
    <dgm:pt modelId="{B5BDB017-A1EB-4E40-9534-85C032051DD7}" type="sibTrans" cxnId="{C72C9F80-81B0-1D46-A2E8-68FED9CB31E8}">
      <dgm:prSet/>
      <dgm:spPr/>
      <dgm:t>
        <a:bodyPr/>
        <a:lstStyle/>
        <a:p>
          <a:endParaRPr lang="en-US"/>
        </a:p>
      </dgm:t>
    </dgm:pt>
    <dgm:pt modelId="{A7C887F1-DF6C-484A-B751-8865AB7B6D14}">
      <dgm:prSet phldrT="[Text]"/>
      <dgm:spPr/>
      <dgm:t>
        <a:bodyPr/>
        <a:lstStyle/>
        <a:p>
          <a:r>
            <a:rPr lang="en-US" dirty="0" smtClean="0">
              <a:solidFill>
                <a:srgbClr val="000000"/>
              </a:solidFill>
            </a:rPr>
            <a:t>Ethnic minority</a:t>
          </a:r>
          <a:endParaRPr lang="en-US" dirty="0">
            <a:solidFill>
              <a:srgbClr val="000000"/>
            </a:solidFill>
          </a:endParaRPr>
        </a:p>
      </dgm:t>
    </dgm:pt>
    <dgm:pt modelId="{2F96793A-7C2D-7746-AACC-D9E5D18E8FC4}" type="parTrans" cxnId="{5D8407DE-DAF3-6649-A813-212D46A4275B}">
      <dgm:prSet/>
      <dgm:spPr/>
      <dgm:t>
        <a:bodyPr/>
        <a:lstStyle/>
        <a:p>
          <a:endParaRPr lang="en-US"/>
        </a:p>
      </dgm:t>
    </dgm:pt>
    <dgm:pt modelId="{0D782278-4934-C941-9D1F-83F59A12A6A8}" type="sibTrans" cxnId="{5D8407DE-DAF3-6649-A813-212D46A4275B}">
      <dgm:prSet/>
      <dgm:spPr/>
      <dgm:t>
        <a:bodyPr/>
        <a:lstStyle/>
        <a:p>
          <a:endParaRPr lang="en-US"/>
        </a:p>
      </dgm:t>
    </dgm:pt>
    <dgm:pt modelId="{939BC5CD-3177-9840-95A8-2ED87912823A}">
      <dgm:prSet phldrT="[Text]"/>
      <dgm:spPr/>
      <dgm:t>
        <a:bodyPr/>
        <a:lstStyle/>
        <a:p>
          <a:r>
            <a:rPr lang="en-US" dirty="0" smtClean="0">
              <a:solidFill>
                <a:srgbClr val="000000"/>
              </a:solidFill>
            </a:rPr>
            <a:t>Single-parent home</a:t>
          </a:r>
          <a:endParaRPr lang="en-US" dirty="0">
            <a:solidFill>
              <a:srgbClr val="000000"/>
            </a:solidFill>
          </a:endParaRPr>
        </a:p>
      </dgm:t>
    </dgm:pt>
    <dgm:pt modelId="{D0B6C497-C89D-5E4F-97D4-7C31DA9F1B4C}" type="parTrans" cxnId="{5F351A29-0FA5-FD4F-90F9-412D6F8CE419}">
      <dgm:prSet/>
      <dgm:spPr/>
      <dgm:t>
        <a:bodyPr/>
        <a:lstStyle/>
        <a:p>
          <a:endParaRPr lang="en-US"/>
        </a:p>
      </dgm:t>
    </dgm:pt>
    <dgm:pt modelId="{19BD5B62-6A9E-3741-BAB6-E9200413A727}" type="sibTrans" cxnId="{5F351A29-0FA5-FD4F-90F9-412D6F8CE419}">
      <dgm:prSet/>
      <dgm:spPr/>
      <dgm:t>
        <a:bodyPr/>
        <a:lstStyle/>
        <a:p>
          <a:endParaRPr lang="en-US"/>
        </a:p>
      </dgm:t>
    </dgm:pt>
    <dgm:pt modelId="{263FEB41-F263-0746-A79A-236D442C18D4}">
      <dgm:prSet phldrT="[Text]"/>
      <dgm:spPr/>
      <dgm:t>
        <a:bodyPr/>
        <a:lstStyle/>
        <a:p>
          <a:r>
            <a:rPr lang="en-US" dirty="0" smtClean="0">
              <a:solidFill>
                <a:srgbClr val="000000"/>
              </a:solidFill>
            </a:rPr>
            <a:t>Low SES</a:t>
          </a:r>
          <a:endParaRPr lang="en-US" dirty="0">
            <a:solidFill>
              <a:srgbClr val="000000"/>
            </a:solidFill>
          </a:endParaRPr>
        </a:p>
      </dgm:t>
    </dgm:pt>
    <dgm:pt modelId="{2F94FD56-FD20-834D-B157-F4AD694B7A02}" type="parTrans" cxnId="{94B04E31-B687-1442-83CC-284C84651598}">
      <dgm:prSet/>
      <dgm:spPr/>
      <dgm:t>
        <a:bodyPr/>
        <a:lstStyle/>
        <a:p>
          <a:endParaRPr lang="en-US"/>
        </a:p>
      </dgm:t>
    </dgm:pt>
    <dgm:pt modelId="{5D644235-830B-F647-8AEE-72A81FC9B244}" type="sibTrans" cxnId="{94B04E31-B687-1442-83CC-284C84651598}">
      <dgm:prSet/>
      <dgm:spPr/>
      <dgm:t>
        <a:bodyPr/>
        <a:lstStyle/>
        <a:p>
          <a:endParaRPr lang="en-US"/>
        </a:p>
      </dgm:t>
    </dgm:pt>
    <dgm:pt modelId="{FE4EC845-3AFB-1A4A-B097-030DE1B14F41}" type="pres">
      <dgm:prSet presAssocID="{517225EA-5776-0544-9144-9B25DFEC48BF}" presName="cycle" presStyleCnt="0">
        <dgm:presLayoutVars>
          <dgm:chMax val="1"/>
          <dgm:dir/>
          <dgm:animLvl val="ctr"/>
          <dgm:resizeHandles val="exact"/>
        </dgm:presLayoutVars>
      </dgm:prSet>
      <dgm:spPr/>
      <dgm:t>
        <a:bodyPr/>
        <a:lstStyle/>
        <a:p>
          <a:endParaRPr lang="en-US"/>
        </a:p>
      </dgm:t>
    </dgm:pt>
    <dgm:pt modelId="{7FDE0B1A-DE6D-564A-884F-A75004B5335C}" type="pres">
      <dgm:prSet presAssocID="{25EF88F2-85EB-8E43-BA27-E4FC94CBE9C7}" presName="centerShape" presStyleLbl="node0" presStyleIdx="0" presStyleCnt="1"/>
      <dgm:spPr/>
      <dgm:t>
        <a:bodyPr/>
        <a:lstStyle/>
        <a:p>
          <a:endParaRPr lang="en-US"/>
        </a:p>
      </dgm:t>
    </dgm:pt>
    <dgm:pt modelId="{604CFB57-2CF9-9047-A939-AA3CA490F361}" type="pres">
      <dgm:prSet presAssocID="{FC41DFC9-EB0D-8049-BC81-F7781F1B44BE}" presName="parTrans" presStyleLbl="bgSibTrans2D1" presStyleIdx="0" presStyleCnt="5"/>
      <dgm:spPr/>
      <dgm:t>
        <a:bodyPr/>
        <a:lstStyle/>
        <a:p>
          <a:endParaRPr lang="en-US"/>
        </a:p>
      </dgm:t>
    </dgm:pt>
    <dgm:pt modelId="{AF3CD575-763B-ED46-9305-127F4357505B}" type="pres">
      <dgm:prSet presAssocID="{B454A7B5-0C4A-7B41-9C8C-E6C0C2A1151A}" presName="node" presStyleLbl="node1" presStyleIdx="0" presStyleCnt="5">
        <dgm:presLayoutVars>
          <dgm:bulletEnabled val="1"/>
        </dgm:presLayoutVars>
      </dgm:prSet>
      <dgm:spPr/>
      <dgm:t>
        <a:bodyPr/>
        <a:lstStyle/>
        <a:p>
          <a:endParaRPr lang="en-US"/>
        </a:p>
      </dgm:t>
    </dgm:pt>
    <dgm:pt modelId="{221D2C37-EB4C-364E-8796-F6B963F2A452}" type="pres">
      <dgm:prSet presAssocID="{A02C4570-2564-6A40-B0FE-E58AE470872E}" presName="parTrans" presStyleLbl="bgSibTrans2D1" presStyleIdx="1" presStyleCnt="5"/>
      <dgm:spPr/>
      <dgm:t>
        <a:bodyPr/>
        <a:lstStyle/>
        <a:p>
          <a:endParaRPr lang="en-US"/>
        </a:p>
      </dgm:t>
    </dgm:pt>
    <dgm:pt modelId="{1A98171E-13E4-2C42-A59C-C4C53A532E85}" type="pres">
      <dgm:prSet presAssocID="{8B26358D-1740-8C46-85CA-E9F4898E53B1}" presName="node" presStyleLbl="node1" presStyleIdx="1" presStyleCnt="5">
        <dgm:presLayoutVars>
          <dgm:bulletEnabled val="1"/>
        </dgm:presLayoutVars>
      </dgm:prSet>
      <dgm:spPr/>
      <dgm:t>
        <a:bodyPr/>
        <a:lstStyle/>
        <a:p>
          <a:endParaRPr lang="en-US"/>
        </a:p>
      </dgm:t>
    </dgm:pt>
    <dgm:pt modelId="{8916A65C-9A31-0742-9A91-22A4E952D3B7}" type="pres">
      <dgm:prSet presAssocID="{2F96793A-7C2D-7746-AACC-D9E5D18E8FC4}" presName="parTrans" presStyleLbl="bgSibTrans2D1" presStyleIdx="2" presStyleCnt="5"/>
      <dgm:spPr/>
      <dgm:t>
        <a:bodyPr/>
        <a:lstStyle/>
        <a:p>
          <a:endParaRPr lang="en-US"/>
        </a:p>
      </dgm:t>
    </dgm:pt>
    <dgm:pt modelId="{61EC1628-DAB8-314C-A223-654C8CA86FC0}" type="pres">
      <dgm:prSet presAssocID="{A7C887F1-DF6C-484A-B751-8865AB7B6D14}" presName="node" presStyleLbl="node1" presStyleIdx="2" presStyleCnt="5">
        <dgm:presLayoutVars>
          <dgm:bulletEnabled val="1"/>
        </dgm:presLayoutVars>
      </dgm:prSet>
      <dgm:spPr/>
      <dgm:t>
        <a:bodyPr/>
        <a:lstStyle/>
        <a:p>
          <a:endParaRPr lang="en-US"/>
        </a:p>
      </dgm:t>
    </dgm:pt>
    <dgm:pt modelId="{D964EED9-A474-7141-8796-4EF63440091C}" type="pres">
      <dgm:prSet presAssocID="{2F94FD56-FD20-834D-B157-F4AD694B7A02}" presName="parTrans" presStyleLbl="bgSibTrans2D1" presStyleIdx="3" presStyleCnt="5"/>
      <dgm:spPr/>
      <dgm:t>
        <a:bodyPr/>
        <a:lstStyle/>
        <a:p>
          <a:endParaRPr lang="en-US"/>
        </a:p>
      </dgm:t>
    </dgm:pt>
    <dgm:pt modelId="{C8CE0F28-95F8-0B43-909D-5BB23983FDB7}" type="pres">
      <dgm:prSet presAssocID="{263FEB41-F263-0746-A79A-236D442C18D4}" presName="node" presStyleLbl="node1" presStyleIdx="3" presStyleCnt="5">
        <dgm:presLayoutVars>
          <dgm:bulletEnabled val="1"/>
        </dgm:presLayoutVars>
      </dgm:prSet>
      <dgm:spPr/>
      <dgm:t>
        <a:bodyPr/>
        <a:lstStyle/>
        <a:p>
          <a:endParaRPr lang="en-US"/>
        </a:p>
      </dgm:t>
    </dgm:pt>
    <dgm:pt modelId="{04197E18-1E38-7942-9FBB-5093111E4220}" type="pres">
      <dgm:prSet presAssocID="{D0B6C497-C89D-5E4F-97D4-7C31DA9F1B4C}" presName="parTrans" presStyleLbl="bgSibTrans2D1" presStyleIdx="4" presStyleCnt="5"/>
      <dgm:spPr/>
      <dgm:t>
        <a:bodyPr/>
        <a:lstStyle/>
        <a:p>
          <a:endParaRPr lang="en-US"/>
        </a:p>
      </dgm:t>
    </dgm:pt>
    <dgm:pt modelId="{0E833519-711A-2A42-9808-79FF924AFFCB}" type="pres">
      <dgm:prSet presAssocID="{939BC5CD-3177-9840-95A8-2ED87912823A}" presName="node" presStyleLbl="node1" presStyleIdx="4" presStyleCnt="5">
        <dgm:presLayoutVars>
          <dgm:bulletEnabled val="1"/>
        </dgm:presLayoutVars>
      </dgm:prSet>
      <dgm:spPr/>
      <dgm:t>
        <a:bodyPr/>
        <a:lstStyle/>
        <a:p>
          <a:endParaRPr lang="en-US"/>
        </a:p>
      </dgm:t>
    </dgm:pt>
  </dgm:ptLst>
  <dgm:cxnLst>
    <dgm:cxn modelId="{5F351A29-0FA5-FD4F-90F9-412D6F8CE419}" srcId="{25EF88F2-85EB-8E43-BA27-E4FC94CBE9C7}" destId="{939BC5CD-3177-9840-95A8-2ED87912823A}" srcOrd="4" destOrd="0" parTransId="{D0B6C497-C89D-5E4F-97D4-7C31DA9F1B4C}" sibTransId="{19BD5B62-6A9E-3741-BAB6-E9200413A727}"/>
    <dgm:cxn modelId="{6C83C2D5-9458-F34C-8247-6FBD8546320C}" type="presOf" srcId="{25EF88F2-85EB-8E43-BA27-E4FC94CBE9C7}" destId="{7FDE0B1A-DE6D-564A-884F-A75004B5335C}" srcOrd="0" destOrd="0" presId="urn:microsoft.com/office/officeart/2005/8/layout/radial4"/>
    <dgm:cxn modelId="{54547A41-EF99-4340-BA48-9B39DCBC6E56}" type="presOf" srcId="{FC41DFC9-EB0D-8049-BC81-F7781F1B44BE}" destId="{604CFB57-2CF9-9047-A939-AA3CA490F361}" srcOrd="0" destOrd="0" presId="urn:microsoft.com/office/officeart/2005/8/layout/radial4"/>
    <dgm:cxn modelId="{FF93D244-4816-F34B-AAFA-92D523AA2ADF}" type="presOf" srcId="{D0B6C497-C89D-5E4F-97D4-7C31DA9F1B4C}" destId="{04197E18-1E38-7942-9FBB-5093111E4220}" srcOrd="0" destOrd="0" presId="urn:microsoft.com/office/officeart/2005/8/layout/radial4"/>
    <dgm:cxn modelId="{9C869069-6E58-054F-849B-35AB361F95B9}" type="presOf" srcId="{517225EA-5776-0544-9144-9B25DFEC48BF}" destId="{FE4EC845-3AFB-1A4A-B097-030DE1B14F41}" srcOrd="0" destOrd="0" presId="urn:microsoft.com/office/officeart/2005/8/layout/radial4"/>
    <dgm:cxn modelId="{94B04E31-B687-1442-83CC-284C84651598}" srcId="{25EF88F2-85EB-8E43-BA27-E4FC94CBE9C7}" destId="{263FEB41-F263-0746-A79A-236D442C18D4}" srcOrd="3" destOrd="0" parTransId="{2F94FD56-FD20-834D-B157-F4AD694B7A02}" sibTransId="{5D644235-830B-F647-8AEE-72A81FC9B244}"/>
    <dgm:cxn modelId="{BE89EEAD-ECC3-E64B-A885-AE94B87F1F6D}" srcId="{517225EA-5776-0544-9144-9B25DFEC48BF}" destId="{25EF88F2-85EB-8E43-BA27-E4FC94CBE9C7}" srcOrd="0" destOrd="0" parTransId="{3F29D2D7-85F4-3748-8A51-355E9CADF863}" sibTransId="{B2D95F2D-F43C-154F-AD51-703D9527A5CF}"/>
    <dgm:cxn modelId="{A189959E-F4DB-EF4C-A83C-BA5420B2E4B4}" type="presOf" srcId="{A7C887F1-DF6C-484A-B751-8865AB7B6D14}" destId="{61EC1628-DAB8-314C-A223-654C8CA86FC0}" srcOrd="0" destOrd="0" presId="urn:microsoft.com/office/officeart/2005/8/layout/radial4"/>
    <dgm:cxn modelId="{F38A982B-5E4B-9F45-A76B-E9814CC1200C}" type="presOf" srcId="{B454A7B5-0C4A-7B41-9C8C-E6C0C2A1151A}" destId="{AF3CD575-763B-ED46-9305-127F4357505B}" srcOrd="0" destOrd="0" presId="urn:microsoft.com/office/officeart/2005/8/layout/radial4"/>
    <dgm:cxn modelId="{65C8D344-865A-9747-8E93-000A95B1D890}" srcId="{25EF88F2-85EB-8E43-BA27-E4FC94CBE9C7}" destId="{B454A7B5-0C4A-7B41-9C8C-E6C0C2A1151A}" srcOrd="0" destOrd="0" parTransId="{FC41DFC9-EB0D-8049-BC81-F7781F1B44BE}" sibTransId="{AA30AE31-CD71-184B-BE55-E0181C59E233}"/>
    <dgm:cxn modelId="{9D0A2B25-A41D-E449-9A31-12F487E4D69A}" type="presOf" srcId="{2F94FD56-FD20-834D-B157-F4AD694B7A02}" destId="{D964EED9-A474-7141-8796-4EF63440091C}" srcOrd="0" destOrd="0" presId="urn:microsoft.com/office/officeart/2005/8/layout/radial4"/>
    <dgm:cxn modelId="{1428FFC0-316F-5A4D-B7E1-1ADB698157EC}" type="presOf" srcId="{263FEB41-F263-0746-A79A-236D442C18D4}" destId="{C8CE0F28-95F8-0B43-909D-5BB23983FDB7}" srcOrd="0" destOrd="0" presId="urn:microsoft.com/office/officeart/2005/8/layout/radial4"/>
    <dgm:cxn modelId="{C72C9F80-81B0-1D46-A2E8-68FED9CB31E8}" srcId="{25EF88F2-85EB-8E43-BA27-E4FC94CBE9C7}" destId="{8B26358D-1740-8C46-85CA-E9F4898E53B1}" srcOrd="1" destOrd="0" parTransId="{A02C4570-2564-6A40-B0FE-E58AE470872E}" sibTransId="{B5BDB017-A1EB-4E40-9534-85C032051DD7}"/>
    <dgm:cxn modelId="{0C3C140C-CF95-CD4E-800E-345AD0A859AE}" type="presOf" srcId="{2F96793A-7C2D-7746-AACC-D9E5D18E8FC4}" destId="{8916A65C-9A31-0742-9A91-22A4E952D3B7}" srcOrd="0" destOrd="0" presId="urn:microsoft.com/office/officeart/2005/8/layout/radial4"/>
    <dgm:cxn modelId="{5D8407DE-DAF3-6649-A813-212D46A4275B}" srcId="{25EF88F2-85EB-8E43-BA27-E4FC94CBE9C7}" destId="{A7C887F1-DF6C-484A-B751-8865AB7B6D14}" srcOrd="2" destOrd="0" parTransId="{2F96793A-7C2D-7746-AACC-D9E5D18E8FC4}" sibTransId="{0D782278-4934-C941-9D1F-83F59A12A6A8}"/>
    <dgm:cxn modelId="{2AD907A3-6202-D247-A507-6C30FA8F317B}" type="presOf" srcId="{8B26358D-1740-8C46-85CA-E9F4898E53B1}" destId="{1A98171E-13E4-2C42-A59C-C4C53A532E85}" srcOrd="0" destOrd="0" presId="urn:microsoft.com/office/officeart/2005/8/layout/radial4"/>
    <dgm:cxn modelId="{F531E820-B509-544C-9FBA-F46893F1927F}" type="presOf" srcId="{939BC5CD-3177-9840-95A8-2ED87912823A}" destId="{0E833519-711A-2A42-9808-79FF924AFFCB}" srcOrd="0" destOrd="0" presId="urn:microsoft.com/office/officeart/2005/8/layout/radial4"/>
    <dgm:cxn modelId="{22CE77C9-8B84-A442-ACE8-7D825AD8EA55}" type="presOf" srcId="{A02C4570-2564-6A40-B0FE-E58AE470872E}" destId="{221D2C37-EB4C-364E-8796-F6B963F2A452}" srcOrd="0" destOrd="0" presId="urn:microsoft.com/office/officeart/2005/8/layout/radial4"/>
    <dgm:cxn modelId="{14596FED-854C-D440-85DC-3E9B1BFF7EE0}" type="presParOf" srcId="{FE4EC845-3AFB-1A4A-B097-030DE1B14F41}" destId="{7FDE0B1A-DE6D-564A-884F-A75004B5335C}" srcOrd="0" destOrd="0" presId="urn:microsoft.com/office/officeart/2005/8/layout/radial4"/>
    <dgm:cxn modelId="{B4950E8C-0624-4045-A0DF-30EDCAC572E6}" type="presParOf" srcId="{FE4EC845-3AFB-1A4A-B097-030DE1B14F41}" destId="{604CFB57-2CF9-9047-A939-AA3CA490F361}" srcOrd="1" destOrd="0" presId="urn:microsoft.com/office/officeart/2005/8/layout/radial4"/>
    <dgm:cxn modelId="{4DC48EE1-42EB-1F4B-AD76-9B6068E92700}" type="presParOf" srcId="{FE4EC845-3AFB-1A4A-B097-030DE1B14F41}" destId="{AF3CD575-763B-ED46-9305-127F4357505B}" srcOrd="2" destOrd="0" presId="urn:microsoft.com/office/officeart/2005/8/layout/radial4"/>
    <dgm:cxn modelId="{79BEE368-B68F-6440-80DD-6590DF94A43D}" type="presParOf" srcId="{FE4EC845-3AFB-1A4A-B097-030DE1B14F41}" destId="{221D2C37-EB4C-364E-8796-F6B963F2A452}" srcOrd="3" destOrd="0" presId="urn:microsoft.com/office/officeart/2005/8/layout/radial4"/>
    <dgm:cxn modelId="{B2E64D59-A0EA-D940-B496-972DC5177D1C}" type="presParOf" srcId="{FE4EC845-3AFB-1A4A-B097-030DE1B14F41}" destId="{1A98171E-13E4-2C42-A59C-C4C53A532E85}" srcOrd="4" destOrd="0" presId="urn:microsoft.com/office/officeart/2005/8/layout/radial4"/>
    <dgm:cxn modelId="{229F0999-ACD0-5A47-90EE-00B798ECF03B}" type="presParOf" srcId="{FE4EC845-3AFB-1A4A-B097-030DE1B14F41}" destId="{8916A65C-9A31-0742-9A91-22A4E952D3B7}" srcOrd="5" destOrd="0" presId="urn:microsoft.com/office/officeart/2005/8/layout/radial4"/>
    <dgm:cxn modelId="{5FC36529-D93B-6E4D-AB55-47E760F3F3AF}" type="presParOf" srcId="{FE4EC845-3AFB-1A4A-B097-030DE1B14F41}" destId="{61EC1628-DAB8-314C-A223-654C8CA86FC0}" srcOrd="6" destOrd="0" presId="urn:microsoft.com/office/officeart/2005/8/layout/radial4"/>
    <dgm:cxn modelId="{D4FFCC13-C732-3240-9336-664327772E77}" type="presParOf" srcId="{FE4EC845-3AFB-1A4A-B097-030DE1B14F41}" destId="{D964EED9-A474-7141-8796-4EF63440091C}" srcOrd="7" destOrd="0" presId="urn:microsoft.com/office/officeart/2005/8/layout/radial4"/>
    <dgm:cxn modelId="{DF0C3835-E8E6-6F41-B2B4-FC04BE941548}" type="presParOf" srcId="{FE4EC845-3AFB-1A4A-B097-030DE1B14F41}" destId="{C8CE0F28-95F8-0B43-909D-5BB23983FDB7}" srcOrd="8" destOrd="0" presId="urn:microsoft.com/office/officeart/2005/8/layout/radial4"/>
    <dgm:cxn modelId="{01CBB7B3-2740-2345-9532-FC2CE2DB6F71}" type="presParOf" srcId="{FE4EC845-3AFB-1A4A-B097-030DE1B14F41}" destId="{04197E18-1E38-7942-9FBB-5093111E4220}" srcOrd="9" destOrd="0" presId="urn:microsoft.com/office/officeart/2005/8/layout/radial4"/>
    <dgm:cxn modelId="{8758853D-D968-4248-9755-776038F2EDB6}" type="presParOf" srcId="{FE4EC845-3AFB-1A4A-B097-030DE1B14F41}" destId="{0E833519-711A-2A42-9808-79FF924AFFCB}"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56027D-03B7-904D-8992-116B6D4B1EC3}" type="doc">
      <dgm:prSet loTypeId="urn:microsoft.com/office/officeart/2008/layout/RadialCluster" loCatId="" qsTypeId="urn:microsoft.com/office/officeart/2005/8/quickstyle/simple4" qsCatId="simple" csTypeId="urn:microsoft.com/office/officeart/2005/8/colors/accent1_2" csCatId="accent1" phldr="1"/>
      <dgm:spPr/>
      <dgm:t>
        <a:bodyPr/>
        <a:lstStyle/>
        <a:p>
          <a:endParaRPr lang="en-US"/>
        </a:p>
      </dgm:t>
    </dgm:pt>
    <dgm:pt modelId="{E491D45D-74F8-9C41-BFAA-E88D45043AAA}">
      <dgm:prSet phldrT="[Text]"/>
      <dgm:spPr/>
      <dgm:t>
        <a:bodyPr/>
        <a:lstStyle/>
        <a:p>
          <a:r>
            <a:rPr lang="en-US" dirty="0" smtClean="0">
              <a:solidFill>
                <a:schemeClr val="tx1"/>
              </a:solidFill>
            </a:rPr>
            <a:t>Avoid retention</a:t>
          </a:r>
          <a:endParaRPr lang="en-US" dirty="0">
            <a:solidFill>
              <a:schemeClr val="tx1"/>
            </a:solidFill>
          </a:endParaRPr>
        </a:p>
      </dgm:t>
    </dgm:pt>
    <dgm:pt modelId="{F7315F5B-7667-A141-BF35-99C341185B06}" type="parTrans" cxnId="{55F785EE-26E3-C342-AE01-E83237E2FF33}">
      <dgm:prSet/>
      <dgm:spPr/>
      <dgm:t>
        <a:bodyPr/>
        <a:lstStyle/>
        <a:p>
          <a:endParaRPr lang="en-US"/>
        </a:p>
      </dgm:t>
    </dgm:pt>
    <dgm:pt modelId="{7CFD0901-1EA6-0B46-80A2-9EC4D0B7FCB9}" type="sibTrans" cxnId="{55F785EE-26E3-C342-AE01-E83237E2FF33}">
      <dgm:prSet/>
      <dgm:spPr/>
      <dgm:t>
        <a:bodyPr/>
        <a:lstStyle/>
        <a:p>
          <a:endParaRPr lang="en-US"/>
        </a:p>
      </dgm:t>
    </dgm:pt>
    <dgm:pt modelId="{27655D7A-91B9-E74A-B27A-C2C31D3EFA5D}">
      <dgm:prSet phldrT="[Text]"/>
      <dgm:spPr/>
      <dgm:t>
        <a:bodyPr/>
        <a:lstStyle/>
        <a:p>
          <a:r>
            <a:rPr lang="en-US" b="1" dirty="0" smtClean="0">
              <a:solidFill>
                <a:srgbClr val="000000"/>
              </a:solidFill>
            </a:rPr>
            <a:t>Strengthen parental involvement</a:t>
          </a:r>
          <a:endParaRPr lang="en-US" b="1" dirty="0">
            <a:solidFill>
              <a:srgbClr val="000000"/>
            </a:solidFill>
          </a:endParaRPr>
        </a:p>
      </dgm:t>
    </dgm:pt>
    <dgm:pt modelId="{9A4CD1CC-7AB3-8647-AD7B-54E8C33BCC49}" type="parTrans" cxnId="{E0328EB2-7990-7D45-9E4E-D66FFD406701}">
      <dgm:prSet/>
      <dgm:spPr/>
      <dgm:t>
        <a:bodyPr/>
        <a:lstStyle/>
        <a:p>
          <a:endParaRPr lang="en-US"/>
        </a:p>
      </dgm:t>
    </dgm:pt>
    <dgm:pt modelId="{E6A6C43B-4E17-1848-A13C-998824DB60B0}" type="sibTrans" cxnId="{E0328EB2-7990-7D45-9E4E-D66FFD406701}">
      <dgm:prSet/>
      <dgm:spPr/>
      <dgm:t>
        <a:bodyPr/>
        <a:lstStyle/>
        <a:p>
          <a:endParaRPr lang="en-US"/>
        </a:p>
      </dgm:t>
    </dgm:pt>
    <dgm:pt modelId="{E759BBCB-9DF1-824B-A6E0-3801CBDD89D9}">
      <dgm:prSet phldrT="[Text]"/>
      <dgm:spPr/>
      <dgm:t>
        <a:bodyPr/>
        <a:lstStyle/>
        <a:p>
          <a:r>
            <a:rPr lang="en-US" b="1" dirty="0" smtClean="0">
              <a:solidFill>
                <a:srgbClr val="000000"/>
              </a:solidFill>
            </a:rPr>
            <a:t>Change mindset</a:t>
          </a:r>
          <a:endParaRPr lang="en-US" b="1" dirty="0">
            <a:solidFill>
              <a:srgbClr val="000000"/>
            </a:solidFill>
          </a:endParaRPr>
        </a:p>
      </dgm:t>
    </dgm:pt>
    <dgm:pt modelId="{121FE534-8D57-5B40-86E4-630AB4848596}" type="parTrans" cxnId="{62243E24-9076-6D4B-99D5-604E400099FD}">
      <dgm:prSet/>
      <dgm:spPr/>
      <dgm:t>
        <a:bodyPr/>
        <a:lstStyle/>
        <a:p>
          <a:endParaRPr lang="en-US"/>
        </a:p>
      </dgm:t>
    </dgm:pt>
    <dgm:pt modelId="{9188D292-9DC0-004F-8E91-4C2CFC3112BA}" type="sibTrans" cxnId="{62243E24-9076-6D4B-99D5-604E400099FD}">
      <dgm:prSet/>
      <dgm:spPr/>
      <dgm:t>
        <a:bodyPr/>
        <a:lstStyle/>
        <a:p>
          <a:endParaRPr lang="en-US"/>
        </a:p>
      </dgm:t>
    </dgm:pt>
    <dgm:pt modelId="{8CEAB45E-9507-DD4A-8CD2-6D685FC169B7}">
      <dgm:prSet phldrT="[Text]"/>
      <dgm:spPr/>
      <dgm:t>
        <a:bodyPr/>
        <a:lstStyle/>
        <a:p>
          <a:r>
            <a:rPr lang="en-US" b="1" dirty="0" smtClean="0">
              <a:solidFill>
                <a:srgbClr val="000000"/>
              </a:solidFill>
            </a:rPr>
            <a:t>Engage students</a:t>
          </a:r>
          <a:endParaRPr lang="en-US" b="1" dirty="0">
            <a:solidFill>
              <a:srgbClr val="000000"/>
            </a:solidFill>
          </a:endParaRPr>
        </a:p>
      </dgm:t>
    </dgm:pt>
    <dgm:pt modelId="{1C743AC9-0B6F-AF4E-A7C0-D45F71EE1950}" type="parTrans" cxnId="{8E264620-18B2-8A4C-B9F1-F4EE8E8E384B}">
      <dgm:prSet/>
      <dgm:spPr/>
      <dgm:t>
        <a:bodyPr/>
        <a:lstStyle/>
        <a:p>
          <a:endParaRPr lang="en-US"/>
        </a:p>
      </dgm:t>
    </dgm:pt>
    <dgm:pt modelId="{E1525BF6-5F1C-3743-AAB0-FB611C3F5EBA}" type="sibTrans" cxnId="{8E264620-18B2-8A4C-B9F1-F4EE8E8E384B}">
      <dgm:prSet/>
      <dgm:spPr/>
      <dgm:t>
        <a:bodyPr/>
        <a:lstStyle/>
        <a:p>
          <a:endParaRPr lang="en-US"/>
        </a:p>
      </dgm:t>
    </dgm:pt>
    <dgm:pt modelId="{EAA2EB6D-E701-DE44-85C6-FF45D0FBF0AB}">
      <dgm:prSet phldrT="[Text]"/>
      <dgm:spPr/>
      <dgm:t>
        <a:bodyPr/>
        <a:lstStyle/>
        <a:p>
          <a:r>
            <a:rPr lang="en-US" b="1" dirty="0" smtClean="0">
              <a:solidFill>
                <a:srgbClr val="000000"/>
              </a:solidFill>
            </a:rPr>
            <a:t>Improve skillful teaching</a:t>
          </a:r>
          <a:endParaRPr lang="en-US" b="1" dirty="0">
            <a:solidFill>
              <a:srgbClr val="000000"/>
            </a:solidFill>
          </a:endParaRPr>
        </a:p>
      </dgm:t>
    </dgm:pt>
    <dgm:pt modelId="{D13D0091-5E1B-0A46-BFFB-5A44DB3B18DE}" type="parTrans" cxnId="{0CA71779-2012-D14A-A8A8-D74635E88BEE}">
      <dgm:prSet/>
      <dgm:spPr/>
      <dgm:t>
        <a:bodyPr/>
        <a:lstStyle/>
        <a:p>
          <a:endParaRPr lang="en-US"/>
        </a:p>
      </dgm:t>
    </dgm:pt>
    <dgm:pt modelId="{49E5B030-3D6A-D840-A052-2E08E9F1398A}" type="sibTrans" cxnId="{0CA71779-2012-D14A-A8A8-D74635E88BEE}">
      <dgm:prSet/>
      <dgm:spPr/>
      <dgm:t>
        <a:bodyPr/>
        <a:lstStyle/>
        <a:p>
          <a:endParaRPr lang="en-US"/>
        </a:p>
      </dgm:t>
    </dgm:pt>
    <dgm:pt modelId="{BDC7E6C1-A3E9-BB42-A5D7-3E3C9C186A53}">
      <dgm:prSet phldrT="[Text]"/>
      <dgm:spPr/>
      <dgm:t>
        <a:bodyPr/>
        <a:lstStyle/>
        <a:p>
          <a:r>
            <a:rPr lang="en-US" b="1" dirty="0" smtClean="0">
              <a:solidFill>
                <a:srgbClr val="000000"/>
              </a:solidFill>
            </a:rPr>
            <a:t>Build healthy school climate</a:t>
          </a:r>
          <a:endParaRPr lang="en-US" b="1" dirty="0">
            <a:solidFill>
              <a:srgbClr val="000000"/>
            </a:solidFill>
          </a:endParaRPr>
        </a:p>
      </dgm:t>
    </dgm:pt>
    <dgm:pt modelId="{0EFA00E1-D0E6-B140-A3EC-6EE648870449}" type="parTrans" cxnId="{E123A254-7E85-3143-BB09-5034334947D9}">
      <dgm:prSet/>
      <dgm:spPr/>
      <dgm:t>
        <a:bodyPr/>
        <a:lstStyle/>
        <a:p>
          <a:endParaRPr lang="en-US"/>
        </a:p>
      </dgm:t>
    </dgm:pt>
    <dgm:pt modelId="{222D6F50-BCD4-334D-9915-336253C85243}" type="sibTrans" cxnId="{E123A254-7E85-3143-BB09-5034334947D9}">
      <dgm:prSet/>
      <dgm:spPr/>
      <dgm:t>
        <a:bodyPr/>
        <a:lstStyle/>
        <a:p>
          <a:endParaRPr lang="en-US"/>
        </a:p>
      </dgm:t>
    </dgm:pt>
    <dgm:pt modelId="{B6036554-7718-1E45-B0F4-A2D2221E4B45}">
      <dgm:prSet phldrT="[Text]"/>
      <dgm:spPr/>
      <dgm:t>
        <a:bodyPr/>
        <a:lstStyle/>
        <a:p>
          <a:r>
            <a:rPr lang="en-US" b="1" dirty="0" smtClean="0">
              <a:solidFill>
                <a:srgbClr val="000000"/>
              </a:solidFill>
            </a:rPr>
            <a:t>Early intervention</a:t>
          </a:r>
          <a:endParaRPr lang="en-US" b="1" dirty="0">
            <a:solidFill>
              <a:srgbClr val="000000"/>
            </a:solidFill>
          </a:endParaRPr>
        </a:p>
      </dgm:t>
    </dgm:pt>
    <dgm:pt modelId="{703F4F82-203F-B146-B51B-0E92B4792CEB}" type="parTrans" cxnId="{BE3BA512-CAD6-A344-BF49-07508565AD54}">
      <dgm:prSet/>
      <dgm:spPr/>
      <dgm:t>
        <a:bodyPr/>
        <a:lstStyle/>
        <a:p>
          <a:endParaRPr lang="en-US"/>
        </a:p>
      </dgm:t>
    </dgm:pt>
    <dgm:pt modelId="{0C433657-2DB1-464E-A90A-39D86A87A4C6}" type="sibTrans" cxnId="{BE3BA512-CAD6-A344-BF49-07508565AD54}">
      <dgm:prSet/>
      <dgm:spPr/>
      <dgm:t>
        <a:bodyPr/>
        <a:lstStyle/>
        <a:p>
          <a:endParaRPr lang="en-US"/>
        </a:p>
      </dgm:t>
    </dgm:pt>
    <dgm:pt modelId="{94DB1F67-29C1-A248-9FC6-4DF04E9035DD}" type="pres">
      <dgm:prSet presAssocID="{1D56027D-03B7-904D-8992-116B6D4B1EC3}" presName="Name0" presStyleCnt="0">
        <dgm:presLayoutVars>
          <dgm:chMax val="1"/>
          <dgm:chPref val="1"/>
          <dgm:dir/>
          <dgm:animOne val="branch"/>
          <dgm:animLvl val="lvl"/>
        </dgm:presLayoutVars>
      </dgm:prSet>
      <dgm:spPr/>
      <dgm:t>
        <a:bodyPr/>
        <a:lstStyle/>
        <a:p>
          <a:endParaRPr lang="en-US"/>
        </a:p>
      </dgm:t>
    </dgm:pt>
    <dgm:pt modelId="{B49151FA-E068-464B-A695-B6AF35A04C68}" type="pres">
      <dgm:prSet presAssocID="{E491D45D-74F8-9C41-BFAA-E88D45043AAA}" presName="singleCycle" presStyleCnt="0"/>
      <dgm:spPr/>
    </dgm:pt>
    <dgm:pt modelId="{C48255A1-F62F-7845-BAB8-F04AB3CF50A4}" type="pres">
      <dgm:prSet presAssocID="{E491D45D-74F8-9C41-BFAA-E88D45043AAA}" presName="singleCenter" presStyleLbl="node1" presStyleIdx="0" presStyleCnt="7">
        <dgm:presLayoutVars>
          <dgm:chMax val="7"/>
          <dgm:chPref val="7"/>
        </dgm:presLayoutVars>
      </dgm:prSet>
      <dgm:spPr/>
      <dgm:t>
        <a:bodyPr/>
        <a:lstStyle/>
        <a:p>
          <a:endParaRPr lang="en-US"/>
        </a:p>
      </dgm:t>
    </dgm:pt>
    <dgm:pt modelId="{16FB4156-4522-3D4E-9306-4AA54DF30F2F}" type="pres">
      <dgm:prSet presAssocID="{9A4CD1CC-7AB3-8647-AD7B-54E8C33BCC49}" presName="Name56" presStyleLbl="parChTrans1D2" presStyleIdx="0" presStyleCnt="6"/>
      <dgm:spPr/>
      <dgm:t>
        <a:bodyPr/>
        <a:lstStyle/>
        <a:p>
          <a:endParaRPr lang="en-US"/>
        </a:p>
      </dgm:t>
    </dgm:pt>
    <dgm:pt modelId="{88FA246F-4D30-D448-89CA-AC77096203E6}" type="pres">
      <dgm:prSet presAssocID="{27655D7A-91B9-E74A-B27A-C2C31D3EFA5D}" presName="text0" presStyleLbl="node1" presStyleIdx="1" presStyleCnt="7">
        <dgm:presLayoutVars>
          <dgm:bulletEnabled val="1"/>
        </dgm:presLayoutVars>
      </dgm:prSet>
      <dgm:spPr/>
      <dgm:t>
        <a:bodyPr/>
        <a:lstStyle/>
        <a:p>
          <a:endParaRPr lang="en-US"/>
        </a:p>
      </dgm:t>
    </dgm:pt>
    <dgm:pt modelId="{DFFE6DC2-F859-F546-922C-6E91555C2E7E}" type="pres">
      <dgm:prSet presAssocID="{121FE534-8D57-5B40-86E4-630AB4848596}" presName="Name56" presStyleLbl="parChTrans1D2" presStyleIdx="1" presStyleCnt="6"/>
      <dgm:spPr/>
      <dgm:t>
        <a:bodyPr/>
        <a:lstStyle/>
        <a:p>
          <a:endParaRPr lang="en-US"/>
        </a:p>
      </dgm:t>
    </dgm:pt>
    <dgm:pt modelId="{1108A885-0F4A-384C-B747-AA9F8A3070A2}" type="pres">
      <dgm:prSet presAssocID="{E759BBCB-9DF1-824B-A6E0-3801CBDD89D9}" presName="text0" presStyleLbl="node1" presStyleIdx="2" presStyleCnt="7">
        <dgm:presLayoutVars>
          <dgm:bulletEnabled val="1"/>
        </dgm:presLayoutVars>
      </dgm:prSet>
      <dgm:spPr/>
      <dgm:t>
        <a:bodyPr/>
        <a:lstStyle/>
        <a:p>
          <a:endParaRPr lang="en-US"/>
        </a:p>
      </dgm:t>
    </dgm:pt>
    <dgm:pt modelId="{C49BD017-C1A1-B54E-BE55-22F9A872C63B}" type="pres">
      <dgm:prSet presAssocID="{1C743AC9-0B6F-AF4E-A7C0-D45F71EE1950}" presName="Name56" presStyleLbl="parChTrans1D2" presStyleIdx="2" presStyleCnt="6"/>
      <dgm:spPr/>
      <dgm:t>
        <a:bodyPr/>
        <a:lstStyle/>
        <a:p>
          <a:endParaRPr lang="en-US"/>
        </a:p>
      </dgm:t>
    </dgm:pt>
    <dgm:pt modelId="{CDAB1A77-BB3D-1447-BBD4-3BA997AE2D8E}" type="pres">
      <dgm:prSet presAssocID="{8CEAB45E-9507-DD4A-8CD2-6D685FC169B7}" presName="text0" presStyleLbl="node1" presStyleIdx="3" presStyleCnt="7">
        <dgm:presLayoutVars>
          <dgm:bulletEnabled val="1"/>
        </dgm:presLayoutVars>
      </dgm:prSet>
      <dgm:spPr/>
      <dgm:t>
        <a:bodyPr/>
        <a:lstStyle/>
        <a:p>
          <a:endParaRPr lang="en-US"/>
        </a:p>
      </dgm:t>
    </dgm:pt>
    <dgm:pt modelId="{67EEE914-CF3D-0040-9928-D43A2F1BA8F9}" type="pres">
      <dgm:prSet presAssocID="{0EFA00E1-D0E6-B140-A3EC-6EE648870449}" presName="Name56" presStyleLbl="parChTrans1D2" presStyleIdx="3" presStyleCnt="6"/>
      <dgm:spPr/>
      <dgm:t>
        <a:bodyPr/>
        <a:lstStyle/>
        <a:p>
          <a:endParaRPr lang="en-US"/>
        </a:p>
      </dgm:t>
    </dgm:pt>
    <dgm:pt modelId="{79776242-55F7-E042-A582-56BA67DCB88F}" type="pres">
      <dgm:prSet presAssocID="{BDC7E6C1-A3E9-BB42-A5D7-3E3C9C186A53}" presName="text0" presStyleLbl="node1" presStyleIdx="4" presStyleCnt="7">
        <dgm:presLayoutVars>
          <dgm:bulletEnabled val="1"/>
        </dgm:presLayoutVars>
      </dgm:prSet>
      <dgm:spPr/>
      <dgm:t>
        <a:bodyPr/>
        <a:lstStyle/>
        <a:p>
          <a:endParaRPr lang="en-US"/>
        </a:p>
      </dgm:t>
    </dgm:pt>
    <dgm:pt modelId="{5F42EAAA-4CED-204A-AA41-5955F1766780}" type="pres">
      <dgm:prSet presAssocID="{D13D0091-5E1B-0A46-BFFB-5A44DB3B18DE}" presName="Name56" presStyleLbl="parChTrans1D2" presStyleIdx="4" presStyleCnt="6"/>
      <dgm:spPr/>
      <dgm:t>
        <a:bodyPr/>
        <a:lstStyle/>
        <a:p>
          <a:endParaRPr lang="en-US"/>
        </a:p>
      </dgm:t>
    </dgm:pt>
    <dgm:pt modelId="{557636FC-0AE4-854E-8447-D49CEC42C875}" type="pres">
      <dgm:prSet presAssocID="{EAA2EB6D-E701-DE44-85C6-FF45D0FBF0AB}" presName="text0" presStyleLbl="node1" presStyleIdx="5" presStyleCnt="7">
        <dgm:presLayoutVars>
          <dgm:bulletEnabled val="1"/>
        </dgm:presLayoutVars>
      </dgm:prSet>
      <dgm:spPr/>
      <dgm:t>
        <a:bodyPr/>
        <a:lstStyle/>
        <a:p>
          <a:endParaRPr lang="en-US"/>
        </a:p>
      </dgm:t>
    </dgm:pt>
    <dgm:pt modelId="{C741F9C1-3131-A846-B3E8-54236D0E5532}" type="pres">
      <dgm:prSet presAssocID="{703F4F82-203F-B146-B51B-0E92B4792CEB}" presName="Name56" presStyleLbl="parChTrans1D2" presStyleIdx="5" presStyleCnt="6"/>
      <dgm:spPr/>
      <dgm:t>
        <a:bodyPr/>
        <a:lstStyle/>
        <a:p>
          <a:endParaRPr lang="en-US"/>
        </a:p>
      </dgm:t>
    </dgm:pt>
    <dgm:pt modelId="{BDF23462-058B-6743-BD24-CDCBA8B17D86}" type="pres">
      <dgm:prSet presAssocID="{B6036554-7718-1E45-B0F4-A2D2221E4B45}" presName="text0" presStyleLbl="node1" presStyleIdx="6" presStyleCnt="7">
        <dgm:presLayoutVars>
          <dgm:bulletEnabled val="1"/>
        </dgm:presLayoutVars>
      </dgm:prSet>
      <dgm:spPr/>
      <dgm:t>
        <a:bodyPr/>
        <a:lstStyle/>
        <a:p>
          <a:endParaRPr lang="en-US"/>
        </a:p>
      </dgm:t>
    </dgm:pt>
  </dgm:ptLst>
  <dgm:cxnLst>
    <dgm:cxn modelId="{1424B099-35CD-384E-A9E5-D5CBD2ACED33}" type="presOf" srcId="{9A4CD1CC-7AB3-8647-AD7B-54E8C33BCC49}" destId="{16FB4156-4522-3D4E-9306-4AA54DF30F2F}" srcOrd="0" destOrd="0" presId="urn:microsoft.com/office/officeart/2008/layout/RadialCluster"/>
    <dgm:cxn modelId="{0CA71779-2012-D14A-A8A8-D74635E88BEE}" srcId="{E491D45D-74F8-9C41-BFAA-E88D45043AAA}" destId="{EAA2EB6D-E701-DE44-85C6-FF45D0FBF0AB}" srcOrd="4" destOrd="0" parTransId="{D13D0091-5E1B-0A46-BFFB-5A44DB3B18DE}" sibTransId="{49E5B030-3D6A-D840-A052-2E08E9F1398A}"/>
    <dgm:cxn modelId="{62243E24-9076-6D4B-99D5-604E400099FD}" srcId="{E491D45D-74F8-9C41-BFAA-E88D45043AAA}" destId="{E759BBCB-9DF1-824B-A6E0-3801CBDD89D9}" srcOrd="1" destOrd="0" parTransId="{121FE534-8D57-5B40-86E4-630AB4848596}" sibTransId="{9188D292-9DC0-004F-8E91-4C2CFC3112BA}"/>
    <dgm:cxn modelId="{7F30AE8F-43F6-AA41-9879-09EFE8B1CC9C}" type="presOf" srcId="{1D56027D-03B7-904D-8992-116B6D4B1EC3}" destId="{94DB1F67-29C1-A248-9FC6-4DF04E9035DD}" srcOrd="0" destOrd="0" presId="urn:microsoft.com/office/officeart/2008/layout/RadialCluster"/>
    <dgm:cxn modelId="{837D6ED5-0E0A-A940-A37A-84B82BC63F82}" type="presOf" srcId="{D13D0091-5E1B-0A46-BFFB-5A44DB3B18DE}" destId="{5F42EAAA-4CED-204A-AA41-5955F1766780}" srcOrd="0" destOrd="0" presId="urn:microsoft.com/office/officeart/2008/layout/RadialCluster"/>
    <dgm:cxn modelId="{C875F6FF-09B8-AA41-BD01-C8755C1B5BFB}" type="presOf" srcId="{E491D45D-74F8-9C41-BFAA-E88D45043AAA}" destId="{C48255A1-F62F-7845-BAB8-F04AB3CF50A4}" srcOrd="0" destOrd="0" presId="urn:microsoft.com/office/officeart/2008/layout/RadialCluster"/>
    <dgm:cxn modelId="{B9FBBAAB-342F-A44D-AC86-F9D09B4C6FAE}" type="presOf" srcId="{1C743AC9-0B6F-AF4E-A7C0-D45F71EE1950}" destId="{C49BD017-C1A1-B54E-BE55-22F9A872C63B}" srcOrd="0" destOrd="0" presId="urn:microsoft.com/office/officeart/2008/layout/RadialCluster"/>
    <dgm:cxn modelId="{1D6D683D-F748-5C45-A610-5ADE1F950DCD}" type="presOf" srcId="{B6036554-7718-1E45-B0F4-A2D2221E4B45}" destId="{BDF23462-058B-6743-BD24-CDCBA8B17D86}" srcOrd="0" destOrd="0" presId="urn:microsoft.com/office/officeart/2008/layout/RadialCluster"/>
    <dgm:cxn modelId="{F16D0714-1DC3-9941-9349-CF8612AE62D4}" type="presOf" srcId="{27655D7A-91B9-E74A-B27A-C2C31D3EFA5D}" destId="{88FA246F-4D30-D448-89CA-AC77096203E6}" srcOrd="0" destOrd="0" presId="urn:microsoft.com/office/officeart/2008/layout/RadialCluster"/>
    <dgm:cxn modelId="{E0328EB2-7990-7D45-9E4E-D66FFD406701}" srcId="{E491D45D-74F8-9C41-BFAA-E88D45043AAA}" destId="{27655D7A-91B9-E74A-B27A-C2C31D3EFA5D}" srcOrd="0" destOrd="0" parTransId="{9A4CD1CC-7AB3-8647-AD7B-54E8C33BCC49}" sibTransId="{E6A6C43B-4E17-1848-A13C-998824DB60B0}"/>
    <dgm:cxn modelId="{55F785EE-26E3-C342-AE01-E83237E2FF33}" srcId="{1D56027D-03B7-904D-8992-116B6D4B1EC3}" destId="{E491D45D-74F8-9C41-BFAA-E88D45043AAA}" srcOrd="0" destOrd="0" parTransId="{F7315F5B-7667-A141-BF35-99C341185B06}" sibTransId="{7CFD0901-1EA6-0B46-80A2-9EC4D0B7FCB9}"/>
    <dgm:cxn modelId="{FD8C8E08-D24F-884B-A269-452381C88910}" type="presOf" srcId="{703F4F82-203F-B146-B51B-0E92B4792CEB}" destId="{C741F9C1-3131-A846-B3E8-54236D0E5532}" srcOrd="0" destOrd="0" presId="urn:microsoft.com/office/officeart/2008/layout/RadialCluster"/>
    <dgm:cxn modelId="{0873CF55-9F85-1F46-B27B-E6C179A4CD6E}" type="presOf" srcId="{E759BBCB-9DF1-824B-A6E0-3801CBDD89D9}" destId="{1108A885-0F4A-384C-B747-AA9F8A3070A2}" srcOrd="0" destOrd="0" presId="urn:microsoft.com/office/officeart/2008/layout/RadialCluster"/>
    <dgm:cxn modelId="{734D7307-C575-2B4E-BB88-E708A30D3472}" type="presOf" srcId="{0EFA00E1-D0E6-B140-A3EC-6EE648870449}" destId="{67EEE914-CF3D-0040-9928-D43A2F1BA8F9}" srcOrd="0" destOrd="0" presId="urn:microsoft.com/office/officeart/2008/layout/RadialCluster"/>
    <dgm:cxn modelId="{8E264620-18B2-8A4C-B9F1-F4EE8E8E384B}" srcId="{E491D45D-74F8-9C41-BFAA-E88D45043AAA}" destId="{8CEAB45E-9507-DD4A-8CD2-6D685FC169B7}" srcOrd="2" destOrd="0" parTransId="{1C743AC9-0B6F-AF4E-A7C0-D45F71EE1950}" sibTransId="{E1525BF6-5F1C-3743-AAB0-FB611C3F5EBA}"/>
    <dgm:cxn modelId="{B4C315D6-7F6F-5247-8465-10BA6EE86D80}" type="presOf" srcId="{EAA2EB6D-E701-DE44-85C6-FF45D0FBF0AB}" destId="{557636FC-0AE4-854E-8447-D49CEC42C875}" srcOrd="0" destOrd="0" presId="urn:microsoft.com/office/officeart/2008/layout/RadialCluster"/>
    <dgm:cxn modelId="{E69D0D43-977C-1944-AC3D-5CBAA5EA3855}" type="presOf" srcId="{121FE534-8D57-5B40-86E4-630AB4848596}" destId="{DFFE6DC2-F859-F546-922C-6E91555C2E7E}" srcOrd="0" destOrd="0" presId="urn:microsoft.com/office/officeart/2008/layout/RadialCluster"/>
    <dgm:cxn modelId="{E123A254-7E85-3143-BB09-5034334947D9}" srcId="{E491D45D-74F8-9C41-BFAA-E88D45043AAA}" destId="{BDC7E6C1-A3E9-BB42-A5D7-3E3C9C186A53}" srcOrd="3" destOrd="0" parTransId="{0EFA00E1-D0E6-B140-A3EC-6EE648870449}" sibTransId="{222D6F50-BCD4-334D-9915-336253C85243}"/>
    <dgm:cxn modelId="{F9FD4B87-0C20-464C-BAB4-98AC3C22CCA0}" type="presOf" srcId="{BDC7E6C1-A3E9-BB42-A5D7-3E3C9C186A53}" destId="{79776242-55F7-E042-A582-56BA67DCB88F}" srcOrd="0" destOrd="0" presId="urn:microsoft.com/office/officeart/2008/layout/RadialCluster"/>
    <dgm:cxn modelId="{BE3BA512-CAD6-A344-BF49-07508565AD54}" srcId="{E491D45D-74F8-9C41-BFAA-E88D45043AAA}" destId="{B6036554-7718-1E45-B0F4-A2D2221E4B45}" srcOrd="5" destOrd="0" parTransId="{703F4F82-203F-B146-B51B-0E92B4792CEB}" sibTransId="{0C433657-2DB1-464E-A90A-39D86A87A4C6}"/>
    <dgm:cxn modelId="{C52E3FE3-F632-2B4F-A4A2-4D9C6C554D50}" type="presOf" srcId="{8CEAB45E-9507-DD4A-8CD2-6D685FC169B7}" destId="{CDAB1A77-BB3D-1447-BBD4-3BA997AE2D8E}" srcOrd="0" destOrd="0" presId="urn:microsoft.com/office/officeart/2008/layout/RadialCluster"/>
    <dgm:cxn modelId="{D90AB0BD-8A1E-3C42-9CCA-BDD6E4AA779B}" type="presParOf" srcId="{94DB1F67-29C1-A248-9FC6-4DF04E9035DD}" destId="{B49151FA-E068-464B-A695-B6AF35A04C68}" srcOrd="0" destOrd="0" presId="urn:microsoft.com/office/officeart/2008/layout/RadialCluster"/>
    <dgm:cxn modelId="{35ACFFD7-9FAF-774E-BCA5-4AE7816CBCA9}" type="presParOf" srcId="{B49151FA-E068-464B-A695-B6AF35A04C68}" destId="{C48255A1-F62F-7845-BAB8-F04AB3CF50A4}" srcOrd="0" destOrd="0" presId="urn:microsoft.com/office/officeart/2008/layout/RadialCluster"/>
    <dgm:cxn modelId="{588B8EAA-B24B-D841-96BD-A21C36177FFB}" type="presParOf" srcId="{B49151FA-E068-464B-A695-B6AF35A04C68}" destId="{16FB4156-4522-3D4E-9306-4AA54DF30F2F}" srcOrd="1" destOrd="0" presId="urn:microsoft.com/office/officeart/2008/layout/RadialCluster"/>
    <dgm:cxn modelId="{5828AFEA-A98E-354B-B54E-21EBE7A81967}" type="presParOf" srcId="{B49151FA-E068-464B-A695-B6AF35A04C68}" destId="{88FA246F-4D30-D448-89CA-AC77096203E6}" srcOrd="2" destOrd="0" presId="urn:microsoft.com/office/officeart/2008/layout/RadialCluster"/>
    <dgm:cxn modelId="{4E124844-174D-B249-98A2-C8B72FD3765A}" type="presParOf" srcId="{B49151FA-E068-464B-A695-B6AF35A04C68}" destId="{DFFE6DC2-F859-F546-922C-6E91555C2E7E}" srcOrd="3" destOrd="0" presId="urn:microsoft.com/office/officeart/2008/layout/RadialCluster"/>
    <dgm:cxn modelId="{E8BBCA3B-F6CB-8542-B3A9-2C4E4CCE16BA}" type="presParOf" srcId="{B49151FA-E068-464B-A695-B6AF35A04C68}" destId="{1108A885-0F4A-384C-B747-AA9F8A3070A2}" srcOrd="4" destOrd="0" presId="urn:microsoft.com/office/officeart/2008/layout/RadialCluster"/>
    <dgm:cxn modelId="{1A6BD306-37FF-D44E-8FD4-00D2A29A6BF8}" type="presParOf" srcId="{B49151FA-E068-464B-A695-B6AF35A04C68}" destId="{C49BD017-C1A1-B54E-BE55-22F9A872C63B}" srcOrd="5" destOrd="0" presId="urn:microsoft.com/office/officeart/2008/layout/RadialCluster"/>
    <dgm:cxn modelId="{1CDFB089-C565-8749-8560-9928F382DD10}" type="presParOf" srcId="{B49151FA-E068-464B-A695-B6AF35A04C68}" destId="{CDAB1A77-BB3D-1447-BBD4-3BA997AE2D8E}" srcOrd="6" destOrd="0" presId="urn:microsoft.com/office/officeart/2008/layout/RadialCluster"/>
    <dgm:cxn modelId="{FEBCF98C-6299-D448-9856-9C15E8586475}" type="presParOf" srcId="{B49151FA-E068-464B-A695-B6AF35A04C68}" destId="{67EEE914-CF3D-0040-9928-D43A2F1BA8F9}" srcOrd="7" destOrd="0" presId="urn:microsoft.com/office/officeart/2008/layout/RadialCluster"/>
    <dgm:cxn modelId="{D6D62990-017C-A845-918E-605A27F7A994}" type="presParOf" srcId="{B49151FA-E068-464B-A695-B6AF35A04C68}" destId="{79776242-55F7-E042-A582-56BA67DCB88F}" srcOrd="8" destOrd="0" presId="urn:microsoft.com/office/officeart/2008/layout/RadialCluster"/>
    <dgm:cxn modelId="{38CA176A-0D44-A04C-8814-7A67867C426C}" type="presParOf" srcId="{B49151FA-E068-464B-A695-B6AF35A04C68}" destId="{5F42EAAA-4CED-204A-AA41-5955F1766780}" srcOrd="9" destOrd="0" presId="urn:microsoft.com/office/officeart/2008/layout/RadialCluster"/>
    <dgm:cxn modelId="{A8F56C40-BC11-A648-81E0-FD8410960904}" type="presParOf" srcId="{B49151FA-E068-464B-A695-B6AF35A04C68}" destId="{557636FC-0AE4-854E-8447-D49CEC42C875}" srcOrd="10" destOrd="0" presId="urn:microsoft.com/office/officeart/2008/layout/RadialCluster"/>
    <dgm:cxn modelId="{3BD101F6-C451-1540-ACA1-F767FDCC1874}" type="presParOf" srcId="{B49151FA-E068-464B-A695-B6AF35A04C68}" destId="{C741F9C1-3131-A846-B3E8-54236D0E5532}" srcOrd="11" destOrd="0" presId="urn:microsoft.com/office/officeart/2008/layout/RadialCluster"/>
    <dgm:cxn modelId="{30EABCBF-0320-3849-9DC5-75CBAC687770}" type="presParOf" srcId="{B49151FA-E068-464B-A695-B6AF35A04C68}" destId="{BDF23462-058B-6743-BD24-CDCBA8B17D86}" srcOrd="1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316F819-825F-CD40-AA80-C5B9186BFE2D}" type="doc">
      <dgm:prSet loTypeId="urn:microsoft.com/office/officeart/2005/8/layout/radial1" loCatId="" qsTypeId="urn:microsoft.com/office/officeart/2005/8/quickstyle/simple4" qsCatId="simple" csTypeId="urn:microsoft.com/office/officeart/2005/8/colors/accent1_2" csCatId="accent1" phldr="1"/>
      <dgm:spPr/>
      <dgm:t>
        <a:bodyPr/>
        <a:lstStyle/>
        <a:p>
          <a:endParaRPr lang="en-US"/>
        </a:p>
      </dgm:t>
    </dgm:pt>
    <dgm:pt modelId="{781BA634-BE1C-9A4D-8F5A-C67467C3303A}">
      <dgm:prSet phldrT="[Text]"/>
      <dgm:spPr/>
      <dgm:t>
        <a:bodyPr/>
        <a:lstStyle/>
        <a:p>
          <a:r>
            <a:rPr lang="en-US" dirty="0" smtClean="0">
              <a:solidFill>
                <a:srgbClr val="000000"/>
              </a:solidFill>
            </a:rPr>
            <a:t>Change the system</a:t>
          </a:r>
          <a:endParaRPr lang="en-US" dirty="0">
            <a:solidFill>
              <a:srgbClr val="000000"/>
            </a:solidFill>
          </a:endParaRPr>
        </a:p>
      </dgm:t>
    </dgm:pt>
    <dgm:pt modelId="{CE03E987-4822-B549-9B73-5FA64F55EDCE}" type="parTrans" cxnId="{03BE63FE-4B7A-3C4F-B8F2-002F9356A4B0}">
      <dgm:prSet/>
      <dgm:spPr/>
      <dgm:t>
        <a:bodyPr/>
        <a:lstStyle/>
        <a:p>
          <a:endParaRPr lang="en-US"/>
        </a:p>
      </dgm:t>
    </dgm:pt>
    <dgm:pt modelId="{B9DAEDDF-6BF5-F94B-B10B-6C43E36236FC}" type="sibTrans" cxnId="{03BE63FE-4B7A-3C4F-B8F2-002F9356A4B0}">
      <dgm:prSet/>
      <dgm:spPr/>
      <dgm:t>
        <a:bodyPr/>
        <a:lstStyle/>
        <a:p>
          <a:endParaRPr lang="en-US"/>
        </a:p>
      </dgm:t>
    </dgm:pt>
    <dgm:pt modelId="{BFE66D65-95D4-9047-ABA7-E0764F50C343}">
      <dgm:prSet phldrT="[Text]" custT="1"/>
      <dgm:spPr/>
      <dgm:t>
        <a:bodyPr/>
        <a:lstStyle/>
        <a:p>
          <a:r>
            <a:rPr lang="en-US" sz="2000" dirty="0" smtClean="0">
              <a:solidFill>
                <a:srgbClr val="000000"/>
              </a:solidFill>
            </a:rPr>
            <a:t>Looping</a:t>
          </a:r>
          <a:endParaRPr lang="en-US" sz="2000" dirty="0">
            <a:solidFill>
              <a:srgbClr val="000000"/>
            </a:solidFill>
          </a:endParaRPr>
        </a:p>
      </dgm:t>
    </dgm:pt>
    <dgm:pt modelId="{D5733524-314A-D245-B7EB-B7432CC91CD7}" type="parTrans" cxnId="{E4C108D4-18C0-DF43-9637-E52B990CB632}">
      <dgm:prSet/>
      <dgm:spPr/>
      <dgm:t>
        <a:bodyPr/>
        <a:lstStyle/>
        <a:p>
          <a:endParaRPr lang="en-US"/>
        </a:p>
      </dgm:t>
    </dgm:pt>
    <dgm:pt modelId="{E6DE705F-A350-AE44-9392-0D5AC2843AB7}" type="sibTrans" cxnId="{E4C108D4-18C0-DF43-9637-E52B990CB632}">
      <dgm:prSet/>
      <dgm:spPr/>
      <dgm:t>
        <a:bodyPr/>
        <a:lstStyle/>
        <a:p>
          <a:endParaRPr lang="en-US"/>
        </a:p>
      </dgm:t>
    </dgm:pt>
    <dgm:pt modelId="{8A2EDCD1-171B-0348-973A-BA687EA947A0}">
      <dgm:prSet phldrT="[Text]"/>
      <dgm:spPr/>
      <dgm:t>
        <a:bodyPr/>
        <a:lstStyle/>
        <a:p>
          <a:r>
            <a:rPr lang="en-US" dirty="0" smtClean="0">
              <a:solidFill>
                <a:srgbClr val="000000"/>
              </a:solidFill>
            </a:rPr>
            <a:t>Multi-age classrooms</a:t>
          </a:r>
          <a:endParaRPr lang="en-US" dirty="0">
            <a:solidFill>
              <a:srgbClr val="000000"/>
            </a:solidFill>
          </a:endParaRPr>
        </a:p>
      </dgm:t>
    </dgm:pt>
    <dgm:pt modelId="{F57FD57F-92C0-B045-929B-C6ECEF4A3306}" type="parTrans" cxnId="{14CA1D32-2009-3148-8BB1-5D9998D4671B}">
      <dgm:prSet/>
      <dgm:spPr/>
      <dgm:t>
        <a:bodyPr/>
        <a:lstStyle/>
        <a:p>
          <a:endParaRPr lang="en-US"/>
        </a:p>
      </dgm:t>
    </dgm:pt>
    <dgm:pt modelId="{559B23C3-E4B2-C844-820B-A5355272E602}" type="sibTrans" cxnId="{14CA1D32-2009-3148-8BB1-5D9998D4671B}">
      <dgm:prSet/>
      <dgm:spPr/>
      <dgm:t>
        <a:bodyPr/>
        <a:lstStyle/>
        <a:p>
          <a:endParaRPr lang="en-US"/>
        </a:p>
      </dgm:t>
    </dgm:pt>
    <dgm:pt modelId="{154C077E-A74C-A249-884A-F62D0600D2D0}">
      <dgm:prSet phldrT="[Text]" custT="1"/>
      <dgm:spPr/>
      <dgm:t>
        <a:bodyPr/>
        <a:lstStyle/>
        <a:p>
          <a:r>
            <a:rPr lang="en-US" sz="1800" dirty="0" smtClean="0">
              <a:solidFill>
                <a:srgbClr val="000000"/>
              </a:solidFill>
            </a:rPr>
            <a:t>Universal pre-K</a:t>
          </a:r>
          <a:endParaRPr lang="en-US" sz="1800" dirty="0">
            <a:solidFill>
              <a:srgbClr val="000000"/>
            </a:solidFill>
          </a:endParaRPr>
        </a:p>
      </dgm:t>
    </dgm:pt>
    <dgm:pt modelId="{811223F2-7BDA-6F43-9187-FA2AE41CFD47}" type="parTrans" cxnId="{381A225A-7AD4-5446-8A0F-07308265105D}">
      <dgm:prSet/>
      <dgm:spPr/>
      <dgm:t>
        <a:bodyPr/>
        <a:lstStyle/>
        <a:p>
          <a:endParaRPr lang="en-US"/>
        </a:p>
      </dgm:t>
    </dgm:pt>
    <dgm:pt modelId="{D478113A-F36F-8647-8E23-A37CFA9E0131}" type="sibTrans" cxnId="{381A225A-7AD4-5446-8A0F-07308265105D}">
      <dgm:prSet/>
      <dgm:spPr/>
      <dgm:t>
        <a:bodyPr/>
        <a:lstStyle/>
        <a:p>
          <a:endParaRPr lang="en-US"/>
        </a:p>
      </dgm:t>
    </dgm:pt>
    <dgm:pt modelId="{5F238425-8DDE-084D-A0FD-14CFF50F98CB}">
      <dgm:prSet phldrT="[Text]" custT="1"/>
      <dgm:spPr/>
      <dgm:t>
        <a:bodyPr/>
        <a:lstStyle/>
        <a:p>
          <a:r>
            <a:rPr lang="en-US" sz="1600" dirty="0" smtClean="0">
              <a:solidFill>
                <a:srgbClr val="000000"/>
              </a:solidFill>
            </a:rPr>
            <a:t>Flexible scheduling</a:t>
          </a:r>
          <a:endParaRPr lang="en-US" sz="1600" dirty="0">
            <a:solidFill>
              <a:srgbClr val="000000"/>
            </a:solidFill>
          </a:endParaRPr>
        </a:p>
      </dgm:t>
    </dgm:pt>
    <dgm:pt modelId="{F6160D6E-B6B7-544A-9741-0FEC6299AFC6}" type="parTrans" cxnId="{4798FBFE-6369-7749-B651-FA69D06F5ED1}">
      <dgm:prSet/>
      <dgm:spPr/>
      <dgm:t>
        <a:bodyPr/>
        <a:lstStyle/>
        <a:p>
          <a:endParaRPr lang="en-US"/>
        </a:p>
      </dgm:t>
    </dgm:pt>
    <dgm:pt modelId="{7638A180-69D2-0C40-BFCD-E9B14E184080}" type="sibTrans" cxnId="{4798FBFE-6369-7749-B651-FA69D06F5ED1}">
      <dgm:prSet/>
      <dgm:spPr/>
      <dgm:t>
        <a:bodyPr/>
        <a:lstStyle/>
        <a:p>
          <a:endParaRPr lang="en-US"/>
        </a:p>
      </dgm:t>
    </dgm:pt>
    <dgm:pt modelId="{E366CE17-1C16-5845-A2C3-BADAC5CAB6E8}">
      <dgm:prSet phldrT="[Text]" custT="1"/>
      <dgm:spPr/>
      <dgm:t>
        <a:bodyPr/>
        <a:lstStyle/>
        <a:p>
          <a:r>
            <a:rPr lang="en-US" sz="2000" dirty="0" smtClean="0">
              <a:solidFill>
                <a:srgbClr val="000000"/>
              </a:solidFill>
            </a:rPr>
            <a:t>Reduced class size</a:t>
          </a:r>
          <a:endParaRPr lang="en-US" sz="2000" dirty="0">
            <a:solidFill>
              <a:srgbClr val="000000"/>
            </a:solidFill>
          </a:endParaRPr>
        </a:p>
      </dgm:t>
    </dgm:pt>
    <dgm:pt modelId="{3B42C9E0-8606-2142-856D-B6C03CBEEFBD}" type="parTrans" cxnId="{750A5966-E858-FA48-AEDE-714087B65C80}">
      <dgm:prSet/>
      <dgm:spPr/>
      <dgm:t>
        <a:bodyPr/>
        <a:lstStyle/>
        <a:p>
          <a:endParaRPr lang="en-US"/>
        </a:p>
      </dgm:t>
    </dgm:pt>
    <dgm:pt modelId="{0CADF842-E1D2-744E-9DE3-E7EA6158D60F}" type="sibTrans" cxnId="{750A5966-E858-FA48-AEDE-714087B65C80}">
      <dgm:prSet/>
      <dgm:spPr/>
      <dgm:t>
        <a:bodyPr/>
        <a:lstStyle/>
        <a:p>
          <a:endParaRPr lang="en-US"/>
        </a:p>
      </dgm:t>
    </dgm:pt>
    <dgm:pt modelId="{5597B55E-42EB-6B4F-A8BE-F5A94334C223}" type="pres">
      <dgm:prSet presAssocID="{4316F819-825F-CD40-AA80-C5B9186BFE2D}" presName="cycle" presStyleCnt="0">
        <dgm:presLayoutVars>
          <dgm:chMax val="1"/>
          <dgm:dir/>
          <dgm:animLvl val="ctr"/>
          <dgm:resizeHandles val="exact"/>
        </dgm:presLayoutVars>
      </dgm:prSet>
      <dgm:spPr/>
      <dgm:t>
        <a:bodyPr/>
        <a:lstStyle/>
        <a:p>
          <a:endParaRPr lang="en-US"/>
        </a:p>
      </dgm:t>
    </dgm:pt>
    <dgm:pt modelId="{A7BFBB45-A214-004D-98BC-8172BFC3D1D2}" type="pres">
      <dgm:prSet presAssocID="{781BA634-BE1C-9A4D-8F5A-C67467C3303A}" presName="centerShape" presStyleLbl="node0" presStyleIdx="0" presStyleCnt="1"/>
      <dgm:spPr/>
      <dgm:t>
        <a:bodyPr/>
        <a:lstStyle/>
        <a:p>
          <a:endParaRPr lang="en-US"/>
        </a:p>
      </dgm:t>
    </dgm:pt>
    <dgm:pt modelId="{E87F755D-BB5E-3F45-8B56-3D69D15B9346}" type="pres">
      <dgm:prSet presAssocID="{D5733524-314A-D245-B7EB-B7432CC91CD7}" presName="Name9" presStyleLbl="parChTrans1D2" presStyleIdx="0" presStyleCnt="5"/>
      <dgm:spPr/>
      <dgm:t>
        <a:bodyPr/>
        <a:lstStyle/>
        <a:p>
          <a:endParaRPr lang="en-US"/>
        </a:p>
      </dgm:t>
    </dgm:pt>
    <dgm:pt modelId="{B0D6C155-715F-E54B-9C3D-645AED92D98C}" type="pres">
      <dgm:prSet presAssocID="{D5733524-314A-D245-B7EB-B7432CC91CD7}" presName="connTx" presStyleLbl="parChTrans1D2" presStyleIdx="0" presStyleCnt="5"/>
      <dgm:spPr/>
      <dgm:t>
        <a:bodyPr/>
        <a:lstStyle/>
        <a:p>
          <a:endParaRPr lang="en-US"/>
        </a:p>
      </dgm:t>
    </dgm:pt>
    <dgm:pt modelId="{4B29A5B1-1B80-A946-8BEB-CCD88539392F}" type="pres">
      <dgm:prSet presAssocID="{BFE66D65-95D4-9047-ABA7-E0764F50C343}" presName="node" presStyleLbl="node1" presStyleIdx="0" presStyleCnt="5">
        <dgm:presLayoutVars>
          <dgm:bulletEnabled val="1"/>
        </dgm:presLayoutVars>
      </dgm:prSet>
      <dgm:spPr/>
      <dgm:t>
        <a:bodyPr/>
        <a:lstStyle/>
        <a:p>
          <a:endParaRPr lang="en-US"/>
        </a:p>
      </dgm:t>
    </dgm:pt>
    <dgm:pt modelId="{3B33C740-7776-3444-8D75-0A2017F1CAF2}" type="pres">
      <dgm:prSet presAssocID="{F57FD57F-92C0-B045-929B-C6ECEF4A3306}" presName="Name9" presStyleLbl="parChTrans1D2" presStyleIdx="1" presStyleCnt="5"/>
      <dgm:spPr/>
      <dgm:t>
        <a:bodyPr/>
        <a:lstStyle/>
        <a:p>
          <a:endParaRPr lang="en-US"/>
        </a:p>
      </dgm:t>
    </dgm:pt>
    <dgm:pt modelId="{6414BA1A-7AEB-E143-A814-1DEEFB60CA90}" type="pres">
      <dgm:prSet presAssocID="{F57FD57F-92C0-B045-929B-C6ECEF4A3306}" presName="connTx" presStyleLbl="parChTrans1D2" presStyleIdx="1" presStyleCnt="5"/>
      <dgm:spPr/>
      <dgm:t>
        <a:bodyPr/>
        <a:lstStyle/>
        <a:p>
          <a:endParaRPr lang="en-US"/>
        </a:p>
      </dgm:t>
    </dgm:pt>
    <dgm:pt modelId="{3C78BFFF-7F05-C841-A075-715E9F917AEF}" type="pres">
      <dgm:prSet presAssocID="{8A2EDCD1-171B-0348-973A-BA687EA947A0}" presName="node" presStyleLbl="node1" presStyleIdx="1" presStyleCnt="5">
        <dgm:presLayoutVars>
          <dgm:bulletEnabled val="1"/>
        </dgm:presLayoutVars>
      </dgm:prSet>
      <dgm:spPr/>
      <dgm:t>
        <a:bodyPr/>
        <a:lstStyle/>
        <a:p>
          <a:endParaRPr lang="en-US"/>
        </a:p>
      </dgm:t>
    </dgm:pt>
    <dgm:pt modelId="{628F80FD-3C9E-0643-BDA8-92354AD66160}" type="pres">
      <dgm:prSet presAssocID="{811223F2-7BDA-6F43-9187-FA2AE41CFD47}" presName="Name9" presStyleLbl="parChTrans1D2" presStyleIdx="2" presStyleCnt="5"/>
      <dgm:spPr/>
      <dgm:t>
        <a:bodyPr/>
        <a:lstStyle/>
        <a:p>
          <a:endParaRPr lang="en-US"/>
        </a:p>
      </dgm:t>
    </dgm:pt>
    <dgm:pt modelId="{8105E51C-D572-314E-9622-DBB6D8C48464}" type="pres">
      <dgm:prSet presAssocID="{811223F2-7BDA-6F43-9187-FA2AE41CFD47}" presName="connTx" presStyleLbl="parChTrans1D2" presStyleIdx="2" presStyleCnt="5"/>
      <dgm:spPr/>
      <dgm:t>
        <a:bodyPr/>
        <a:lstStyle/>
        <a:p>
          <a:endParaRPr lang="en-US"/>
        </a:p>
      </dgm:t>
    </dgm:pt>
    <dgm:pt modelId="{CC64E582-C065-FC42-B560-5FDA83C6A76C}" type="pres">
      <dgm:prSet presAssocID="{154C077E-A74C-A249-884A-F62D0600D2D0}" presName="node" presStyleLbl="node1" presStyleIdx="2" presStyleCnt="5">
        <dgm:presLayoutVars>
          <dgm:bulletEnabled val="1"/>
        </dgm:presLayoutVars>
      </dgm:prSet>
      <dgm:spPr/>
      <dgm:t>
        <a:bodyPr/>
        <a:lstStyle/>
        <a:p>
          <a:endParaRPr lang="en-US"/>
        </a:p>
      </dgm:t>
    </dgm:pt>
    <dgm:pt modelId="{92BF6513-1113-EC47-9CBC-18A1EF9B015B}" type="pres">
      <dgm:prSet presAssocID="{F6160D6E-B6B7-544A-9741-0FEC6299AFC6}" presName="Name9" presStyleLbl="parChTrans1D2" presStyleIdx="3" presStyleCnt="5"/>
      <dgm:spPr/>
      <dgm:t>
        <a:bodyPr/>
        <a:lstStyle/>
        <a:p>
          <a:endParaRPr lang="en-US"/>
        </a:p>
      </dgm:t>
    </dgm:pt>
    <dgm:pt modelId="{D86295CB-0B35-BD4C-AE56-711409153F2E}" type="pres">
      <dgm:prSet presAssocID="{F6160D6E-B6B7-544A-9741-0FEC6299AFC6}" presName="connTx" presStyleLbl="parChTrans1D2" presStyleIdx="3" presStyleCnt="5"/>
      <dgm:spPr/>
      <dgm:t>
        <a:bodyPr/>
        <a:lstStyle/>
        <a:p>
          <a:endParaRPr lang="en-US"/>
        </a:p>
      </dgm:t>
    </dgm:pt>
    <dgm:pt modelId="{5BFC800F-4390-3442-8F67-31AF0D8C4C7F}" type="pres">
      <dgm:prSet presAssocID="{5F238425-8DDE-084D-A0FD-14CFF50F98CB}" presName="node" presStyleLbl="node1" presStyleIdx="3" presStyleCnt="5">
        <dgm:presLayoutVars>
          <dgm:bulletEnabled val="1"/>
        </dgm:presLayoutVars>
      </dgm:prSet>
      <dgm:spPr/>
      <dgm:t>
        <a:bodyPr/>
        <a:lstStyle/>
        <a:p>
          <a:endParaRPr lang="en-US"/>
        </a:p>
      </dgm:t>
    </dgm:pt>
    <dgm:pt modelId="{55F8DEB7-5994-7C4E-B545-9860201883F8}" type="pres">
      <dgm:prSet presAssocID="{3B42C9E0-8606-2142-856D-B6C03CBEEFBD}" presName="Name9" presStyleLbl="parChTrans1D2" presStyleIdx="4" presStyleCnt="5"/>
      <dgm:spPr/>
      <dgm:t>
        <a:bodyPr/>
        <a:lstStyle/>
        <a:p>
          <a:endParaRPr lang="en-US"/>
        </a:p>
      </dgm:t>
    </dgm:pt>
    <dgm:pt modelId="{B3B2A9AC-49FD-CD4A-AFEC-21FCDACFBDFE}" type="pres">
      <dgm:prSet presAssocID="{3B42C9E0-8606-2142-856D-B6C03CBEEFBD}" presName="connTx" presStyleLbl="parChTrans1D2" presStyleIdx="4" presStyleCnt="5"/>
      <dgm:spPr/>
      <dgm:t>
        <a:bodyPr/>
        <a:lstStyle/>
        <a:p>
          <a:endParaRPr lang="en-US"/>
        </a:p>
      </dgm:t>
    </dgm:pt>
    <dgm:pt modelId="{7EEB5483-E3BA-BE4A-9E29-64625CF9E471}" type="pres">
      <dgm:prSet presAssocID="{E366CE17-1C16-5845-A2C3-BADAC5CAB6E8}" presName="node" presStyleLbl="node1" presStyleIdx="4" presStyleCnt="5">
        <dgm:presLayoutVars>
          <dgm:bulletEnabled val="1"/>
        </dgm:presLayoutVars>
      </dgm:prSet>
      <dgm:spPr/>
      <dgm:t>
        <a:bodyPr/>
        <a:lstStyle/>
        <a:p>
          <a:endParaRPr lang="en-US"/>
        </a:p>
      </dgm:t>
    </dgm:pt>
  </dgm:ptLst>
  <dgm:cxnLst>
    <dgm:cxn modelId="{CE944FFE-A03C-F646-B40B-206CFFE818B7}" type="presOf" srcId="{BFE66D65-95D4-9047-ABA7-E0764F50C343}" destId="{4B29A5B1-1B80-A946-8BEB-CCD88539392F}" srcOrd="0" destOrd="0" presId="urn:microsoft.com/office/officeart/2005/8/layout/radial1"/>
    <dgm:cxn modelId="{14CA1D32-2009-3148-8BB1-5D9998D4671B}" srcId="{781BA634-BE1C-9A4D-8F5A-C67467C3303A}" destId="{8A2EDCD1-171B-0348-973A-BA687EA947A0}" srcOrd="1" destOrd="0" parTransId="{F57FD57F-92C0-B045-929B-C6ECEF4A3306}" sibTransId="{559B23C3-E4B2-C844-820B-A5355272E602}"/>
    <dgm:cxn modelId="{E4C108D4-18C0-DF43-9637-E52B990CB632}" srcId="{781BA634-BE1C-9A4D-8F5A-C67467C3303A}" destId="{BFE66D65-95D4-9047-ABA7-E0764F50C343}" srcOrd="0" destOrd="0" parTransId="{D5733524-314A-D245-B7EB-B7432CC91CD7}" sibTransId="{E6DE705F-A350-AE44-9392-0D5AC2843AB7}"/>
    <dgm:cxn modelId="{143677B6-3AF0-9846-8D43-257E5EAC5574}" type="presOf" srcId="{E366CE17-1C16-5845-A2C3-BADAC5CAB6E8}" destId="{7EEB5483-E3BA-BE4A-9E29-64625CF9E471}" srcOrd="0" destOrd="0" presId="urn:microsoft.com/office/officeart/2005/8/layout/radial1"/>
    <dgm:cxn modelId="{69D496E6-4132-9141-ACC9-991093676DC7}" type="presOf" srcId="{5F238425-8DDE-084D-A0FD-14CFF50F98CB}" destId="{5BFC800F-4390-3442-8F67-31AF0D8C4C7F}" srcOrd="0" destOrd="0" presId="urn:microsoft.com/office/officeart/2005/8/layout/radial1"/>
    <dgm:cxn modelId="{381A225A-7AD4-5446-8A0F-07308265105D}" srcId="{781BA634-BE1C-9A4D-8F5A-C67467C3303A}" destId="{154C077E-A74C-A249-884A-F62D0600D2D0}" srcOrd="2" destOrd="0" parTransId="{811223F2-7BDA-6F43-9187-FA2AE41CFD47}" sibTransId="{D478113A-F36F-8647-8E23-A37CFA9E0131}"/>
    <dgm:cxn modelId="{2AF1ED28-94EB-6D4D-A86B-0BE6ACC3CD30}" type="presOf" srcId="{3B42C9E0-8606-2142-856D-B6C03CBEEFBD}" destId="{B3B2A9AC-49FD-CD4A-AFEC-21FCDACFBDFE}" srcOrd="1" destOrd="0" presId="urn:microsoft.com/office/officeart/2005/8/layout/radial1"/>
    <dgm:cxn modelId="{502CD73F-EB7C-3A4B-ABE4-B69ECCE47719}" type="presOf" srcId="{811223F2-7BDA-6F43-9187-FA2AE41CFD47}" destId="{8105E51C-D572-314E-9622-DBB6D8C48464}" srcOrd="1" destOrd="0" presId="urn:microsoft.com/office/officeart/2005/8/layout/radial1"/>
    <dgm:cxn modelId="{D72AF7AF-E7BC-984A-BC44-DF2503796AF6}" type="presOf" srcId="{4316F819-825F-CD40-AA80-C5B9186BFE2D}" destId="{5597B55E-42EB-6B4F-A8BE-F5A94334C223}" srcOrd="0" destOrd="0" presId="urn:microsoft.com/office/officeart/2005/8/layout/radial1"/>
    <dgm:cxn modelId="{ACE72D7B-BCFD-154B-B97A-E56B92B05024}" type="presOf" srcId="{3B42C9E0-8606-2142-856D-B6C03CBEEFBD}" destId="{55F8DEB7-5994-7C4E-B545-9860201883F8}" srcOrd="0" destOrd="0" presId="urn:microsoft.com/office/officeart/2005/8/layout/radial1"/>
    <dgm:cxn modelId="{BCB9160C-CF67-3B44-B548-5C08CCA871A5}" type="presOf" srcId="{D5733524-314A-D245-B7EB-B7432CC91CD7}" destId="{B0D6C155-715F-E54B-9C3D-645AED92D98C}" srcOrd="1" destOrd="0" presId="urn:microsoft.com/office/officeart/2005/8/layout/radial1"/>
    <dgm:cxn modelId="{B76AA549-AE93-994D-A8A8-57975375A2F4}" type="presOf" srcId="{D5733524-314A-D245-B7EB-B7432CC91CD7}" destId="{E87F755D-BB5E-3F45-8B56-3D69D15B9346}" srcOrd="0" destOrd="0" presId="urn:microsoft.com/office/officeart/2005/8/layout/radial1"/>
    <dgm:cxn modelId="{4798FBFE-6369-7749-B651-FA69D06F5ED1}" srcId="{781BA634-BE1C-9A4D-8F5A-C67467C3303A}" destId="{5F238425-8DDE-084D-A0FD-14CFF50F98CB}" srcOrd="3" destOrd="0" parTransId="{F6160D6E-B6B7-544A-9741-0FEC6299AFC6}" sibTransId="{7638A180-69D2-0C40-BFCD-E9B14E184080}"/>
    <dgm:cxn modelId="{2DF1D469-8022-C145-969D-E16521B68192}" type="presOf" srcId="{F6160D6E-B6B7-544A-9741-0FEC6299AFC6}" destId="{92BF6513-1113-EC47-9CBC-18A1EF9B015B}" srcOrd="0" destOrd="0" presId="urn:microsoft.com/office/officeart/2005/8/layout/radial1"/>
    <dgm:cxn modelId="{26D2B6EA-547C-AA41-A226-8A15C6993DC2}" type="presOf" srcId="{811223F2-7BDA-6F43-9187-FA2AE41CFD47}" destId="{628F80FD-3C9E-0643-BDA8-92354AD66160}" srcOrd="0" destOrd="0" presId="urn:microsoft.com/office/officeart/2005/8/layout/radial1"/>
    <dgm:cxn modelId="{298B8F6A-23FC-8D4F-B42D-276846D7B255}" type="presOf" srcId="{781BA634-BE1C-9A4D-8F5A-C67467C3303A}" destId="{A7BFBB45-A214-004D-98BC-8172BFC3D1D2}" srcOrd="0" destOrd="0" presId="urn:microsoft.com/office/officeart/2005/8/layout/radial1"/>
    <dgm:cxn modelId="{768DD7C8-4CEB-A84D-8A13-F48D8F6B6BF4}" type="presOf" srcId="{F57FD57F-92C0-B045-929B-C6ECEF4A3306}" destId="{3B33C740-7776-3444-8D75-0A2017F1CAF2}" srcOrd="0" destOrd="0" presId="urn:microsoft.com/office/officeart/2005/8/layout/radial1"/>
    <dgm:cxn modelId="{750A5966-E858-FA48-AEDE-714087B65C80}" srcId="{781BA634-BE1C-9A4D-8F5A-C67467C3303A}" destId="{E366CE17-1C16-5845-A2C3-BADAC5CAB6E8}" srcOrd="4" destOrd="0" parTransId="{3B42C9E0-8606-2142-856D-B6C03CBEEFBD}" sibTransId="{0CADF842-E1D2-744E-9DE3-E7EA6158D60F}"/>
    <dgm:cxn modelId="{2F79609F-A3B3-D94A-B55C-97042CB9C6AD}" type="presOf" srcId="{154C077E-A74C-A249-884A-F62D0600D2D0}" destId="{CC64E582-C065-FC42-B560-5FDA83C6A76C}" srcOrd="0" destOrd="0" presId="urn:microsoft.com/office/officeart/2005/8/layout/radial1"/>
    <dgm:cxn modelId="{187A62E6-3CFE-084B-A07A-DED3AB50DAB8}" type="presOf" srcId="{F6160D6E-B6B7-544A-9741-0FEC6299AFC6}" destId="{D86295CB-0B35-BD4C-AE56-711409153F2E}" srcOrd="1" destOrd="0" presId="urn:microsoft.com/office/officeart/2005/8/layout/radial1"/>
    <dgm:cxn modelId="{03BE63FE-4B7A-3C4F-B8F2-002F9356A4B0}" srcId="{4316F819-825F-CD40-AA80-C5B9186BFE2D}" destId="{781BA634-BE1C-9A4D-8F5A-C67467C3303A}" srcOrd="0" destOrd="0" parTransId="{CE03E987-4822-B549-9B73-5FA64F55EDCE}" sibTransId="{B9DAEDDF-6BF5-F94B-B10B-6C43E36236FC}"/>
    <dgm:cxn modelId="{2E0E5BF1-C5F0-7045-83BC-BB6211347355}" type="presOf" srcId="{F57FD57F-92C0-B045-929B-C6ECEF4A3306}" destId="{6414BA1A-7AEB-E143-A814-1DEEFB60CA90}" srcOrd="1" destOrd="0" presId="urn:microsoft.com/office/officeart/2005/8/layout/radial1"/>
    <dgm:cxn modelId="{74B48326-5926-4846-9316-FEC6678F4901}" type="presOf" srcId="{8A2EDCD1-171B-0348-973A-BA687EA947A0}" destId="{3C78BFFF-7F05-C841-A075-715E9F917AEF}" srcOrd="0" destOrd="0" presId="urn:microsoft.com/office/officeart/2005/8/layout/radial1"/>
    <dgm:cxn modelId="{EBE87850-72CF-0A4B-BBAB-931A317FA344}" type="presParOf" srcId="{5597B55E-42EB-6B4F-A8BE-F5A94334C223}" destId="{A7BFBB45-A214-004D-98BC-8172BFC3D1D2}" srcOrd="0" destOrd="0" presId="urn:microsoft.com/office/officeart/2005/8/layout/radial1"/>
    <dgm:cxn modelId="{DAB06BD3-A022-6742-A537-ADB71D124B45}" type="presParOf" srcId="{5597B55E-42EB-6B4F-A8BE-F5A94334C223}" destId="{E87F755D-BB5E-3F45-8B56-3D69D15B9346}" srcOrd="1" destOrd="0" presId="urn:microsoft.com/office/officeart/2005/8/layout/radial1"/>
    <dgm:cxn modelId="{D910CA8B-4B4F-EA48-9B80-CA702CC004CC}" type="presParOf" srcId="{E87F755D-BB5E-3F45-8B56-3D69D15B9346}" destId="{B0D6C155-715F-E54B-9C3D-645AED92D98C}" srcOrd="0" destOrd="0" presId="urn:microsoft.com/office/officeart/2005/8/layout/radial1"/>
    <dgm:cxn modelId="{46B03FE2-9CA3-0A4D-A11B-7E8CFFBDF1A8}" type="presParOf" srcId="{5597B55E-42EB-6B4F-A8BE-F5A94334C223}" destId="{4B29A5B1-1B80-A946-8BEB-CCD88539392F}" srcOrd="2" destOrd="0" presId="urn:microsoft.com/office/officeart/2005/8/layout/radial1"/>
    <dgm:cxn modelId="{43C2F731-15F9-4745-B39C-B364C61C65CC}" type="presParOf" srcId="{5597B55E-42EB-6B4F-A8BE-F5A94334C223}" destId="{3B33C740-7776-3444-8D75-0A2017F1CAF2}" srcOrd="3" destOrd="0" presId="urn:microsoft.com/office/officeart/2005/8/layout/radial1"/>
    <dgm:cxn modelId="{1A296E78-9D33-5542-9CB5-31A6172D154E}" type="presParOf" srcId="{3B33C740-7776-3444-8D75-0A2017F1CAF2}" destId="{6414BA1A-7AEB-E143-A814-1DEEFB60CA90}" srcOrd="0" destOrd="0" presId="urn:microsoft.com/office/officeart/2005/8/layout/radial1"/>
    <dgm:cxn modelId="{E9063DB1-E278-894D-9684-132790A12F62}" type="presParOf" srcId="{5597B55E-42EB-6B4F-A8BE-F5A94334C223}" destId="{3C78BFFF-7F05-C841-A075-715E9F917AEF}" srcOrd="4" destOrd="0" presId="urn:microsoft.com/office/officeart/2005/8/layout/radial1"/>
    <dgm:cxn modelId="{C5E6146F-1158-E14A-BE25-7315D6ECFA22}" type="presParOf" srcId="{5597B55E-42EB-6B4F-A8BE-F5A94334C223}" destId="{628F80FD-3C9E-0643-BDA8-92354AD66160}" srcOrd="5" destOrd="0" presId="urn:microsoft.com/office/officeart/2005/8/layout/radial1"/>
    <dgm:cxn modelId="{51896E09-7962-5A40-A5F1-0D83E09FF4EF}" type="presParOf" srcId="{628F80FD-3C9E-0643-BDA8-92354AD66160}" destId="{8105E51C-D572-314E-9622-DBB6D8C48464}" srcOrd="0" destOrd="0" presId="urn:microsoft.com/office/officeart/2005/8/layout/radial1"/>
    <dgm:cxn modelId="{CBD2AD18-2D5C-594B-9393-F242F8D847C3}" type="presParOf" srcId="{5597B55E-42EB-6B4F-A8BE-F5A94334C223}" destId="{CC64E582-C065-FC42-B560-5FDA83C6A76C}" srcOrd="6" destOrd="0" presId="urn:microsoft.com/office/officeart/2005/8/layout/radial1"/>
    <dgm:cxn modelId="{E9F89A37-3202-4E43-803A-7A761BF00B66}" type="presParOf" srcId="{5597B55E-42EB-6B4F-A8BE-F5A94334C223}" destId="{92BF6513-1113-EC47-9CBC-18A1EF9B015B}" srcOrd="7" destOrd="0" presId="urn:microsoft.com/office/officeart/2005/8/layout/radial1"/>
    <dgm:cxn modelId="{4808F9BF-706C-E94B-BDA5-793A173333A4}" type="presParOf" srcId="{92BF6513-1113-EC47-9CBC-18A1EF9B015B}" destId="{D86295CB-0B35-BD4C-AE56-711409153F2E}" srcOrd="0" destOrd="0" presId="urn:microsoft.com/office/officeart/2005/8/layout/radial1"/>
    <dgm:cxn modelId="{8C09FC55-A9C9-4B4F-A395-6AF7663FC65D}" type="presParOf" srcId="{5597B55E-42EB-6B4F-A8BE-F5A94334C223}" destId="{5BFC800F-4390-3442-8F67-31AF0D8C4C7F}" srcOrd="8" destOrd="0" presId="urn:microsoft.com/office/officeart/2005/8/layout/radial1"/>
    <dgm:cxn modelId="{5F9FC618-D11C-7B46-BE9F-45B018EDB694}" type="presParOf" srcId="{5597B55E-42EB-6B4F-A8BE-F5A94334C223}" destId="{55F8DEB7-5994-7C4E-B545-9860201883F8}" srcOrd="9" destOrd="0" presId="urn:microsoft.com/office/officeart/2005/8/layout/radial1"/>
    <dgm:cxn modelId="{599CB043-7AFF-F445-A3C0-73CE40175B02}" type="presParOf" srcId="{55F8DEB7-5994-7C4E-B545-9860201883F8}" destId="{B3B2A9AC-49FD-CD4A-AFEC-21FCDACFBDFE}" srcOrd="0" destOrd="0" presId="urn:microsoft.com/office/officeart/2005/8/layout/radial1"/>
    <dgm:cxn modelId="{886FC5FA-A313-7643-BA0E-A56CFE64067D}" type="presParOf" srcId="{5597B55E-42EB-6B4F-A8BE-F5A94334C223}" destId="{7EEB5483-E3BA-BE4A-9E29-64625CF9E471}"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0C377A-BA09-6B4F-9C3A-415D46DB0E78}">
      <dsp:nvSpPr>
        <dsp:cNvPr id="0" name=""/>
        <dsp:cNvSpPr/>
      </dsp:nvSpPr>
      <dsp:spPr>
        <a:xfrm>
          <a:off x="0" y="289260"/>
          <a:ext cx="8708481" cy="863460"/>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solidFill>
                <a:schemeClr val="tx1"/>
              </a:solidFill>
            </a:rPr>
            <a:t>1. Retention Facts</a:t>
          </a:r>
          <a:endParaRPr lang="en-US" sz="3600" kern="1200" dirty="0">
            <a:solidFill>
              <a:schemeClr val="tx1"/>
            </a:solidFill>
          </a:endParaRPr>
        </a:p>
      </dsp:txBody>
      <dsp:txXfrm>
        <a:off x="42151" y="331411"/>
        <a:ext cx="8624179" cy="779158"/>
      </dsp:txXfrm>
    </dsp:sp>
    <dsp:sp modelId="{E17208B5-F978-CB46-9F24-E0B412879385}">
      <dsp:nvSpPr>
        <dsp:cNvPr id="0" name=""/>
        <dsp:cNvSpPr/>
      </dsp:nvSpPr>
      <dsp:spPr>
        <a:xfrm>
          <a:off x="0" y="1256400"/>
          <a:ext cx="8708481" cy="863460"/>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solidFill>
                <a:srgbClr val="000000"/>
              </a:solidFill>
            </a:rPr>
            <a:t>2. Student Characteristics to Consider</a:t>
          </a:r>
          <a:endParaRPr lang="en-US" sz="3600" kern="1200" dirty="0">
            <a:solidFill>
              <a:srgbClr val="000000"/>
            </a:solidFill>
          </a:endParaRPr>
        </a:p>
      </dsp:txBody>
      <dsp:txXfrm>
        <a:off x="42151" y="1298551"/>
        <a:ext cx="8624179" cy="779158"/>
      </dsp:txXfrm>
    </dsp:sp>
    <dsp:sp modelId="{43FFD474-996E-D646-BDB6-6205C9ADDB25}">
      <dsp:nvSpPr>
        <dsp:cNvPr id="0" name=""/>
        <dsp:cNvSpPr/>
      </dsp:nvSpPr>
      <dsp:spPr>
        <a:xfrm>
          <a:off x="0" y="2223540"/>
          <a:ext cx="8708481" cy="863460"/>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solidFill>
                <a:srgbClr val="000000"/>
              </a:solidFill>
            </a:rPr>
            <a:t>3. School Characteristics to Consider</a:t>
          </a:r>
          <a:endParaRPr lang="en-US" sz="3600" kern="1200" dirty="0">
            <a:solidFill>
              <a:srgbClr val="000000"/>
            </a:solidFill>
          </a:endParaRPr>
        </a:p>
      </dsp:txBody>
      <dsp:txXfrm>
        <a:off x="42151" y="2265691"/>
        <a:ext cx="8624179" cy="779158"/>
      </dsp:txXfrm>
    </dsp:sp>
    <dsp:sp modelId="{55F33D24-A6A6-0B4B-95F8-16C9FC9F707E}">
      <dsp:nvSpPr>
        <dsp:cNvPr id="0" name=""/>
        <dsp:cNvSpPr/>
      </dsp:nvSpPr>
      <dsp:spPr>
        <a:xfrm>
          <a:off x="0" y="3190680"/>
          <a:ext cx="8708481" cy="863460"/>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en-US" sz="3600" kern="1200" dirty="0" smtClean="0">
              <a:solidFill>
                <a:srgbClr val="000000"/>
              </a:solidFill>
            </a:rPr>
            <a:t>4. Recommendations for Practice</a:t>
          </a:r>
          <a:endParaRPr lang="en-US" sz="3600" kern="1200" dirty="0">
            <a:solidFill>
              <a:srgbClr val="000000"/>
            </a:solidFill>
          </a:endParaRPr>
        </a:p>
      </dsp:txBody>
      <dsp:txXfrm>
        <a:off x="42151" y="3232831"/>
        <a:ext cx="8624179" cy="7791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E0B1A-DE6D-564A-884F-A75004B5335C}">
      <dsp:nvSpPr>
        <dsp:cNvPr id="0" name=""/>
        <dsp:cNvSpPr/>
      </dsp:nvSpPr>
      <dsp:spPr>
        <a:xfrm>
          <a:off x="3097650" y="2495599"/>
          <a:ext cx="1846974" cy="1846974"/>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solidFill>
                <a:schemeClr val="tx1"/>
              </a:solidFill>
            </a:rPr>
            <a:t>Increased chance of retention</a:t>
          </a:r>
          <a:endParaRPr lang="en-US" sz="2100" kern="1200" dirty="0">
            <a:solidFill>
              <a:schemeClr val="tx1"/>
            </a:solidFill>
          </a:endParaRPr>
        </a:p>
      </dsp:txBody>
      <dsp:txXfrm>
        <a:off x="3368133" y="2766082"/>
        <a:ext cx="1306008" cy="1306008"/>
      </dsp:txXfrm>
    </dsp:sp>
    <dsp:sp modelId="{604CFB57-2CF9-9047-A939-AA3CA490F361}">
      <dsp:nvSpPr>
        <dsp:cNvPr id="0" name=""/>
        <dsp:cNvSpPr/>
      </dsp:nvSpPr>
      <dsp:spPr>
        <a:xfrm rot="10800000">
          <a:off x="1304727" y="3155892"/>
          <a:ext cx="1694312" cy="526387"/>
        </a:xfrm>
        <a:prstGeom prst="lef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AF3CD575-763B-ED46-9305-127F4357505B}">
      <dsp:nvSpPr>
        <dsp:cNvPr id="0" name=""/>
        <dsp:cNvSpPr/>
      </dsp:nvSpPr>
      <dsp:spPr>
        <a:xfrm>
          <a:off x="427414" y="2717236"/>
          <a:ext cx="1754625" cy="1403700"/>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n-US" sz="2900" kern="1200" dirty="0" smtClean="0">
              <a:solidFill>
                <a:srgbClr val="000000"/>
              </a:solidFill>
            </a:rPr>
            <a:t>Young for grade</a:t>
          </a:r>
          <a:endParaRPr lang="en-US" sz="2900" kern="1200" dirty="0">
            <a:solidFill>
              <a:srgbClr val="000000"/>
            </a:solidFill>
          </a:endParaRPr>
        </a:p>
      </dsp:txBody>
      <dsp:txXfrm>
        <a:off x="468527" y="2758349"/>
        <a:ext cx="1672399" cy="1321474"/>
      </dsp:txXfrm>
    </dsp:sp>
    <dsp:sp modelId="{221D2C37-EB4C-364E-8796-F6B963F2A452}">
      <dsp:nvSpPr>
        <dsp:cNvPr id="0" name=""/>
        <dsp:cNvSpPr/>
      </dsp:nvSpPr>
      <dsp:spPr>
        <a:xfrm rot="13500000">
          <a:off x="1852218" y="1834130"/>
          <a:ext cx="1694312" cy="526387"/>
        </a:xfrm>
        <a:prstGeom prst="lef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1A98171E-13E4-2C42-A59C-C4C53A532E85}">
      <dsp:nvSpPr>
        <dsp:cNvPr id="0" name=""/>
        <dsp:cNvSpPr/>
      </dsp:nvSpPr>
      <dsp:spPr>
        <a:xfrm>
          <a:off x="1223032" y="796444"/>
          <a:ext cx="1754625" cy="1403700"/>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n-US" sz="2900" kern="1200" dirty="0" smtClean="0">
              <a:solidFill>
                <a:srgbClr val="000000"/>
              </a:solidFill>
            </a:rPr>
            <a:t>Male</a:t>
          </a:r>
          <a:endParaRPr lang="en-US" sz="2900" kern="1200" dirty="0">
            <a:solidFill>
              <a:srgbClr val="000000"/>
            </a:solidFill>
          </a:endParaRPr>
        </a:p>
      </dsp:txBody>
      <dsp:txXfrm>
        <a:off x="1264145" y="837557"/>
        <a:ext cx="1672399" cy="1321474"/>
      </dsp:txXfrm>
    </dsp:sp>
    <dsp:sp modelId="{8916A65C-9A31-0742-9A91-22A4E952D3B7}">
      <dsp:nvSpPr>
        <dsp:cNvPr id="0" name=""/>
        <dsp:cNvSpPr/>
      </dsp:nvSpPr>
      <dsp:spPr>
        <a:xfrm rot="16200000">
          <a:off x="3173981" y="1286638"/>
          <a:ext cx="1694312" cy="526387"/>
        </a:xfrm>
        <a:prstGeom prst="lef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61EC1628-DAB8-314C-A223-654C8CA86FC0}">
      <dsp:nvSpPr>
        <dsp:cNvPr id="0" name=""/>
        <dsp:cNvSpPr/>
      </dsp:nvSpPr>
      <dsp:spPr>
        <a:xfrm>
          <a:off x="3143824" y="826"/>
          <a:ext cx="1754625" cy="1403700"/>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n-US" sz="2900" kern="1200" dirty="0" smtClean="0">
              <a:solidFill>
                <a:srgbClr val="000000"/>
              </a:solidFill>
            </a:rPr>
            <a:t>Ethnic minority</a:t>
          </a:r>
          <a:endParaRPr lang="en-US" sz="2900" kern="1200" dirty="0">
            <a:solidFill>
              <a:srgbClr val="000000"/>
            </a:solidFill>
          </a:endParaRPr>
        </a:p>
      </dsp:txBody>
      <dsp:txXfrm>
        <a:off x="3184937" y="41939"/>
        <a:ext cx="1672399" cy="1321474"/>
      </dsp:txXfrm>
    </dsp:sp>
    <dsp:sp modelId="{D964EED9-A474-7141-8796-4EF63440091C}">
      <dsp:nvSpPr>
        <dsp:cNvPr id="0" name=""/>
        <dsp:cNvSpPr/>
      </dsp:nvSpPr>
      <dsp:spPr>
        <a:xfrm rot="18900000">
          <a:off x="4495743" y="1834130"/>
          <a:ext cx="1694312" cy="526387"/>
        </a:xfrm>
        <a:prstGeom prst="lef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C8CE0F28-95F8-0B43-909D-5BB23983FDB7}">
      <dsp:nvSpPr>
        <dsp:cNvPr id="0" name=""/>
        <dsp:cNvSpPr/>
      </dsp:nvSpPr>
      <dsp:spPr>
        <a:xfrm>
          <a:off x="5064616" y="796444"/>
          <a:ext cx="1754625" cy="1403700"/>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n-US" sz="2900" kern="1200" dirty="0" smtClean="0">
              <a:solidFill>
                <a:srgbClr val="000000"/>
              </a:solidFill>
            </a:rPr>
            <a:t>Low SES</a:t>
          </a:r>
          <a:endParaRPr lang="en-US" sz="2900" kern="1200" dirty="0">
            <a:solidFill>
              <a:srgbClr val="000000"/>
            </a:solidFill>
          </a:endParaRPr>
        </a:p>
      </dsp:txBody>
      <dsp:txXfrm>
        <a:off x="5105729" y="837557"/>
        <a:ext cx="1672399" cy="1321474"/>
      </dsp:txXfrm>
    </dsp:sp>
    <dsp:sp modelId="{04197E18-1E38-7942-9FBB-5093111E4220}">
      <dsp:nvSpPr>
        <dsp:cNvPr id="0" name=""/>
        <dsp:cNvSpPr/>
      </dsp:nvSpPr>
      <dsp:spPr>
        <a:xfrm>
          <a:off x="5043235" y="3155892"/>
          <a:ext cx="1694312" cy="526387"/>
        </a:xfrm>
        <a:prstGeom prst="lef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0E833519-711A-2A42-9808-79FF924AFFCB}">
      <dsp:nvSpPr>
        <dsp:cNvPr id="0" name=""/>
        <dsp:cNvSpPr/>
      </dsp:nvSpPr>
      <dsp:spPr>
        <a:xfrm>
          <a:off x="5860235" y="2717236"/>
          <a:ext cx="1754625" cy="1403700"/>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5245" tIns="55245" rIns="55245" bIns="55245" numCol="1" spcCol="1270" anchor="ctr" anchorCtr="0">
          <a:noAutofit/>
        </a:bodyPr>
        <a:lstStyle/>
        <a:p>
          <a:pPr lvl="0" algn="ctr" defTabSz="1289050">
            <a:lnSpc>
              <a:spcPct val="90000"/>
            </a:lnSpc>
            <a:spcBef>
              <a:spcPct val="0"/>
            </a:spcBef>
            <a:spcAft>
              <a:spcPct val="35000"/>
            </a:spcAft>
          </a:pPr>
          <a:r>
            <a:rPr lang="en-US" sz="2900" kern="1200" dirty="0" smtClean="0">
              <a:solidFill>
                <a:srgbClr val="000000"/>
              </a:solidFill>
            </a:rPr>
            <a:t>Single-parent home</a:t>
          </a:r>
          <a:endParaRPr lang="en-US" sz="2900" kern="1200" dirty="0">
            <a:solidFill>
              <a:srgbClr val="000000"/>
            </a:solidFill>
          </a:endParaRPr>
        </a:p>
      </dsp:txBody>
      <dsp:txXfrm>
        <a:off x="5901348" y="2758349"/>
        <a:ext cx="1672399" cy="13214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255A1-F62F-7845-BAB8-F04AB3CF50A4}">
      <dsp:nvSpPr>
        <dsp:cNvPr id="0" name=""/>
        <dsp:cNvSpPr/>
      </dsp:nvSpPr>
      <dsp:spPr>
        <a:xfrm>
          <a:off x="3726002" y="1846673"/>
          <a:ext cx="1582862" cy="1582862"/>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solidFill>
            </a:rPr>
            <a:t>Avoid retention</a:t>
          </a:r>
          <a:endParaRPr lang="en-US" sz="2400" kern="1200" dirty="0">
            <a:solidFill>
              <a:schemeClr val="tx1"/>
            </a:solidFill>
          </a:endParaRPr>
        </a:p>
      </dsp:txBody>
      <dsp:txXfrm>
        <a:off x="3803271" y="1923942"/>
        <a:ext cx="1428324" cy="1428324"/>
      </dsp:txXfrm>
    </dsp:sp>
    <dsp:sp modelId="{16FB4156-4522-3D4E-9306-4AA54DF30F2F}">
      <dsp:nvSpPr>
        <dsp:cNvPr id="0" name=""/>
        <dsp:cNvSpPr/>
      </dsp:nvSpPr>
      <dsp:spPr>
        <a:xfrm rot="16200000">
          <a:off x="4124582" y="1453822"/>
          <a:ext cx="785701" cy="0"/>
        </a:xfrm>
        <a:custGeom>
          <a:avLst/>
          <a:gdLst/>
          <a:ahLst/>
          <a:cxnLst/>
          <a:rect l="0" t="0" r="0" b="0"/>
          <a:pathLst>
            <a:path>
              <a:moveTo>
                <a:pt x="0" y="0"/>
              </a:moveTo>
              <a:lnTo>
                <a:pt x="785701"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FA246F-4D30-D448-89CA-AC77096203E6}">
      <dsp:nvSpPr>
        <dsp:cNvPr id="0" name=""/>
        <dsp:cNvSpPr/>
      </dsp:nvSpPr>
      <dsp:spPr>
        <a:xfrm>
          <a:off x="3987174" y="453"/>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00"/>
              </a:solidFill>
            </a:rPr>
            <a:t>Strengthen parental involvement</a:t>
          </a:r>
          <a:endParaRPr lang="en-US" sz="1200" b="1" kern="1200" dirty="0">
            <a:solidFill>
              <a:srgbClr val="000000"/>
            </a:solidFill>
          </a:endParaRPr>
        </a:p>
      </dsp:txBody>
      <dsp:txXfrm>
        <a:off x="4038944" y="52223"/>
        <a:ext cx="956978" cy="956978"/>
      </dsp:txXfrm>
    </dsp:sp>
    <dsp:sp modelId="{DFFE6DC2-F859-F546-922C-6E91555C2E7E}">
      <dsp:nvSpPr>
        <dsp:cNvPr id="0" name=""/>
        <dsp:cNvSpPr/>
      </dsp:nvSpPr>
      <dsp:spPr>
        <a:xfrm rot="19800000">
          <a:off x="5269929" y="2035862"/>
          <a:ext cx="581235" cy="0"/>
        </a:xfrm>
        <a:custGeom>
          <a:avLst/>
          <a:gdLst/>
          <a:ahLst/>
          <a:cxnLst/>
          <a:rect l="0" t="0" r="0" b="0"/>
          <a:pathLst>
            <a:path>
              <a:moveTo>
                <a:pt x="0" y="0"/>
              </a:moveTo>
              <a:lnTo>
                <a:pt x="581235"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08A885-0F4A-384C-B747-AA9F8A3070A2}">
      <dsp:nvSpPr>
        <dsp:cNvPr id="0" name=""/>
        <dsp:cNvSpPr/>
      </dsp:nvSpPr>
      <dsp:spPr>
        <a:xfrm>
          <a:off x="5812229" y="1054149"/>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en-US" sz="1700" b="1" kern="1200" dirty="0" smtClean="0">
              <a:solidFill>
                <a:srgbClr val="000000"/>
              </a:solidFill>
            </a:rPr>
            <a:t>Change mindset</a:t>
          </a:r>
          <a:endParaRPr lang="en-US" sz="1700" b="1" kern="1200" dirty="0">
            <a:solidFill>
              <a:srgbClr val="000000"/>
            </a:solidFill>
          </a:endParaRPr>
        </a:p>
      </dsp:txBody>
      <dsp:txXfrm>
        <a:off x="5863999" y="1105919"/>
        <a:ext cx="956978" cy="956978"/>
      </dsp:txXfrm>
    </dsp:sp>
    <dsp:sp modelId="{C49BD017-C1A1-B54E-BE55-22F9A872C63B}">
      <dsp:nvSpPr>
        <dsp:cNvPr id="0" name=""/>
        <dsp:cNvSpPr/>
      </dsp:nvSpPr>
      <dsp:spPr>
        <a:xfrm rot="1800000">
          <a:off x="5269929" y="3240346"/>
          <a:ext cx="581235" cy="0"/>
        </a:xfrm>
        <a:custGeom>
          <a:avLst/>
          <a:gdLst/>
          <a:ahLst/>
          <a:cxnLst/>
          <a:rect l="0" t="0" r="0" b="0"/>
          <a:pathLst>
            <a:path>
              <a:moveTo>
                <a:pt x="0" y="0"/>
              </a:moveTo>
              <a:lnTo>
                <a:pt x="581235"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DAB1A77-BB3D-1447-BBD4-3BA997AE2D8E}">
      <dsp:nvSpPr>
        <dsp:cNvPr id="0" name=""/>
        <dsp:cNvSpPr/>
      </dsp:nvSpPr>
      <dsp:spPr>
        <a:xfrm>
          <a:off x="5812229" y="3161541"/>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0000"/>
              </a:solidFill>
            </a:rPr>
            <a:t>Engage students</a:t>
          </a:r>
          <a:endParaRPr lang="en-US" sz="1600" b="1" kern="1200" dirty="0">
            <a:solidFill>
              <a:srgbClr val="000000"/>
            </a:solidFill>
          </a:endParaRPr>
        </a:p>
      </dsp:txBody>
      <dsp:txXfrm>
        <a:off x="5863999" y="3213311"/>
        <a:ext cx="956978" cy="956978"/>
      </dsp:txXfrm>
    </dsp:sp>
    <dsp:sp modelId="{67EEE914-CF3D-0040-9928-D43A2F1BA8F9}">
      <dsp:nvSpPr>
        <dsp:cNvPr id="0" name=""/>
        <dsp:cNvSpPr/>
      </dsp:nvSpPr>
      <dsp:spPr>
        <a:xfrm rot="5400000">
          <a:off x="4124582" y="3822386"/>
          <a:ext cx="785701" cy="0"/>
        </a:xfrm>
        <a:custGeom>
          <a:avLst/>
          <a:gdLst/>
          <a:ahLst/>
          <a:cxnLst/>
          <a:rect l="0" t="0" r="0" b="0"/>
          <a:pathLst>
            <a:path>
              <a:moveTo>
                <a:pt x="0" y="0"/>
              </a:moveTo>
              <a:lnTo>
                <a:pt x="785701"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9776242-55F7-E042-A582-56BA67DCB88F}">
      <dsp:nvSpPr>
        <dsp:cNvPr id="0" name=""/>
        <dsp:cNvSpPr/>
      </dsp:nvSpPr>
      <dsp:spPr>
        <a:xfrm>
          <a:off x="3987174" y="4215237"/>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US" sz="1500" b="1" kern="1200" dirty="0" smtClean="0">
              <a:solidFill>
                <a:srgbClr val="000000"/>
              </a:solidFill>
            </a:rPr>
            <a:t>Build healthy school climate</a:t>
          </a:r>
          <a:endParaRPr lang="en-US" sz="1500" b="1" kern="1200" dirty="0">
            <a:solidFill>
              <a:srgbClr val="000000"/>
            </a:solidFill>
          </a:endParaRPr>
        </a:p>
      </dsp:txBody>
      <dsp:txXfrm>
        <a:off x="4038944" y="4267007"/>
        <a:ext cx="956978" cy="956978"/>
      </dsp:txXfrm>
    </dsp:sp>
    <dsp:sp modelId="{5F42EAAA-4CED-204A-AA41-5955F1766780}">
      <dsp:nvSpPr>
        <dsp:cNvPr id="0" name=""/>
        <dsp:cNvSpPr/>
      </dsp:nvSpPr>
      <dsp:spPr>
        <a:xfrm rot="9000000">
          <a:off x="3183702" y="3240346"/>
          <a:ext cx="581235" cy="0"/>
        </a:xfrm>
        <a:custGeom>
          <a:avLst/>
          <a:gdLst/>
          <a:ahLst/>
          <a:cxnLst/>
          <a:rect l="0" t="0" r="0" b="0"/>
          <a:pathLst>
            <a:path>
              <a:moveTo>
                <a:pt x="0" y="0"/>
              </a:moveTo>
              <a:lnTo>
                <a:pt x="581235"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57636FC-0AE4-854E-8447-D49CEC42C875}">
      <dsp:nvSpPr>
        <dsp:cNvPr id="0" name=""/>
        <dsp:cNvSpPr/>
      </dsp:nvSpPr>
      <dsp:spPr>
        <a:xfrm>
          <a:off x="2162119" y="3161541"/>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0000"/>
              </a:solidFill>
            </a:rPr>
            <a:t>Improve skillful teaching</a:t>
          </a:r>
          <a:endParaRPr lang="en-US" sz="1600" b="1" kern="1200" dirty="0">
            <a:solidFill>
              <a:srgbClr val="000000"/>
            </a:solidFill>
          </a:endParaRPr>
        </a:p>
      </dsp:txBody>
      <dsp:txXfrm>
        <a:off x="2213889" y="3213311"/>
        <a:ext cx="956978" cy="956978"/>
      </dsp:txXfrm>
    </dsp:sp>
    <dsp:sp modelId="{C741F9C1-3131-A846-B3E8-54236D0E5532}">
      <dsp:nvSpPr>
        <dsp:cNvPr id="0" name=""/>
        <dsp:cNvSpPr/>
      </dsp:nvSpPr>
      <dsp:spPr>
        <a:xfrm rot="12600000">
          <a:off x="3183702" y="2035862"/>
          <a:ext cx="581235" cy="0"/>
        </a:xfrm>
        <a:custGeom>
          <a:avLst/>
          <a:gdLst/>
          <a:ahLst/>
          <a:cxnLst/>
          <a:rect l="0" t="0" r="0" b="0"/>
          <a:pathLst>
            <a:path>
              <a:moveTo>
                <a:pt x="0" y="0"/>
              </a:moveTo>
              <a:lnTo>
                <a:pt x="581235" y="0"/>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DF23462-058B-6743-BD24-CDCBA8B17D86}">
      <dsp:nvSpPr>
        <dsp:cNvPr id="0" name=""/>
        <dsp:cNvSpPr/>
      </dsp:nvSpPr>
      <dsp:spPr>
        <a:xfrm>
          <a:off x="2162119" y="1054149"/>
          <a:ext cx="1060518" cy="1060518"/>
        </a:xfrm>
        <a:prstGeom prst="round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000000"/>
              </a:solidFill>
            </a:rPr>
            <a:t>Early intervention</a:t>
          </a:r>
          <a:endParaRPr lang="en-US" sz="1200" b="1" kern="1200" dirty="0">
            <a:solidFill>
              <a:srgbClr val="000000"/>
            </a:solidFill>
          </a:endParaRPr>
        </a:p>
      </dsp:txBody>
      <dsp:txXfrm>
        <a:off x="2213889" y="1105919"/>
        <a:ext cx="956978" cy="9569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BFBB45-A214-004D-98BC-8172BFC3D1D2}">
      <dsp:nvSpPr>
        <dsp:cNvPr id="0" name=""/>
        <dsp:cNvSpPr/>
      </dsp:nvSpPr>
      <dsp:spPr>
        <a:xfrm>
          <a:off x="3743380" y="2031297"/>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smtClean="0">
              <a:solidFill>
                <a:srgbClr val="000000"/>
              </a:solidFill>
            </a:rPr>
            <a:t>Change the system</a:t>
          </a:r>
          <a:endParaRPr lang="en-US" sz="2300" kern="1200" dirty="0">
            <a:solidFill>
              <a:srgbClr val="000000"/>
            </a:solidFill>
          </a:endParaRPr>
        </a:p>
      </dsp:txBody>
      <dsp:txXfrm>
        <a:off x="3969566" y="2257483"/>
        <a:ext cx="1092123" cy="1092123"/>
      </dsp:txXfrm>
    </dsp:sp>
    <dsp:sp modelId="{E87F755D-BB5E-3F45-8B56-3D69D15B9346}">
      <dsp:nvSpPr>
        <dsp:cNvPr id="0" name=""/>
        <dsp:cNvSpPr/>
      </dsp:nvSpPr>
      <dsp:spPr>
        <a:xfrm rot="16200000">
          <a:off x="4282205" y="1782483"/>
          <a:ext cx="466844" cy="30783"/>
        </a:xfrm>
        <a:custGeom>
          <a:avLst/>
          <a:gdLst/>
          <a:ahLst/>
          <a:cxnLst/>
          <a:rect l="0" t="0" r="0" b="0"/>
          <a:pathLst>
            <a:path>
              <a:moveTo>
                <a:pt x="0" y="15391"/>
              </a:moveTo>
              <a:lnTo>
                <a:pt x="466844" y="15391"/>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503956" y="1786204"/>
        <a:ext cx="23342" cy="23342"/>
      </dsp:txXfrm>
    </dsp:sp>
    <dsp:sp modelId="{4B29A5B1-1B80-A946-8BEB-CCD88539392F}">
      <dsp:nvSpPr>
        <dsp:cNvPr id="0" name=""/>
        <dsp:cNvSpPr/>
      </dsp:nvSpPr>
      <dsp:spPr>
        <a:xfrm>
          <a:off x="3743380" y="19957"/>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Looping</a:t>
          </a:r>
          <a:endParaRPr lang="en-US" sz="2000" kern="1200" dirty="0">
            <a:solidFill>
              <a:srgbClr val="000000"/>
            </a:solidFill>
          </a:endParaRPr>
        </a:p>
      </dsp:txBody>
      <dsp:txXfrm>
        <a:off x="3969566" y="246143"/>
        <a:ext cx="1092123" cy="1092123"/>
      </dsp:txXfrm>
    </dsp:sp>
    <dsp:sp modelId="{3B33C740-7776-3444-8D75-0A2017F1CAF2}">
      <dsp:nvSpPr>
        <dsp:cNvPr id="0" name=""/>
        <dsp:cNvSpPr/>
      </dsp:nvSpPr>
      <dsp:spPr>
        <a:xfrm rot="20520000">
          <a:off x="5238654" y="2477384"/>
          <a:ext cx="466844" cy="30783"/>
        </a:xfrm>
        <a:custGeom>
          <a:avLst/>
          <a:gdLst/>
          <a:ahLst/>
          <a:cxnLst/>
          <a:rect l="0" t="0" r="0" b="0"/>
          <a:pathLst>
            <a:path>
              <a:moveTo>
                <a:pt x="0" y="15391"/>
              </a:moveTo>
              <a:lnTo>
                <a:pt x="466844" y="15391"/>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60406" y="2481105"/>
        <a:ext cx="23342" cy="23342"/>
      </dsp:txXfrm>
    </dsp:sp>
    <dsp:sp modelId="{3C78BFFF-7F05-C841-A075-715E9F917AEF}">
      <dsp:nvSpPr>
        <dsp:cNvPr id="0" name=""/>
        <dsp:cNvSpPr/>
      </dsp:nvSpPr>
      <dsp:spPr>
        <a:xfrm>
          <a:off x="5656278" y="1409759"/>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Multi-age classrooms</a:t>
          </a:r>
          <a:endParaRPr lang="en-US" sz="1500" kern="1200" dirty="0">
            <a:solidFill>
              <a:srgbClr val="000000"/>
            </a:solidFill>
          </a:endParaRPr>
        </a:p>
      </dsp:txBody>
      <dsp:txXfrm>
        <a:off x="5882464" y="1635945"/>
        <a:ext cx="1092123" cy="1092123"/>
      </dsp:txXfrm>
    </dsp:sp>
    <dsp:sp modelId="{628F80FD-3C9E-0643-BDA8-92354AD66160}">
      <dsp:nvSpPr>
        <dsp:cNvPr id="0" name=""/>
        <dsp:cNvSpPr/>
      </dsp:nvSpPr>
      <dsp:spPr>
        <a:xfrm rot="3240000">
          <a:off x="4873323" y="3601758"/>
          <a:ext cx="466844" cy="30783"/>
        </a:xfrm>
        <a:custGeom>
          <a:avLst/>
          <a:gdLst/>
          <a:ahLst/>
          <a:cxnLst/>
          <a:rect l="0" t="0" r="0" b="0"/>
          <a:pathLst>
            <a:path>
              <a:moveTo>
                <a:pt x="0" y="15391"/>
              </a:moveTo>
              <a:lnTo>
                <a:pt x="466844" y="15391"/>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95075" y="3605478"/>
        <a:ext cx="23342" cy="23342"/>
      </dsp:txXfrm>
    </dsp:sp>
    <dsp:sp modelId="{CC64E582-C065-FC42-B560-5FDA83C6A76C}">
      <dsp:nvSpPr>
        <dsp:cNvPr id="0" name=""/>
        <dsp:cNvSpPr/>
      </dsp:nvSpPr>
      <dsp:spPr>
        <a:xfrm>
          <a:off x="4925616" y="3658506"/>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smtClean="0">
              <a:solidFill>
                <a:srgbClr val="000000"/>
              </a:solidFill>
            </a:rPr>
            <a:t>Universal pre-K</a:t>
          </a:r>
          <a:endParaRPr lang="en-US" sz="1800" kern="1200" dirty="0">
            <a:solidFill>
              <a:srgbClr val="000000"/>
            </a:solidFill>
          </a:endParaRPr>
        </a:p>
      </dsp:txBody>
      <dsp:txXfrm>
        <a:off x="5151802" y="3884692"/>
        <a:ext cx="1092123" cy="1092123"/>
      </dsp:txXfrm>
    </dsp:sp>
    <dsp:sp modelId="{92BF6513-1113-EC47-9CBC-18A1EF9B015B}">
      <dsp:nvSpPr>
        <dsp:cNvPr id="0" name=""/>
        <dsp:cNvSpPr/>
      </dsp:nvSpPr>
      <dsp:spPr>
        <a:xfrm rot="7560000">
          <a:off x="3691087" y="3601758"/>
          <a:ext cx="466844" cy="30783"/>
        </a:xfrm>
        <a:custGeom>
          <a:avLst/>
          <a:gdLst/>
          <a:ahLst/>
          <a:cxnLst/>
          <a:rect l="0" t="0" r="0" b="0"/>
          <a:pathLst>
            <a:path>
              <a:moveTo>
                <a:pt x="0" y="15391"/>
              </a:moveTo>
              <a:lnTo>
                <a:pt x="466844" y="15391"/>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912838" y="3605478"/>
        <a:ext cx="23342" cy="23342"/>
      </dsp:txXfrm>
    </dsp:sp>
    <dsp:sp modelId="{5BFC800F-4390-3442-8F67-31AF0D8C4C7F}">
      <dsp:nvSpPr>
        <dsp:cNvPr id="0" name=""/>
        <dsp:cNvSpPr/>
      </dsp:nvSpPr>
      <dsp:spPr>
        <a:xfrm>
          <a:off x="2561143" y="3658506"/>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Flexible scheduling</a:t>
          </a:r>
          <a:endParaRPr lang="en-US" sz="1600" kern="1200" dirty="0">
            <a:solidFill>
              <a:srgbClr val="000000"/>
            </a:solidFill>
          </a:endParaRPr>
        </a:p>
      </dsp:txBody>
      <dsp:txXfrm>
        <a:off x="2787329" y="3884692"/>
        <a:ext cx="1092123" cy="1092123"/>
      </dsp:txXfrm>
    </dsp:sp>
    <dsp:sp modelId="{55F8DEB7-5994-7C4E-B545-9860201883F8}">
      <dsp:nvSpPr>
        <dsp:cNvPr id="0" name=""/>
        <dsp:cNvSpPr/>
      </dsp:nvSpPr>
      <dsp:spPr>
        <a:xfrm rot="11880000">
          <a:off x="3325756" y="2477384"/>
          <a:ext cx="466844" cy="30783"/>
        </a:xfrm>
        <a:custGeom>
          <a:avLst/>
          <a:gdLst/>
          <a:ahLst/>
          <a:cxnLst/>
          <a:rect l="0" t="0" r="0" b="0"/>
          <a:pathLst>
            <a:path>
              <a:moveTo>
                <a:pt x="0" y="15391"/>
              </a:moveTo>
              <a:lnTo>
                <a:pt x="466844" y="15391"/>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47507" y="2481105"/>
        <a:ext cx="23342" cy="23342"/>
      </dsp:txXfrm>
    </dsp:sp>
    <dsp:sp modelId="{7EEB5483-E3BA-BE4A-9E29-64625CF9E471}">
      <dsp:nvSpPr>
        <dsp:cNvPr id="0" name=""/>
        <dsp:cNvSpPr/>
      </dsp:nvSpPr>
      <dsp:spPr>
        <a:xfrm>
          <a:off x="1830481" y="1409759"/>
          <a:ext cx="1544495" cy="1544495"/>
        </a:xfrm>
        <a:prstGeom prst="ellipse">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0000"/>
              </a:solidFill>
            </a:rPr>
            <a:t>Reduced class size</a:t>
          </a:r>
          <a:endParaRPr lang="en-US" sz="2000" kern="1200" dirty="0">
            <a:solidFill>
              <a:srgbClr val="000000"/>
            </a:solidFill>
          </a:endParaRPr>
        </a:p>
      </dsp:txBody>
      <dsp:txXfrm>
        <a:off x="2056667" y="1635945"/>
        <a:ext cx="1092123" cy="109212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1CBAB5-766E-004C-8A00-E28DCB03A4BB}" type="datetimeFigureOut">
              <a:rPr lang="en-US" smtClean="0"/>
              <a:t>4/25/17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000749-DC00-1343-BFA5-B6B87335EA76}"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1CBAB5-766E-004C-8A00-E28DCB03A4BB}" type="datetimeFigureOut">
              <a:rPr lang="en-US" smtClean="0"/>
              <a:t>4/25/17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F21CBAB5-766E-004C-8A00-E28DCB03A4BB}" type="datetimeFigureOut">
              <a:rPr lang="en-US" smtClean="0"/>
              <a:t>4/25/17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F21CBAB5-766E-004C-8A00-E28DCB03A4BB}" type="datetimeFigureOut">
              <a:rPr lang="en-US" smtClean="0"/>
              <a:t>4/25/17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21CBAB5-766E-004C-8A00-E28DCB03A4BB}" type="datetimeFigureOut">
              <a:rPr lang="en-US" smtClean="0"/>
              <a:t>4/25/17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1CBAB5-766E-004C-8A00-E28DCB03A4BB}" type="datetimeFigureOut">
              <a:rPr lang="en-US" smtClean="0"/>
              <a:t>4/25/17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000749-DC00-1343-BFA5-B6B87335EA7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1CBAB5-766E-004C-8A00-E28DCB03A4BB}" type="datetimeFigureOut">
              <a:rPr lang="en-US" smtClean="0"/>
              <a:t>4/25/17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F21CBAB5-766E-004C-8A00-E28DCB03A4BB}" type="datetimeFigureOut">
              <a:rPr lang="en-US" smtClean="0"/>
              <a:t>4/25/17</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F1000749-DC00-1343-BFA5-B6B87335EA7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45123" y="112745"/>
            <a:ext cx="8669458" cy="1724025"/>
          </a:xfrm>
        </p:spPr>
        <p:txBody>
          <a:bodyPr/>
          <a:lstStyle/>
          <a:p>
            <a:r>
              <a:rPr lang="en-US" sz="4400" dirty="0" smtClean="0"/>
              <a:t>To Retain or Not to Retain?</a:t>
            </a:r>
            <a:endParaRPr lang="en-US" sz="4400" dirty="0"/>
          </a:p>
        </p:txBody>
      </p:sp>
      <p:sp>
        <p:nvSpPr>
          <p:cNvPr id="3" name="Subtitle 2"/>
          <p:cNvSpPr>
            <a:spLocks noGrp="1"/>
          </p:cNvSpPr>
          <p:nvPr>
            <p:ph type="subTitle" idx="4294967295"/>
          </p:nvPr>
        </p:nvSpPr>
        <p:spPr>
          <a:xfrm>
            <a:off x="1322921" y="2278554"/>
            <a:ext cx="6499225" cy="917575"/>
          </a:xfrm>
        </p:spPr>
        <p:txBody>
          <a:bodyPr>
            <a:normAutofit fontScale="85000" lnSpcReduction="10000"/>
          </a:bodyPr>
          <a:lstStyle/>
          <a:p>
            <a:pPr marL="0" indent="0" algn="ctr">
              <a:buNone/>
            </a:pPr>
            <a:r>
              <a:rPr lang="en-US" sz="3200" b="1" dirty="0" smtClean="0"/>
              <a:t>Important </a:t>
            </a:r>
            <a:r>
              <a:rPr lang="en-US" sz="3200" b="1" dirty="0"/>
              <a:t>Characteristics to Consider Before Making the Decision</a:t>
            </a:r>
          </a:p>
          <a:p>
            <a:endParaRPr lang="en-US" dirty="0"/>
          </a:p>
        </p:txBody>
      </p:sp>
      <p:pic>
        <p:nvPicPr>
          <p:cNvPr id="4" name="Picture 3" descr="59d7b0868230388d848b8ebf6256482a_source-clipart-people-voting-by-raising-hands_1991-964.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2921" y="3196129"/>
            <a:ext cx="6481823" cy="2075120"/>
          </a:xfrm>
          <a:prstGeom prst="rect">
            <a:avLst/>
          </a:prstGeom>
        </p:spPr>
      </p:pic>
      <p:sp>
        <p:nvSpPr>
          <p:cNvPr id="5" name="TextBox 4"/>
          <p:cNvSpPr txBox="1"/>
          <p:nvPr/>
        </p:nvSpPr>
        <p:spPr>
          <a:xfrm>
            <a:off x="1559950" y="5618935"/>
            <a:ext cx="6244794" cy="923330"/>
          </a:xfrm>
          <a:prstGeom prst="rect">
            <a:avLst/>
          </a:prstGeom>
          <a:noFill/>
        </p:spPr>
        <p:txBody>
          <a:bodyPr wrap="square" rtlCol="0">
            <a:spAutoFit/>
          </a:bodyPr>
          <a:lstStyle/>
          <a:p>
            <a:pPr algn="ctr"/>
            <a:r>
              <a:rPr lang="en-US" b="1" dirty="0" smtClean="0"/>
              <a:t>Presented by: Laura Efford</a:t>
            </a:r>
          </a:p>
          <a:p>
            <a:pPr algn="ctr"/>
            <a:endParaRPr lang="en-US" b="1" dirty="0"/>
          </a:p>
          <a:p>
            <a:pPr algn="ctr"/>
            <a:r>
              <a:rPr lang="en-US" b="1" dirty="0" smtClean="0"/>
              <a:t>Reading, Literacy, and Learning </a:t>
            </a:r>
            <a:endParaRPr lang="en-US" b="1" dirty="0"/>
          </a:p>
        </p:txBody>
      </p:sp>
    </p:spTree>
    <p:extLst>
      <p:ext uri="{BB962C8B-B14F-4D97-AF65-F5344CB8AC3E}">
        <p14:creationId xmlns:p14="http://schemas.microsoft.com/office/powerpoint/2010/main" val="1329649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br>
              <a:rPr lang="en-US" u="sng" dirty="0" smtClean="0"/>
            </a:br>
            <a:r>
              <a:rPr lang="en-US" sz="3600" dirty="0" smtClean="0"/>
              <a:t>Study #1</a:t>
            </a:r>
            <a:endParaRPr lang="en-US" sz="3600" dirty="0"/>
          </a:p>
        </p:txBody>
      </p:sp>
      <p:sp>
        <p:nvSpPr>
          <p:cNvPr id="3" name="Content Placeholder 2"/>
          <p:cNvSpPr>
            <a:spLocks noGrp="1"/>
          </p:cNvSpPr>
          <p:nvPr>
            <p:ph idx="1"/>
          </p:nvPr>
        </p:nvSpPr>
        <p:spPr>
          <a:xfrm>
            <a:off x="185328" y="1444532"/>
            <a:ext cx="8651116" cy="5315898"/>
          </a:xfrm>
        </p:spPr>
        <p:txBody>
          <a:bodyPr>
            <a:normAutofit lnSpcReduction="10000"/>
          </a:bodyPr>
          <a:lstStyle/>
          <a:p>
            <a:r>
              <a:rPr lang="en-US" dirty="0" smtClean="0"/>
              <a:t>Florida’s test-based retention policy: 3</a:t>
            </a:r>
            <a:r>
              <a:rPr lang="en-US" baseline="30000" dirty="0" smtClean="0"/>
              <a:t>rd</a:t>
            </a:r>
            <a:r>
              <a:rPr lang="en-US" dirty="0" smtClean="0"/>
              <a:t> grade</a:t>
            </a:r>
          </a:p>
          <a:p>
            <a:r>
              <a:rPr lang="en-US" dirty="0" smtClean="0"/>
              <a:t>Sample size=1,298,460</a:t>
            </a:r>
          </a:p>
          <a:p>
            <a:r>
              <a:rPr lang="en-US" dirty="0" smtClean="0">
                <a:solidFill>
                  <a:srgbClr val="FF0000"/>
                </a:solidFill>
              </a:rPr>
              <a:t>Retention increases the likelihood of disciplinary incidents in short-run.</a:t>
            </a:r>
          </a:p>
          <a:p>
            <a:pPr lvl="1"/>
            <a:r>
              <a:rPr lang="en-US" dirty="0" smtClean="0"/>
              <a:t>Effects dissipate over time</a:t>
            </a:r>
            <a:endParaRPr lang="en-US" dirty="0"/>
          </a:p>
          <a:p>
            <a:r>
              <a:rPr lang="en-US" dirty="0" smtClean="0"/>
              <a:t>Effects </a:t>
            </a:r>
            <a:r>
              <a:rPr lang="en-US" b="1" dirty="0" smtClean="0">
                <a:solidFill>
                  <a:srgbClr val="000090"/>
                </a:solidFill>
              </a:rPr>
              <a:t>concentrated </a:t>
            </a:r>
            <a:r>
              <a:rPr lang="en-US" dirty="0" smtClean="0">
                <a:solidFill>
                  <a:srgbClr val="000000"/>
                </a:solidFill>
              </a:rPr>
              <a:t>among</a:t>
            </a:r>
            <a:r>
              <a:rPr lang="en-US" b="1" dirty="0" smtClean="0">
                <a:solidFill>
                  <a:srgbClr val="000090"/>
                </a:solidFill>
              </a:rPr>
              <a:t> low SES </a:t>
            </a:r>
            <a:r>
              <a:rPr lang="en-US" dirty="0" smtClean="0">
                <a:solidFill>
                  <a:srgbClr val="000000"/>
                </a:solidFill>
              </a:rPr>
              <a:t>and </a:t>
            </a:r>
            <a:r>
              <a:rPr lang="en-US" b="1" dirty="0" smtClean="0">
                <a:solidFill>
                  <a:srgbClr val="000090"/>
                </a:solidFill>
              </a:rPr>
              <a:t>African American </a:t>
            </a:r>
            <a:r>
              <a:rPr lang="en-US" dirty="0" smtClean="0"/>
              <a:t>male students</a:t>
            </a:r>
          </a:p>
          <a:p>
            <a:r>
              <a:rPr lang="en-US" dirty="0" smtClean="0"/>
              <a:t>7-9% increase in incidents for </a:t>
            </a:r>
            <a:r>
              <a:rPr lang="en-US" dirty="0" smtClean="0">
                <a:solidFill>
                  <a:schemeClr val="tx1"/>
                </a:solidFill>
              </a:rPr>
              <a:t>low SES students</a:t>
            </a:r>
          </a:p>
          <a:p>
            <a:r>
              <a:rPr lang="en-US" dirty="0" smtClean="0"/>
              <a:t>No significant effects for higher SES students</a:t>
            </a:r>
          </a:p>
          <a:p>
            <a:r>
              <a:rPr lang="en-US" sz="1900" dirty="0" err="1"/>
              <a:t>Özek</a:t>
            </a:r>
            <a:r>
              <a:rPr lang="en-US" sz="1900" dirty="0"/>
              <a:t>, U. (2015). Hold back to move forward? Early grade retention </a:t>
            </a:r>
            <a:r>
              <a:rPr lang="en-US" sz="1900" dirty="0" smtClean="0"/>
              <a:t>and student </a:t>
            </a:r>
            <a:r>
              <a:rPr lang="en-US" sz="1900" dirty="0"/>
              <a:t>misbehavior. </a:t>
            </a:r>
            <a:r>
              <a:rPr lang="en-US" sz="1900" i="1" dirty="0"/>
              <a:t>Education Finance And Policy</a:t>
            </a:r>
            <a:r>
              <a:rPr lang="en-US" sz="1900" dirty="0"/>
              <a:t>, </a:t>
            </a:r>
            <a:r>
              <a:rPr lang="en-US" sz="1900" i="1" dirty="0"/>
              <a:t>10</a:t>
            </a:r>
            <a:r>
              <a:rPr lang="en-US" sz="1900" dirty="0"/>
              <a:t>(3), 350-377. </a:t>
            </a:r>
          </a:p>
        </p:txBody>
      </p:sp>
    </p:spTree>
    <p:extLst>
      <p:ext uri="{BB962C8B-B14F-4D97-AF65-F5344CB8AC3E}">
        <p14:creationId xmlns:p14="http://schemas.microsoft.com/office/powerpoint/2010/main" val="2080126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br>
              <a:rPr lang="en-US" u="sng" dirty="0" smtClean="0"/>
            </a:br>
            <a:r>
              <a:rPr lang="en-US" sz="3600" dirty="0" smtClean="0"/>
              <a:t>Study #2</a:t>
            </a:r>
            <a:endParaRPr lang="en-US" sz="3600" dirty="0"/>
          </a:p>
        </p:txBody>
      </p:sp>
      <p:sp>
        <p:nvSpPr>
          <p:cNvPr id="3" name="Content Placeholder 2"/>
          <p:cNvSpPr>
            <a:spLocks noGrp="1"/>
          </p:cNvSpPr>
          <p:nvPr>
            <p:ph idx="1"/>
          </p:nvPr>
        </p:nvSpPr>
        <p:spPr>
          <a:xfrm>
            <a:off x="354895" y="1619531"/>
            <a:ext cx="8340410" cy="5099064"/>
          </a:xfrm>
        </p:spPr>
        <p:txBody>
          <a:bodyPr>
            <a:normAutofit fontScale="92500" lnSpcReduction="20000"/>
          </a:bodyPr>
          <a:lstStyle/>
          <a:p>
            <a:r>
              <a:rPr lang="en-US" sz="2800" b="1" dirty="0" smtClean="0"/>
              <a:t>Kindergarten </a:t>
            </a:r>
            <a:r>
              <a:rPr lang="en-US" sz="2800" dirty="0" smtClean="0"/>
              <a:t>retention—Florida</a:t>
            </a:r>
          </a:p>
          <a:p>
            <a:r>
              <a:rPr lang="en-US" sz="2800" dirty="0" smtClean="0"/>
              <a:t>Sample size=6,841</a:t>
            </a:r>
          </a:p>
          <a:p>
            <a:r>
              <a:rPr lang="en-US" sz="2800" dirty="0" smtClean="0"/>
              <a:t>Retention in kindergarten puts students </a:t>
            </a:r>
            <a:r>
              <a:rPr lang="en-US" sz="2800" dirty="0" smtClean="0">
                <a:solidFill>
                  <a:srgbClr val="FF0000"/>
                </a:solidFill>
              </a:rPr>
              <a:t>at risk for poorer school outcomes </a:t>
            </a:r>
            <a:r>
              <a:rPr lang="en-US" sz="2800" dirty="0" smtClean="0"/>
              <a:t>than delayed entry and at-risk but promoted peers.</a:t>
            </a:r>
            <a:endParaRPr lang="en-US" sz="2800" dirty="0"/>
          </a:p>
          <a:p>
            <a:r>
              <a:rPr lang="en-US" sz="2800" dirty="0" smtClean="0"/>
              <a:t>Retained students </a:t>
            </a:r>
            <a:r>
              <a:rPr lang="en-US" sz="2800" dirty="0" smtClean="0">
                <a:solidFill>
                  <a:srgbClr val="FF0000"/>
                </a:solidFill>
              </a:rPr>
              <a:t>continue to lag behind peers </a:t>
            </a:r>
            <a:r>
              <a:rPr lang="en-US" sz="2800" dirty="0" smtClean="0"/>
              <a:t>throughout high school.</a:t>
            </a:r>
          </a:p>
          <a:p>
            <a:endParaRPr lang="en-US" dirty="0" smtClean="0"/>
          </a:p>
          <a:p>
            <a:pPr marL="0" indent="0">
              <a:buNone/>
            </a:pPr>
            <a:r>
              <a:rPr lang="en-US" sz="1900" dirty="0" err="1"/>
              <a:t>Raffaele</a:t>
            </a:r>
            <a:r>
              <a:rPr lang="en-US" sz="1900" dirty="0"/>
              <a:t> Mendez, L. M., Kim, E. S., </a:t>
            </a:r>
            <a:r>
              <a:rPr lang="en-US" sz="1900" dirty="0" err="1"/>
              <a:t>Ferron</a:t>
            </a:r>
            <a:r>
              <a:rPr lang="en-US" sz="1900" dirty="0"/>
              <a:t>, J., &amp; Woods, B. (2015)</a:t>
            </a:r>
            <a:r>
              <a:rPr lang="en-US" sz="1900" dirty="0" smtClean="0"/>
              <a:t>. Altering </a:t>
            </a:r>
            <a:r>
              <a:rPr lang="en-US" sz="1900" dirty="0" smtClean="0"/>
              <a:t>school </a:t>
            </a:r>
            <a:r>
              <a:rPr lang="en-US" sz="1900" dirty="0" smtClean="0"/>
              <a:t>progression </a:t>
            </a:r>
            <a:r>
              <a:rPr lang="en-US" sz="1900" dirty="0"/>
              <a:t>through </a:t>
            </a:r>
            <a:r>
              <a:rPr lang="en-US" sz="1900" dirty="0" smtClean="0"/>
              <a:t>delayed entry </a:t>
            </a:r>
            <a:r>
              <a:rPr lang="en-US" sz="1900" dirty="0"/>
              <a:t>or k</a:t>
            </a:r>
            <a:r>
              <a:rPr lang="en-US" sz="1900" dirty="0" smtClean="0"/>
              <a:t>indergarten </a:t>
            </a:r>
            <a:r>
              <a:rPr lang="en-US" sz="1900" dirty="0" smtClean="0"/>
              <a:t>retention: Propensity </a:t>
            </a:r>
            <a:r>
              <a:rPr lang="en-US" sz="1900" dirty="0" smtClean="0"/>
              <a:t>score analysis </a:t>
            </a:r>
            <a:r>
              <a:rPr lang="en-US" sz="1900" dirty="0"/>
              <a:t>of </a:t>
            </a:r>
            <a:r>
              <a:rPr lang="en-US" sz="1900" dirty="0" smtClean="0"/>
              <a:t>long-term outcomes</a:t>
            </a:r>
            <a:r>
              <a:rPr lang="en-US" sz="1900" dirty="0"/>
              <a:t>. </a:t>
            </a:r>
            <a:r>
              <a:rPr lang="en-US" sz="1900" i="1" dirty="0" smtClean="0"/>
              <a:t>Journal </a:t>
            </a:r>
            <a:r>
              <a:rPr lang="en-US" sz="1900" i="1" dirty="0"/>
              <a:t>of </a:t>
            </a:r>
            <a:r>
              <a:rPr lang="en-US" sz="1900" i="1" dirty="0" smtClean="0"/>
              <a:t>Educational Research</a:t>
            </a:r>
            <a:r>
              <a:rPr lang="en-US" sz="1900" i="1" dirty="0"/>
              <a:t>, 108</a:t>
            </a:r>
            <a:r>
              <a:rPr lang="en-US" sz="1900" dirty="0"/>
              <a:t>(3), </a:t>
            </a:r>
            <a:r>
              <a:rPr lang="en-US" sz="1900" dirty="0" smtClean="0"/>
              <a:t>186</a:t>
            </a:r>
            <a:r>
              <a:rPr lang="en-US" sz="1900" dirty="0"/>
              <a:t>-203.</a:t>
            </a:r>
          </a:p>
          <a:p>
            <a:endParaRPr lang="en-US" dirty="0" smtClean="0"/>
          </a:p>
          <a:p>
            <a:endParaRPr lang="en-US" dirty="0" smtClean="0"/>
          </a:p>
        </p:txBody>
      </p:sp>
    </p:spTree>
    <p:extLst>
      <p:ext uri="{BB962C8B-B14F-4D97-AF65-F5344CB8AC3E}">
        <p14:creationId xmlns:p14="http://schemas.microsoft.com/office/powerpoint/2010/main" val="35411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r>
              <a:rPr lang="en-US" dirty="0"/>
              <a:t/>
            </a:r>
            <a:br>
              <a:rPr lang="en-US" dirty="0"/>
            </a:br>
            <a:r>
              <a:rPr lang="en-US" sz="3600" dirty="0" smtClean="0"/>
              <a:t>Study #3</a:t>
            </a:r>
            <a:endParaRPr lang="en-US" sz="3600" dirty="0"/>
          </a:p>
        </p:txBody>
      </p:sp>
      <p:sp>
        <p:nvSpPr>
          <p:cNvPr id="3" name="Content Placeholder 2"/>
          <p:cNvSpPr>
            <a:spLocks noGrp="1"/>
          </p:cNvSpPr>
          <p:nvPr>
            <p:ph idx="1"/>
          </p:nvPr>
        </p:nvSpPr>
        <p:spPr>
          <a:xfrm>
            <a:off x="172100" y="1450903"/>
            <a:ext cx="8873090" cy="5407097"/>
          </a:xfrm>
        </p:spPr>
        <p:txBody>
          <a:bodyPr>
            <a:normAutofit/>
          </a:bodyPr>
          <a:lstStyle/>
          <a:p>
            <a:r>
              <a:rPr lang="en-US" sz="2600" dirty="0" smtClean="0"/>
              <a:t>Retention in </a:t>
            </a:r>
            <a:r>
              <a:rPr lang="en-US" sz="2600" b="1" dirty="0" smtClean="0"/>
              <a:t>K vs. 1</a:t>
            </a:r>
            <a:r>
              <a:rPr lang="en-US" sz="2600" b="1" baseline="30000" dirty="0" smtClean="0"/>
              <a:t>st</a:t>
            </a:r>
            <a:r>
              <a:rPr lang="en-US" sz="2600" b="1" dirty="0" smtClean="0"/>
              <a:t> </a:t>
            </a:r>
            <a:r>
              <a:rPr lang="en-US" sz="2600" dirty="0" smtClean="0"/>
              <a:t>grade—Belgium</a:t>
            </a:r>
          </a:p>
          <a:p>
            <a:r>
              <a:rPr lang="en-US" sz="2600" dirty="0" smtClean="0"/>
              <a:t>Sample size=1,734</a:t>
            </a:r>
          </a:p>
          <a:p>
            <a:r>
              <a:rPr lang="en-US" sz="2600" dirty="0" smtClean="0">
                <a:solidFill>
                  <a:srgbClr val="FF0000"/>
                </a:solidFill>
              </a:rPr>
              <a:t>Self-confidence &amp; wellbeing higher </a:t>
            </a:r>
            <a:r>
              <a:rPr lang="en-US" sz="2600" dirty="0" smtClean="0"/>
              <a:t>in grades 1-6 </a:t>
            </a:r>
            <a:r>
              <a:rPr lang="en-US" sz="2600" dirty="0" smtClean="0">
                <a:solidFill>
                  <a:schemeClr val="tx1">
                    <a:lumMod val="75000"/>
                    <a:lumOff val="25000"/>
                  </a:schemeClr>
                </a:solidFill>
              </a:rPr>
              <a:t>for those</a:t>
            </a:r>
            <a:r>
              <a:rPr lang="en-US" sz="2600" dirty="0" smtClean="0">
                <a:solidFill>
                  <a:srgbClr val="FF0000"/>
                </a:solidFill>
              </a:rPr>
              <a:t> retained in K </a:t>
            </a:r>
            <a:r>
              <a:rPr lang="en-US" sz="2600" dirty="0" smtClean="0"/>
              <a:t>versus retained in 1</a:t>
            </a:r>
            <a:r>
              <a:rPr lang="en-US" sz="2600" baseline="30000" dirty="0" smtClean="0"/>
              <a:t>st</a:t>
            </a:r>
            <a:r>
              <a:rPr lang="en-US" sz="2600" dirty="0" smtClean="0"/>
              <a:t> grade</a:t>
            </a:r>
          </a:p>
          <a:p>
            <a:r>
              <a:rPr lang="en-US" sz="2600" dirty="0" smtClean="0"/>
              <a:t>Maybe K repeaters are too young to perceive stigma</a:t>
            </a:r>
          </a:p>
          <a:p>
            <a:pPr marL="0" indent="0">
              <a:buNone/>
            </a:pPr>
            <a:endParaRPr lang="en-US" sz="1900" dirty="0" smtClean="0"/>
          </a:p>
          <a:p>
            <a:pPr marL="0" indent="0">
              <a:buNone/>
            </a:pPr>
            <a:endParaRPr lang="en-US" sz="1900" dirty="0"/>
          </a:p>
          <a:p>
            <a:pPr marL="0" indent="0">
              <a:buNone/>
            </a:pPr>
            <a:r>
              <a:rPr lang="en-US" sz="1900" dirty="0" err="1" smtClean="0"/>
              <a:t>Vandecandelaere</a:t>
            </a:r>
            <a:r>
              <a:rPr lang="en-US" sz="1900" dirty="0"/>
              <a:t>, M., Schmitt, E., </a:t>
            </a:r>
            <a:r>
              <a:rPr lang="en-US" sz="1900" dirty="0" err="1"/>
              <a:t>Vanlaar</a:t>
            </a:r>
            <a:r>
              <a:rPr lang="en-US" sz="1900" dirty="0"/>
              <a:t>, G., De </a:t>
            </a:r>
            <a:r>
              <a:rPr lang="en-US" sz="1900" dirty="0" err="1"/>
              <a:t>Fraine</a:t>
            </a:r>
            <a:r>
              <a:rPr lang="en-US" sz="1900" dirty="0"/>
              <a:t>, B., &amp; Van </a:t>
            </a:r>
            <a:r>
              <a:rPr lang="en-US" sz="1900" dirty="0" err="1"/>
              <a:t>Damme</a:t>
            </a:r>
            <a:r>
              <a:rPr lang="en-US" sz="1900" dirty="0"/>
              <a:t>, </a:t>
            </a:r>
            <a:r>
              <a:rPr lang="en-US" sz="1900" dirty="0" smtClean="0"/>
              <a:t>J</a:t>
            </a:r>
            <a:r>
              <a:rPr lang="en-US" sz="1900" dirty="0"/>
              <a:t>. (2016). Effects of kindergarten retention for at-risk </a:t>
            </a:r>
            <a:r>
              <a:rPr lang="en-US" sz="1900" dirty="0" smtClean="0"/>
              <a:t>children’s psychosocial </a:t>
            </a:r>
            <a:r>
              <a:rPr lang="en-US" sz="1900" dirty="0"/>
              <a:t>development. </a:t>
            </a:r>
            <a:r>
              <a:rPr lang="en-US" sz="1900" i="1" dirty="0"/>
              <a:t>Educational Psychology</a:t>
            </a:r>
            <a:r>
              <a:rPr lang="en-US" sz="1900" dirty="0"/>
              <a:t>, </a:t>
            </a:r>
            <a:r>
              <a:rPr lang="en-US" sz="1900" i="1" dirty="0"/>
              <a:t>36</a:t>
            </a:r>
            <a:r>
              <a:rPr lang="en-US" sz="1900" dirty="0"/>
              <a:t>(8), </a:t>
            </a:r>
            <a:r>
              <a:rPr lang="en-US" sz="1900" dirty="0" smtClean="0"/>
              <a:t>1354</a:t>
            </a:r>
            <a:r>
              <a:rPr lang="en-US" sz="1900" dirty="0"/>
              <a:t>-1389.</a:t>
            </a:r>
          </a:p>
          <a:p>
            <a:endParaRPr lang="en-US" dirty="0"/>
          </a:p>
        </p:txBody>
      </p:sp>
    </p:spTree>
    <p:extLst>
      <p:ext uri="{BB962C8B-B14F-4D97-AF65-F5344CB8AC3E}">
        <p14:creationId xmlns:p14="http://schemas.microsoft.com/office/powerpoint/2010/main" val="1183261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br>
              <a:rPr lang="en-US" u="sng" dirty="0" smtClean="0"/>
            </a:br>
            <a:r>
              <a:rPr lang="en-US" sz="3600" dirty="0" smtClean="0"/>
              <a:t>Study #4</a:t>
            </a:r>
            <a:endParaRPr lang="en-US" sz="3600" dirty="0"/>
          </a:p>
        </p:txBody>
      </p:sp>
      <p:sp>
        <p:nvSpPr>
          <p:cNvPr id="3" name="Content Placeholder 2"/>
          <p:cNvSpPr>
            <a:spLocks noGrp="1"/>
          </p:cNvSpPr>
          <p:nvPr>
            <p:ph idx="1"/>
          </p:nvPr>
        </p:nvSpPr>
        <p:spPr>
          <a:xfrm>
            <a:off x="549274" y="1600201"/>
            <a:ext cx="8392995" cy="5080850"/>
          </a:xfrm>
        </p:spPr>
        <p:txBody>
          <a:bodyPr>
            <a:normAutofit lnSpcReduction="10000"/>
          </a:bodyPr>
          <a:lstStyle/>
          <a:p>
            <a:r>
              <a:rPr lang="en-US" dirty="0"/>
              <a:t>Sample size=</a:t>
            </a:r>
            <a:r>
              <a:rPr lang="en-US" dirty="0" smtClean="0"/>
              <a:t>106</a:t>
            </a:r>
          </a:p>
          <a:p>
            <a:r>
              <a:rPr lang="en-US" dirty="0" smtClean="0"/>
              <a:t>Students tracked K-11</a:t>
            </a:r>
            <a:r>
              <a:rPr lang="en-US" baseline="30000" dirty="0" smtClean="0"/>
              <a:t>th</a:t>
            </a:r>
            <a:r>
              <a:rPr lang="en-US" dirty="0" smtClean="0"/>
              <a:t> grade</a:t>
            </a:r>
          </a:p>
          <a:p>
            <a:r>
              <a:rPr lang="en-US" dirty="0" smtClean="0"/>
              <a:t>K-2 retention </a:t>
            </a:r>
            <a:r>
              <a:rPr lang="en-US" dirty="0" smtClean="0">
                <a:solidFill>
                  <a:srgbClr val="FF0000"/>
                </a:solidFill>
              </a:rPr>
              <a:t>more successful for </a:t>
            </a:r>
            <a:r>
              <a:rPr lang="en-US" dirty="0" smtClean="0"/>
              <a:t>students:</a:t>
            </a:r>
          </a:p>
          <a:p>
            <a:pPr lvl="1"/>
            <a:r>
              <a:rPr lang="en-US" b="1" dirty="0">
                <a:solidFill>
                  <a:srgbClr val="000090"/>
                </a:solidFill>
              </a:rPr>
              <a:t>Y</a:t>
            </a:r>
            <a:r>
              <a:rPr lang="en-US" b="1" dirty="0" smtClean="0">
                <a:solidFill>
                  <a:srgbClr val="000090"/>
                </a:solidFill>
              </a:rPr>
              <a:t>oung</a:t>
            </a:r>
            <a:r>
              <a:rPr lang="en-US" dirty="0" smtClean="0"/>
              <a:t> for grade</a:t>
            </a:r>
          </a:p>
          <a:p>
            <a:pPr lvl="1"/>
            <a:r>
              <a:rPr lang="en-US" dirty="0" smtClean="0"/>
              <a:t>From </a:t>
            </a:r>
            <a:r>
              <a:rPr lang="en-US" b="1" dirty="0" smtClean="0">
                <a:solidFill>
                  <a:srgbClr val="000090"/>
                </a:solidFill>
              </a:rPr>
              <a:t>higher SES </a:t>
            </a:r>
            <a:r>
              <a:rPr lang="en-US" dirty="0" smtClean="0"/>
              <a:t>homes</a:t>
            </a:r>
          </a:p>
          <a:p>
            <a:pPr lvl="1"/>
            <a:r>
              <a:rPr lang="en-US" dirty="0" smtClean="0"/>
              <a:t>With mothers with higher levels of education</a:t>
            </a:r>
          </a:p>
          <a:p>
            <a:pPr lvl="1"/>
            <a:r>
              <a:rPr lang="en-US" dirty="0" smtClean="0"/>
              <a:t>With higher parental involvement</a:t>
            </a:r>
          </a:p>
          <a:p>
            <a:pPr marL="349250" lvl="1" indent="0">
              <a:buNone/>
            </a:pPr>
            <a:endParaRPr lang="en-US" dirty="0"/>
          </a:p>
          <a:p>
            <a:pPr marL="349250" lvl="1" indent="0">
              <a:buNone/>
            </a:pPr>
            <a:endParaRPr lang="en-US" dirty="0"/>
          </a:p>
          <a:p>
            <a:pPr marL="349250" lvl="1" indent="0">
              <a:buNone/>
            </a:pPr>
            <a:r>
              <a:rPr lang="en-US" sz="1800" dirty="0" smtClean="0"/>
              <a:t>Ferguson</a:t>
            </a:r>
            <a:r>
              <a:rPr lang="en-US" sz="1800" dirty="0"/>
              <a:t>, P., </a:t>
            </a:r>
            <a:r>
              <a:rPr lang="en-US" sz="1800" dirty="0" err="1"/>
              <a:t>Jimerson</a:t>
            </a:r>
            <a:r>
              <a:rPr lang="en-US" sz="1800" dirty="0"/>
              <a:t>, S. R., &amp; Dalton, M. J. (2001). </a:t>
            </a:r>
            <a:r>
              <a:rPr lang="en-US" sz="1800" dirty="0" smtClean="0"/>
              <a:t>Sorting </a:t>
            </a:r>
            <a:r>
              <a:rPr lang="en-US" sz="1800" dirty="0" smtClean="0"/>
              <a:t>out successful </a:t>
            </a:r>
            <a:r>
              <a:rPr lang="en-US" sz="1800" dirty="0" smtClean="0"/>
              <a:t>failures: Exploratory analyses of factors associated </a:t>
            </a:r>
            <a:r>
              <a:rPr lang="en-US" sz="1800" dirty="0" smtClean="0"/>
              <a:t>with </a:t>
            </a:r>
            <a:r>
              <a:rPr lang="en-US" sz="1800" dirty="0" smtClean="0"/>
              <a:t>academic and behavioral outcomes of retained </a:t>
            </a:r>
            <a:r>
              <a:rPr lang="en-US" sz="1800" dirty="0" smtClean="0"/>
              <a:t>students</a:t>
            </a:r>
            <a:r>
              <a:rPr lang="en-US" sz="1800" dirty="0" smtClean="0"/>
              <a:t>.</a:t>
            </a:r>
            <a:r>
              <a:rPr lang="en-US" sz="1800" dirty="0"/>
              <a:t> </a:t>
            </a:r>
            <a:r>
              <a:rPr lang="en-US" sz="1800" i="1" dirty="0"/>
              <a:t>Psychology In The Schools</a:t>
            </a:r>
            <a:r>
              <a:rPr lang="en-US" sz="1800" dirty="0"/>
              <a:t>, </a:t>
            </a:r>
            <a:r>
              <a:rPr lang="en-US" sz="1800" i="1" dirty="0"/>
              <a:t>38</a:t>
            </a:r>
            <a:r>
              <a:rPr lang="en-US" sz="1800" dirty="0"/>
              <a:t>(4), 327.</a:t>
            </a:r>
          </a:p>
          <a:p>
            <a:pPr marL="349250" lvl="1" indent="0">
              <a:buNone/>
            </a:pPr>
            <a:endParaRPr lang="en-US" sz="1800" dirty="0" smtClean="0"/>
          </a:p>
        </p:txBody>
      </p:sp>
    </p:spTree>
    <p:extLst>
      <p:ext uri="{BB962C8B-B14F-4D97-AF65-F5344CB8AC3E}">
        <p14:creationId xmlns:p14="http://schemas.microsoft.com/office/powerpoint/2010/main" val="1626566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br>
              <a:rPr lang="en-US" u="sng" dirty="0" smtClean="0"/>
            </a:br>
            <a:r>
              <a:rPr lang="en-US" sz="3600" dirty="0" smtClean="0"/>
              <a:t>Study#5</a:t>
            </a:r>
            <a:endParaRPr lang="en-US" sz="3600" dirty="0"/>
          </a:p>
        </p:txBody>
      </p:sp>
      <p:sp>
        <p:nvSpPr>
          <p:cNvPr id="3" name="Content Placeholder 2"/>
          <p:cNvSpPr>
            <a:spLocks noGrp="1"/>
          </p:cNvSpPr>
          <p:nvPr>
            <p:ph idx="1"/>
          </p:nvPr>
        </p:nvSpPr>
        <p:spPr>
          <a:xfrm>
            <a:off x="172100" y="1444531"/>
            <a:ext cx="8971900" cy="5254733"/>
          </a:xfrm>
        </p:spPr>
        <p:txBody>
          <a:bodyPr>
            <a:normAutofit lnSpcReduction="10000"/>
          </a:bodyPr>
          <a:lstStyle/>
          <a:p>
            <a:r>
              <a:rPr lang="en-US" b="1" dirty="0" smtClean="0"/>
              <a:t>First grade </a:t>
            </a:r>
            <a:r>
              <a:rPr lang="en-US" dirty="0" smtClean="0"/>
              <a:t>retention—Texas</a:t>
            </a:r>
          </a:p>
          <a:p>
            <a:r>
              <a:rPr lang="en-US" dirty="0" smtClean="0"/>
              <a:t>Sample size=125</a:t>
            </a:r>
          </a:p>
          <a:p>
            <a:r>
              <a:rPr lang="en-US" dirty="0" smtClean="0"/>
              <a:t>Students with </a:t>
            </a:r>
            <a:r>
              <a:rPr lang="en-US" dirty="0" smtClean="0">
                <a:solidFill>
                  <a:srgbClr val="FF0000"/>
                </a:solidFill>
              </a:rPr>
              <a:t>lower </a:t>
            </a:r>
            <a:r>
              <a:rPr lang="en-US" dirty="0" smtClean="0">
                <a:solidFill>
                  <a:schemeClr val="tx1">
                    <a:lumMod val="75000"/>
                    <a:lumOff val="25000"/>
                  </a:schemeClr>
                </a:solidFill>
              </a:rPr>
              <a:t>“</a:t>
            </a:r>
            <a:r>
              <a:rPr lang="en-US" b="1" dirty="0" smtClean="0">
                <a:solidFill>
                  <a:srgbClr val="0000FF"/>
                </a:solidFill>
              </a:rPr>
              <a:t>learning related skills</a:t>
            </a:r>
            <a:r>
              <a:rPr lang="en-US" dirty="0" smtClean="0">
                <a:solidFill>
                  <a:schemeClr val="tx1">
                    <a:lumMod val="75000"/>
                    <a:lumOff val="25000"/>
                  </a:schemeClr>
                </a:solidFill>
              </a:rPr>
              <a:t>”</a:t>
            </a:r>
            <a:r>
              <a:rPr lang="en-US" dirty="0" smtClean="0">
                <a:solidFill>
                  <a:srgbClr val="FF0000"/>
                </a:solidFill>
              </a:rPr>
              <a:t> </a:t>
            </a:r>
            <a:r>
              <a:rPr lang="en-US" dirty="0" smtClean="0"/>
              <a:t>(self-regulation, ability to pay attention, cooperation) showed </a:t>
            </a:r>
            <a:r>
              <a:rPr lang="en-US" dirty="0" smtClean="0">
                <a:solidFill>
                  <a:srgbClr val="FF0000"/>
                </a:solidFill>
              </a:rPr>
              <a:t>more rapid academic growth </a:t>
            </a:r>
            <a:r>
              <a:rPr lang="en-US" dirty="0" smtClean="0"/>
              <a:t>through 6</a:t>
            </a:r>
            <a:r>
              <a:rPr lang="en-US" baseline="30000" dirty="0" smtClean="0"/>
              <a:t>th</a:t>
            </a:r>
            <a:r>
              <a:rPr lang="en-US" dirty="0" smtClean="0"/>
              <a:t> grade than those retained students with higher LRS.</a:t>
            </a:r>
          </a:p>
          <a:p>
            <a:r>
              <a:rPr lang="en-US" dirty="0" smtClean="0"/>
              <a:t>Cannot conclude these students benefited more from retention than promotion, though.</a:t>
            </a:r>
          </a:p>
          <a:p>
            <a:pPr marL="0" indent="0">
              <a:buNone/>
            </a:pPr>
            <a:endParaRPr lang="en-US" sz="1900" dirty="0" smtClean="0"/>
          </a:p>
          <a:p>
            <a:pPr marL="0" indent="0">
              <a:buNone/>
            </a:pPr>
            <a:r>
              <a:rPr lang="en-US" sz="1900" dirty="0" smtClean="0"/>
              <a:t>Chen</a:t>
            </a:r>
            <a:r>
              <a:rPr lang="en-US" sz="1900" dirty="0"/>
              <a:t>, Q., Hughes, J. N., &amp; Kwok, O. (2014). Differential growth trajectories </a:t>
            </a:r>
            <a:r>
              <a:rPr lang="en-US" sz="1900" dirty="0" smtClean="0"/>
              <a:t>for </a:t>
            </a:r>
            <a:r>
              <a:rPr lang="en-US" sz="1900" dirty="0"/>
              <a:t>achievement among children retained in first grade: A growth </a:t>
            </a:r>
            <a:r>
              <a:rPr lang="en-US" sz="1900" dirty="0" smtClean="0"/>
              <a:t>mixture </a:t>
            </a:r>
            <a:r>
              <a:rPr lang="en-US" sz="1900" dirty="0"/>
              <a:t>model. </a:t>
            </a:r>
            <a:r>
              <a:rPr lang="en-US" sz="1900" i="1" dirty="0"/>
              <a:t>Elementary School Journal, 114</a:t>
            </a:r>
            <a:r>
              <a:rPr lang="en-US" sz="1900" dirty="0"/>
              <a:t>(3), 327-353.</a:t>
            </a:r>
          </a:p>
          <a:p>
            <a:endParaRPr lang="en-US" sz="1900" dirty="0" smtClean="0"/>
          </a:p>
        </p:txBody>
      </p:sp>
    </p:spTree>
    <p:extLst>
      <p:ext uri="{BB962C8B-B14F-4D97-AF65-F5344CB8AC3E}">
        <p14:creationId xmlns:p14="http://schemas.microsoft.com/office/powerpoint/2010/main" val="166374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Student Characteristics</a:t>
            </a:r>
            <a:br>
              <a:rPr lang="en-US" u="sng" dirty="0" smtClean="0"/>
            </a:br>
            <a:r>
              <a:rPr lang="en-US" sz="3600" dirty="0" smtClean="0"/>
              <a:t>Conclusions</a:t>
            </a:r>
            <a:endParaRPr lang="en-US" sz="3600" dirty="0"/>
          </a:p>
        </p:txBody>
      </p:sp>
      <p:sp>
        <p:nvSpPr>
          <p:cNvPr id="3" name="Content Placeholder 2"/>
          <p:cNvSpPr>
            <a:spLocks noGrp="1"/>
          </p:cNvSpPr>
          <p:nvPr>
            <p:ph idx="1"/>
          </p:nvPr>
        </p:nvSpPr>
        <p:spPr>
          <a:xfrm>
            <a:off x="549274" y="1600200"/>
            <a:ext cx="8419451" cy="5257799"/>
          </a:xfrm>
        </p:spPr>
        <p:txBody>
          <a:bodyPr>
            <a:normAutofit/>
          </a:bodyPr>
          <a:lstStyle/>
          <a:p>
            <a:r>
              <a:rPr lang="en-US" dirty="0" smtClean="0"/>
              <a:t>Retention </a:t>
            </a:r>
            <a:r>
              <a:rPr lang="en-US" b="1" dirty="0" smtClean="0">
                <a:solidFill>
                  <a:srgbClr val="000090"/>
                </a:solidFill>
              </a:rPr>
              <a:t>may increase disciplinary incidents </a:t>
            </a:r>
            <a:r>
              <a:rPr lang="en-US" dirty="0" smtClean="0"/>
              <a:t>in short term for low SES 3</a:t>
            </a:r>
            <a:r>
              <a:rPr lang="en-US" baseline="30000" dirty="0" smtClean="0"/>
              <a:t>rd</a:t>
            </a:r>
            <a:r>
              <a:rPr lang="en-US" dirty="0" smtClean="0"/>
              <a:t> graders.</a:t>
            </a:r>
          </a:p>
          <a:p>
            <a:r>
              <a:rPr lang="en-US" dirty="0" smtClean="0"/>
              <a:t>Kindergarten </a:t>
            </a:r>
            <a:r>
              <a:rPr lang="en-US" b="1" dirty="0" err="1" smtClean="0">
                <a:solidFill>
                  <a:srgbClr val="000090"/>
                </a:solidFill>
              </a:rPr>
              <a:t>retainees</a:t>
            </a:r>
            <a:r>
              <a:rPr lang="en-US" b="1" dirty="0" smtClean="0">
                <a:solidFill>
                  <a:srgbClr val="000090"/>
                </a:solidFill>
              </a:rPr>
              <a:t> do not </a:t>
            </a:r>
            <a:r>
              <a:rPr lang="en-US" dirty="0" smtClean="0">
                <a:solidFill>
                  <a:schemeClr val="tx1">
                    <a:lumMod val="75000"/>
                    <a:lumOff val="25000"/>
                  </a:schemeClr>
                </a:solidFill>
              </a:rPr>
              <a:t>usually</a:t>
            </a:r>
            <a:r>
              <a:rPr lang="en-US" dirty="0" smtClean="0">
                <a:solidFill>
                  <a:schemeClr val="tx1"/>
                </a:solidFill>
              </a:rPr>
              <a:t> </a:t>
            </a:r>
            <a:r>
              <a:rPr lang="en-US" b="1" dirty="0" smtClean="0">
                <a:solidFill>
                  <a:srgbClr val="000090"/>
                </a:solidFill>
              </a:rPr>
              <a:t>catch up </a:t>
            </a:r>
            <a:r>
              <a:rPr lang="en-US" dirty="0" smtClean="0"/>
              <a:t>with delayed entry or promoted peers.</a:t>
            </a:r>
          </a:p>
          <a:p>
            <a:pPr lvl="1"/>
            <a:r>
              <a:rPr lang="en-US" dirty="0" smtClean="0"/>
              <a:t>BUT kindergarten retention may be more beneficial for socio-emotional wellbeing than 1</a:t>
            </a:r>
            <a:r>
              <a:rPr lang="en-US" baseline="30000" dirty="0" smtClean="0"/>
              <a:t>st</a:t>
            </a:r>
            <a:r>
              <a:rPr lang="en-US" dirty="0" smtClean="0"/>
              <a:t> grade retention.</a:t>
            </a:r>
          </a:p>
          <a:p>
            <a:r>
              <a:rPr lang="en-US" dirty="0" smtClean="0"/>
              <a:t>Early grade retention more successful for kids from higher SES homes with well-educated mothers.</a:t>
            </a:r>
          </a:p>
          <a:p>
            <a:r>
              <a:rPr lang="en-US" dirty="0" smtClean="0"/>
              <a:t>Students with low LRS show more rapid academic growth after retention than those with higher LRS.</a:t>
            </a:r>
            <a:endParaRPr lang="en-US" dirty="0"/>
          </a:p>
        </p:txBody>
      </p:sp>
    </p:spTree>
    <p:extLst>
      <p:ext uri="{BB962C8B-B14F-4D97-AF65-F5344CB8AC3E}">
        <p14:creationId xmlns:p14="http://schemas.microsoft.com/office/powerpoint/2010/main" val="3688177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Characteristics</a:t>
            </a:r>
            <a:endParaRPr lang="en-US" dirty="0"/>
          </a:p>
        </p:txBody>
      </p:sp>
      <p:sp>
        <p:nvSpPr>
          <p:cNvPr id="3" name="Content Placeholder 2"/>
          <p:cNvSpPr>
            <a:spLocks noGrp="1"/>
          </p:cNvSpPr>
          <p:nvPr>
            <p:ph idx="1"/>
          </p:nvPr>
        </p:nvSpPr>
        <p:spPr>
          <a:xfrm>
            <a:off x="549275" y="1600200"/>
            <a:ext cx="8353310" cy="5014701"/>
          </a:xfrm>
        </p:spPr>
        <p:txBody>
          <a:bodyPr>
            <a:normAutofit/>
          </a:bodyPr>
          <a:lstStyle/>
          <a:p>
            <a:r>
              <a:rPr lang="en-US" dirty="0" smtClean="0"/>
              <a:t># of disciplinary incidents decrease as # of retained students increase </a:t>
            </a:r>
            <a:r>
              <a:rPr lang="en-US" sz="1800" dirty="0" smtClean="0"/>
              <a:t>(</a:t>
            </a:r>
            <a:r>
              <a:rPr lang="en-US" sz="1800" dirty="0" err="1" smtClean="0"/>
              <a:t>Ozek</a:t>
            </a:r>
            <a:r>
              <a:rPr lang="en-US" sz="1800" dirty="0" smtClean="0"/>
              <a:t>, 2015)</a:t>
            </a:r>
          </a:p>
          <a:p>
            <a:r>
              <a:rPr lang="en-US" b="1" dirty="0" smtClean="0"/>
              <a:t>Teacher attitudes powerful predictor </a:t>
            </a:r>
            <a:r>
              <a:rPr lang="en-US" dirty="0" smtClean="0"/>
              <a:t>of retention</a:t>
            </a:r>
          </a:p>
          <a:p>
            <a:r>
              <a:rPr lang="en-US" dirty="0" smtClean="0"/>
              <a:t>Positive effects correlate with low student-teacher ratios and individualized education </a:t>
            </a:r>
            <a:r>
              <a:rPr lang="en-US" dirty="0" smtClean="0"/>
              <a:t>plans.</a:t>
            </a:r>
            <a:endParaRPr lang="en-US" dirty="0" smtClean="0"/>
          </a:p>
          <a:p>
            <a:r>
              <a:rPr lang="en-US" dirty="0"/>
              <a:t>Teacher-based retention increases likelihood of dropping out more than test-based policies. </a:t>
            </a:r>
            <a:endParaRPr lang="en-US" dirty="0" smtClean="0"/>
          </a:p>
          <a:p>
            <a:pPr marL="0" indent="0">
              <a:buNone/>
            </a:pPr>
            <a:endParaRPr lang="en-US" sz="1600" dirty="0" smtClean="0"/>
          </a:p>
          <a:p>
            <a:pPr marL="0" indent="0">
              <a:buNone/>
            </a:pPr>
            <a:r>
              <a:rPr lang="en-US" sz="1600" dirty="0" err="1" smtClean="0"/>
              <a:t>Allensworth</a:t>
            </a:r>
            <a:r>
              <a:rPr lang="en-US" sz="1600" dirty="0"/>
              <a:t>, E. M. (2005). Dropout rates after high-stakes testing in elementary </a:t>
            </a:r>
            <a:r>
              <a:rPr lang="en-US" sz="1600" dirty="0" smtClean="0"/>
              <a:t>school</a:t>
            </a:r>
            <a:r>
              <a:rPr lang="en-US" sz="1600" dirty="0"/>
              <a:t>: A study of the contradictory effects of Chicago's efforts to end </a:t>
            </a:r>
            <a:r>
              <a:rPr lang="en-US" sz="1600" dirty="0" smtClean="0"/>
              <a:t>social </a:t>
            </a:r>
            <a:r>
              <a:rPr lang="en-US" sz="1600" dirty="0"/>
              <a:t>promotion. </a:t>
            </a:r>
            <a:r>
              <a:rPr lang="en-US" sz="1600" i="1" dirty="0"/>
              <a:t>Educational Evaluation And Policy Analysis</a:t>
            </a:r>
            <a:r>
              <a:rPr lang="en-US" sz="1600" dirty="0"/>
              <a:t>, </a:t>
            </a:r>
            <a:r>
              <a:rPr lang="en-US" sz="1600" i="1" dirty="0"/>
              <a:t>27</a:t>
            </a:r>
            <a:r>
              <a:rPr lang="en-US" sz="1600" dirty="0"/>
              <a:t>(4), </a:t>
            </a:r>
            <a:r>
              <a:rPr lang="en-US" sz="1600" dirty="0" smtClean="0"/>
              <a:t>341</a:t>
            </a:r>
            <a:r>
              <a:rPr lang="en-US" sz="1600" dirty="0"/>
              <a:t>-364.</a:t>
            </a:r>
          </a:p>
          <a:p>
            <a:endParaRPr lang="en-US" dirty="0"/>
          </a:p>
        </p:txBody>
      </p:sp>
    </p:spTree>
    <p:extLst>
      <p:ext uri="{BB962C8B-B14F-4D97-AF65-F5344CB8AC3E}">
        <p14:creationId xmlns:p14="http://schemas.microsoft.com/office/powerpoint/2010/main" val="2634903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for Practice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89649573"/>
              </p:ext>
            </p:extLst>
          </p:nvPr>
        </p:nvGraphicFramePr>
        <p:xfrm>
          <a:off x="0" y="1444532"/>
          <a:ext cx="9034867" cy="5276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0426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for Practice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7557888"/>
              </p:ext>
            </p:extLst>
          </p:nvPr>
        </p:nvGraphicFramePr>
        <p:xfrm>
          <a:off x="112744" y="1537470"/>
          <a:ext cx="9031256" cy="52229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45947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If You Have to Retain?</a:t>
            </a:r>
            <a:endParaRPr lang="en-US" dirty="0"/>
          </a:p>
        </p:txBody>
      </p:sp>
      <p:sp>
        <p:nvSpPr>
          <p:cNvPr id="3" name="Content Placeholder 2"/>
          <p:cNvSpPr>
            <a:spLocks noGrp="1"/>
          </p:cNvSpPr>
          <p:nvPr>
            <p:ph idx="1"/>
          </p:nvPr>
        </p:nvSpPr>
        <p:spPr>
          <a:xfrm>
            <a:off x="549274" y="1600201"/>
            <a:ext cx="8379767" cy="5094080"/>
          </a:xfrm>
        </p:spPr>
        <p:txBody>
          <a:bodyPr>
            <a:normAutofit/>
          </a:bodyPr>
          <a:lstStyle/>
          <a:p>
            <a:r>
              <a:rPr lang="en-US" dirty="0" smtClean="0"/>
              <a:t>Minimize bias through </a:t>
            </a:r>
            <a:r>
              <a:rPr lang="en-US" b="1" dirty="0" smtClean="0"/>
              <a:t>team decision making</a:t>
            </a:r>
            <a:r>
              <a:rPr lang="en-US" dirty="0" smtClean="0"/>
              <a:t>.</a:t>
            </a:r>
          </a:p>
          <a:p>
            <a:r>
              <a:rPr lang="en-US" dirty="0" smtClean="0"/>
              <a:t>Assign classroom teacher carefully.</a:t>
            </a:r>
          </a:p>
          <a:p>
            <a:r>
              <a:rPr lang="en-US" dirty="0" smtClean="0"/>
              <a:t>Offer </a:t>
            </a:r>
            <a:r>
              <a:rPr lang="en-US" b="1" dirty="0" smtClean="0"/>
              <a:t>breadth of interventions </a:t>
            </a:r>
            <a:r>
              <a:rPr lang="en-US" dirty="0" smtClean="0"/>
              <a:t>and begin </a:t>
            </a:r>
            <a:r>
              <a:rPr lang="en-US" b="1" dirty="0" smtClean="0"/>
              <a:t>right away</a:t>
            </a:r>
            <a:r>
              <a:rPr lang="en-US" dirty="0" smtClean="0"/>
              <a:t>.</a:t>
            </a:r>
            <a:endParaRPr lang="en-US" dirty="0"/>
          </a:p>
          <a:p>
            <a:pPr lvl="1"/>
            <a:r>
              <a:rPr lang="en-US" dirty="0" smtClean="0"/>
              <a:t>1-on-1 tutoring</a:t>
            </a:r>
          </a:p>
          <a:p>
            <a:pPr lvl="1"/>
            <a:r>
              <a:rPr lang="en-US" dirty="0" smtClean="0"/>
              <a:t>Summer school, after school, Saturday school</a:t>
            </a:r>
            <a:endParaRPr lang="en-US" dirty="0"/>
          </a:p>
          <a:p>
            <a:r>
              <a:rPr lang="en-US" dirty="0" smtClean="0"/>
              <a:t>Retention year should be </a:t>
            </a:r>
            <a:r>
              <a:rPr lang="en-US" b="1" dirty="0" smtClean="0"/>
              <a:t>vastly different </a:t>
            </a:r>
            <a:r>
              <a:rPr lang="en-US" dirty="0" smtClean="0"/>
              <a:t>from previous year.</a:t>
            </a:r>
          </a:p>
          <a:p>
            <a:r>
              <a:rPr lang="en-US" dirty="0" smtClean="0"/>
              <a:t>Assess how teaching methods address that student’s needs and interests.</a:t>
            </a:r>
            <a:endParaRPr lang="en-US" dirty="0"/>
          </a:p>
        </p:txBody>
      </p:sp>
    </p:spTree>
    <p:extLst>
      <p:ext uri="{BB962C8B-B14F-4D97-AF65-F5344CB8AC3E}">
        <p14:creationId xmlns:p14="http://schemas.microsoft.com/office/powerpoint/2010/main" val="2334354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8049" y="2890449"/>
            <a:ext cx="8807505" cy="3539430"/>
          </a:xfrm>
          <a:prstGeom prst="rect">
            <a:avLst/>
          </a:prstGeom>
          <a:noFill/>
        </p:spPr>
        <p:txBody>
          <a:bodyPr wrap="square" rtlCol="0">
            <a:spAutoFit/>
          </a:bodyPr>
          <a:lstStyle/>
          <a:p>
            <a:pPr marL="285750" indent="-285750">
              <a:buFont typeface="Wingdings" charset="2"/>
              <a:buChar char="u"/>
            </a:pPr>
            <a:r>
              <a:rPr lang="en-US" sz="3200" dirty="0" smtClean="0"/>
              <a:t>Have you ever retained a student?</a:t>
            </a:r>
          </a:p>
          <a:p>
            <a:endParaRPr lang="en-US" sz="3200" dirty="0"/>
          </a:p>
          <a:p>
            <a:pPr marL="285750" indent="-285750">
              <a:buFont typeface="Wingdings" charset="2"/>
              <a:buChar char="u"/>
            </a:pPr>
            <a:r>
              <a:rPr lang="en-US" sz="3200" dirty="0" smtClean="0"/>
              <a:t>What factors do you think teachers and parents should consider?</a:t>
            </a:r>
          </a:p>
          <a:p>
            <a:pPr marL="285750" indent="-285750">
              <a:buFont typeface="Wingdings" charset="2"/>
              <a:buChar char="u"/>
            </a:pPr>
            <a:endParaRPr lang="en-US" sz="3200" dirty="0"/>
          </a:p>
          <a:p>
            <a:pPr marL="285750" indent="-285750">
              <a:buFont typeface="Wingdings" charset="2"/>
              <a:buChar char="u"/>
            </a:pPr>
            <a:r>
              <a:rPr lang="en-US" sz="3200" dirty="0" smtClean="0"/>
              <a:t>Is retention sometimes the right thing to do?</a:t>
            </a:r>
            <a:endParaRPr lang="en-US" sz="3200" dirty="0"/>
          </a:p>
        </p:txBody>
      </p:sp>
      <p:pic>
        <p:nvPicPr>
          <p:cNvPr id="6" name="Picture 5" descr="3d-man-what-do-you-think-2902559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9033" y="138058"/>
            <a:ext cx="4526767" cy="2586723"/>
          </a:xfrm>
          <a:prstGeom prst="rect">
            <a:avLst/>
          </a:prstGeom>
        </p:spPr>
      </p:pic>
    </p:spTree>
    <p:extLst>
      <p:ext uri="{BB962C8B-B14F-4D97-AF65-F5344CB8AC3E}">
        <p14:creationId xmlns:p14="http://schemas.microsoft.com/office/powerpoint/2010/main" val="2881602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4294967295"/>
          </p:nvPr>
        </p:nvSpPr>
        <p:spPr>
          <a:xfrm>
            <a:off x="96634" y="2761147"/>
            <a:ext cx="8890336" cy="3879413"/>
          </a:xfrm>
        </p:spPr>
        <p:txBody>
          <a:bodyPr>
            <a:noAutofit/>
          </a:bodyPr>
          <a:lstStyle/>
          <a:p>
            <a:r>
              <a:rPr lang="en-US" sz="3200" dirty="0" smtClean="0"/>
              <a:t>What are some things teachers can do </a:t>
            </a:r>
            <a:r>
              <a:rPr lang="en-US" sz="3200" b="1" dirty="0" smtClean="0"/>
              <a:t>now</a:t>
            </a:r>
            <a:r>
              <a:rPr lang="en-US" sz="3200" dirty="0" smtClean="0"/>
              <a:t> to help improve retention rates?</a:t>
            </a:r>
          </a:p>
          <a:p>
            <a:r>
              <a:rPr lang="en-US" sz="3200" dirty="0" smtClean="0"/>
              <a:t>Should test-based retention policies remain in place?  Do these policies help kids succeed?</a:t>
            </a:r>
            <a:endParaRPr lang="en-US" sz="3200" dirty="0"/>
          </a:p>
        </p:txBody>
      </p:sp>
      <p:pic>
        <p:nvPicPr>
          <p:cNvPr id="6" name="Picture 5" descr="3d-man-what-do-you-think-2902559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3814" y="184136"/>
            <a:ext cx="4509769" cy="2577011"/>
          </a:xfrm>
          <a:prstGeom prst="rect">
            <a:avLst/>
          </a:prstGeom>
        </p:spPr>
      </p:pic>
    </p:spTree>
    <p:extLst>
      <p:ext uri="{BB962C8B-B14F-4D97-AF65-F5344CB8AC3E}">
        <p14:creationId xmlns:p14="http://schemas.microsoft.com/office/powerpoint/2010/main" val="3155905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Parting Words</a:t>
            </a:r>
            <a:endParaRPr lang="en-US" dirty="0"/>
          </a:p>
        </p:txBody>
      </p:sp>
      <p:sp>
        <p:nvSpPr>
          <p:cNvPr id="3" name="Content Placeholder 2"/>
          <p:cNvSpPr>
            <a:spLocks noGrp="1"/>
          </p:cNvSpPr>
          <p:nvPr>
            <p:ph idx="1"/>
          </p:nvPr>
        </p:nvSpPr>
        <p:spPr>
          <a:xfrm>
            <a:off x="549275" y="1798648"/>
            <a:ext cx="8042276" cy="4343400"/>
          </a:xfrm>
        </p:spPr>
        <p:txBody>
          <a:bodyPr/>
          <a:lstStyle/>
          <a:p>
            <a:pPr marL="0" indent="0">
              <a:buNone/>
            </a:pPr>
            <a:r>
              <a:rPr lang="en-US" dirty="0">
                <a:solidFill>
                  <a:srgbClr val="000000"/>
                </a:solidFill>
              </a:rPr>
              <a:t>“To pass students along in school when they are unprepared or retain them without addressing their needs denies students access to opportunities at the next level of schooling, in postsecondary education and in the workplace.”</a:t>
            </a:r>
          </a:p>
          <a:p>
            <a:pPr marL="0" indent="0">
              <a:buNone/>
            </a:pPr>
            <a:endParaRPr lang="en-US" dirty="0"/>
          </a:p>
          <a:p>
            <a:pPr marL="0" indent="0">
              <a:buNone/>
            </a:pPr>
            <a:r>
              <a:rPr lang="en-US" dirty="0" smtClean="0"/>
              <a:t>U.S</a:t>
            </a:r>
            <a:r>
              <a:rPr lang="en-US" dirty="0"/>
              <a:t>. Department of Education, 1999</a:t>
            </a:r>
          </a:p>
          <a:p>
            <a:endParaRPr lang="en-US" dirty="0"/>
          </a:p>
        </p:txBody>
      </p:sp>
    </p:spTree>
    <p:extLst>
      <p:ext uri="{BB962C8B-B14F-4D97-AF65-F5344CB8AC3E}">
        <p14:creationId xmlns:p14="http://schemas.microsoft.com/office/powerpoint/2010/main" val="3619674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32298"/>
            <a:ext cx="8042276" cy="1336956"/>
          </a:xfrm>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38450829"/>
              </p:ext>
            </p:extLst>
          </p:nvPr>
        </p:nvGraphicFramePr>
        <p:xfrm>
          <a:off x="311166" y="1167036"/>
          <a:ext cx="8708481"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presentations.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16072" y="5260250"/>
            <a:ext cx="1597750" cy="1597750"/>
          </a:xfrm>
          <a:prstGeom prst="rect">
            <a:avLst/>
          </a:prstGeom>
        </p:spPr>
      </p:pic>
    </p:spTree>
    <p:extLst>
      <p:ext uri="{BB962C8B-B14F-4D97-AF65-F5344CB8AC3E}">
        <p14:creationId xmlns:p14="http://schemas.microsoft.com/office/powerpoint/2010/main" val="751778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Retention: A Popular Practice</a:t>
            </a:r>
            <a:endParaRPr lang="en-US" dirty="0"/>
          </a:p>
        </p:txBody>
      </p:sp>
      <p:sp>
        <p:nvSpPr>
          <p:cNvPr id="3" name="Content Placeholder 2"/>
          <p:cNvSpPr>
            <a:spLocks noGrp="1"/>
          </p:cNvSpPr>
          <p:nvPr>
            <p:ph idx="1"/>
          </p:nvPr>
        </p:nvSpPr>
        <p:spPr/>
        <p:txBody>
          <a:bodyPr/>
          <a:lstStyle/>
          <a:p>
            <a:r>
              <a:rPr lang="en-US" dirty="0" smtClean="0"/>
              <a:t>About 10% of students K-8 retained at some time (NCES, 2009)</a:t>
            </a:r>
          </a:p>
          <a:p>
            <a:r>
              <a:rPr lang="en-US" dirty="0" smtClean="0"/>
              <a:t>16 states have test-based retention policies</a:t>
            </a:r>
          </a:p>
          <a:p>
            <a:r>
              <a:rPr lang="en-US" dirty="0" smtClean="0"/>
              <a:t>Widespread perception that retention is beneficial</a:t>
            </a:r>
          </a:p>
          <a:p>
            <a:endParaRPr lang="en-US" dirty="0" smtClean="0"/>
          </a:p>
        </p:txBody>
      </p:sp>
      <p:pic>
        <p:nvPicPr>
          <p:cNvPr id="4" name="Picture 3" descr="9949612_ori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7962" y="3972684"/>
            <a:ext cx="3775477" cy="2642218"/>
          </a:xfrm>
          <a:prstGeom prst="rect">
            <a:avLst/>
          </a:prstGeom>
        </p:spPr>
      </p:pic>
    </p:spTree>
    <p:extLst>
      <p:ext uri="{BB962C8B-B14F-4D97-AF65-F5344CB8AC3E}">
        <p14:creationId xmlns:p14="http://schemas.microsoft.com/office/powerpoint/2010/main" val="226118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Negative Effects &amp; Correlations</a:t>
            </a:r>
            <a:endParaRPr lang="en-US" dirty="0"/>
          </a:p>
        </p:txBody>
      </p:sp>
      <p:sp>
        <p:nvSpPr>
          <p:cNvPr id="3" name="Content Placeholder 2"/>
          <p:cNvSpPr>
            <a:spLocks noGrp="1"/>
          </p:cNvSpPr>
          <p:nvPr>
            <p:ph idx="1"/>
          </p:nvPr>
        </p:nvSpPr>
        <p:spPr/>
        <p:txBody>
          <a:bodyPr/>
          <a:lstStyle/>
          <a:p>
            <a:r>
              <a:rPr lang="en-US" dirty="0" smtClean="0"/>
              <a:t>Expensive: $14 billion annually </a:t>
            </a:r>
            <a:r>
              <a:rPr lang="en-US" sz="1800" dirty="0" smtClean="0"/>
              <a:t>(Greene &amp; Winters, 2004)</a:t>
            </a:r>
          </a:p>
          <a:p>
            <a:r>
              <a:rPr lang="en-US" dirty="0" smtClean="0"/>
              <a:t>Poorer odds of pursuing post-secondary education </a:t>
            </a:r>
            <a:r>
              <a:rPr lang="en-US" sz="1800" dirty="0" smtClean="0"/>
              <a:t>(Fine &amp; Davis, 2003)</a:t>
            </a:r>
            <a:endParaRPr lang="en-US" dirty="0" smtClean="0"/>
          </a:p>
          <a:p>
            <a:r>
              <a:rPr lang="en-US" dirty="0" smtClean="0"/>
              <a:t>As adults, more likely to receive public assistance, be unemployed, or imprisoned </a:t>
            </a:r>
            <a:r>
              <a:rPr lang="en-US" sz="1800" dirty="0" smtClean="0"/>
              <a:t>(NASP, 2011)</a:t>
            </a:r>
          </a:p>
          <a:p>
            <a:r>
              <a:rPr lang="en-US" dirty="0" smtClean="0"/>
              <a:t>Negatively affects ability to persist to graduation</a:t>
            </a:r>
          </a:p>
          <a:p>
            <a:pPr lvl="1"/>
            <a:r>
              <a:rPr lang="en-US" b="1" dirty="0" smtClean="0"/>
              <a:t>Retained students significantly more likely to drop out of high school.</a:t>
            </a:r>
          </a:p>
        </p:txBody>
      </p:sp>
      <p:pic>
        <p:nvPicPr>
          <p:cNvPr id="4" name="Picture 3" descr="shutterstock_1639120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6028" y="5021739"/>
            <a:ext cx="1912762" cy="1807560"/>
          </a:xfrm>
          <a:prstGeom prst="rect">
            <a:avLst/>
          </a:prstGeom>
        </p:spPr>
      </p:pic>
    </p:spTree>
    <p:extLst>
      <p:ext uri="{BB962C8B-B14F-4D97-AF65-F5344CB8AC3E}">
        <p14:creationId xmlns:p14="http://schemas.microsoft.com/office/powerpoint/2010/main" val="420642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Most Likely to Experience Retention?</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40712055"/>
              </p:ext>
            </p:extLst>
          </p:nvPr>
        </p:nvGraphicFramePr>
        <p:xfrm>
          <a:off x="549275" y="1600200"/>
          <a:ext cx="8042275"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3314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Failure of Social Justice?</a:t>
            </a:r>
            <a:endParaRPr lang="en-US" dirty="0"/>
          </a:p>
        </p:txBody>
      </p:sp>
      <p:sp>
        <p:nvSpPr>
          <p:cNvPr id="3" name="Content Placeholder 2"/>
          <p:cNvSpPr>
            <a:spLocks noGrp="1"/>
          </p:cNvSpPr>
          <p:nvPr>
            <p:ph idx="1"/>
          </p:nvPr>
        </p:nvSpPr>
        <p:spPr>
          <a:xfrm>
            <a:off x="549275" y="1600200"/>
            <a:ext cx="8459136" cy="5146999"/>
          </a:xfrm>
        </p:spPr>
        <p:txBody>
          <a:bodyPr>
            <a:normAutofit/>
          </a:bodyPr>
          <a:lstStyle/>
          <a:p>
            <a:r>
              <a:rPr lang="en-US" sz="2800" b="1" dirty="0" smtClean="0"/>
              <a:t>Children of color from impoverished families are greatly overrepresented.</a:t>
            </a:r>
          </a:p>
          <a:p>
            <a:pPr marL="0" indent="0">
              <a:buNone/>
            </a:pPr>
            <a:endParaRPr lang="en-US" dirty="0" smtClean="0"/>
          </a:p>
          <a:p>
            <a:endParaRPr lang="en-US" dirty="0" smtClean="0"/>
          </a:p>
          <a:p>
            <a:pPr marL="0" indent="0">
              <a:buNone/>
            </a:pPr>
            <a:endParaRPr lang="en-US" dirty="0" smtClean="0"/>
          </a:p>
          <a:p>
            <a:pPr lvl="1"/>
            <a:r>
              <a:rPr lang="en-US" dirty="0" smtClean="0"/>
              <a:t>Poverty &amp; stress affect self-regulation &amp; attention</a:t>
            </a:r>
          </a:p>
          <a:p>
            <a:pPr lvl="1"/>
            <a:r>
              <a:rPr lang="en-US" dirty="0" smtClean="0"/>
              <a:t>Limited access to quality preschools</a:t>
            </a:r>
          </a:p>
          <a:p>
            <a:pPr lvl="1"/>
            <a:r>
              <a:rPr lang="en-US" dirty="0" smtClean="0"/>
              <a:t>Less likely to delay entry to kindergarten</a:t>
            </a:r>
          </a:p>
          <a:p>
            <a:pPr lvl="1"/>
            <a:r>
              <a:rPr lang="en-US" dirty="0" smtClean="0"/>
              <a:t>Enter school with different types of capital</a:t>
            </a:r>
          </a:p>
          <a:p>
            <a:pPr lvl="2"/>
            <a:r>
              <a:rPr lang="en-US" dirty="0" smtClean="0"/>
              <a:t>Background experiences do not prepare for White middle-class educational institutions</a:t>
            </a:r>
            <a:endParaRPr lang="en-US" dirty="0"/>
          </a:p>
        </p:txBody>
      </p:sp>
      <p:pic>
        <p:nvPicPr>
          <p:cNvPr id="4" name="Picture 3" descr="black-boy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60900" y="2304115"/>
            <a:ext cx="2902868" cy="1933310"/>
          </a:xfrm>
          <a:prstGeom prst="rect">
            <a:avLst/>
          </a:prstGeom>
        </p:spPr>
      </p:pic>
      <p:pic>
        <p:nvPicPr>
          <p:cNvPr id="6" name="Picture 5" descr="wh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935" y="2805400"/>
            <a:ext cx="2755392" cy="1645920"/>
          </a:xfrm>
          <a:prstGeom prst="rect">
            <a:avLst/>
          </a:prstGeom>
        </p:spPr>
      </p:pic>
    </p:spTree>
    <p:extLst>
      <p:ext uri="{BB962C8B-B14F-4D97-AF65-F5344CB8AC3E}">
        <p14:creationId xmlns:p14="http://schemas.microsoft.com/office/powerpoint/2010/main" val="3803787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Retention is Ineffective</a:t>
            </a:r>
            <a:endParaRPr lang="en-US" dirty="0"/>
          </a:p>
        </p:txBody>
      </p:sp>
      <p:sp>
        <p:nvSpPr>
          <p:cNvPr id="3" name="Content Placeholder 2"/>
          <p:cNvSpPr>
            <a:spLocks noGrp="1"/>
          </p:cNvSpPr>
          <p:nvPr>
            <p:ph idx="1"/>
          </p:nvPr>
        </p:nvSpPr>
        <p:spPr/>
        <p:txBody>
          <a:bodyPr/>
          <a:lstStyle/>
          <a:p>
            <a:r>
              <a:rPr lang="en-US" dirty="0" smtClean="0"/>
              <a:t>Majority of studies report that retention alone is an </a:t>
            </a:r>
            <a:r>
              <a:rPr lang="en-US" dirty="0" smtClean="0">
                <a:solidFill>
                  <a:srgbClr val="FF0000"/>
                </a:solidFill>
              </a:rPr>
              <a:t>ineffective intervention</a:t>
            </a:r>
            <a:r>
              <a:rPr lang="en-US" dirty="0" smtClean="0">
                <a:solidFill>
                  <a:srgbClr val="000000"/>
                </a:solidFill>
              </a:rPr>
              <a:t>.</a:t>
            </a:r>
            <a:endParaRPr lang="en-US" dirty="0" smtClean="0">
              <a:solidFill>
                <a:srgbClr val="FF0000"/>
              </a:solidFill>
            </a:endParaRPr>
          </a:p>
          <a:p>
            <a:r>
              <a:rPr lang="en-US" dirty="0" smtClean="0"/>
              <a:t>Academic benefits fade over 2-3 years</a:t>
            </a:r>
          </a:p>
          <a:p>
            <a:r>
              <a:rPr lang="en-US" dirty="0" smtClean="0"/>
              <a:t>No positive long-term benefits of early grade retention </a:t>
            </a:r>
            <a:r>
              <a:rPr lang="en-US" sz="1800" dirty="0" smtClean="0"/>
              <a:t>(Hong &amp; Yu, 2007)</a:t>
            </a:r>
          </a:p>
          <a:p>
            <a:r>
              <a:rPr lang="en-US" dirty="0" smtClean="0"/>
              <a:t>Conflicting conclusions for socio-emotional outcomes</a:t>
            </a:r>
            <a:endParaRPr lang="en-US" dirty="0"/>
          </a:p>
        </p:txBody>
      </p:sp>
      <p:pic>
        <p:nvPicPr>
          <p:cNvPr id="4" name="Picture 3" descr="98b4f-money-for-grad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3110" y="4768405"/>
            <a:ext cx="2655931" cy="1998588"/>
          </a:xfrm>
          <a:prstGeom prst="rect">
            <a:avLst/>
          </a:prstGeom>
        </p:spPr>
      </p:pic>
    </p:spTree>
    <p:extLst>
      <p:ext uri="{BB962C8B-B14F-4D97-AF65-F5344CB8AC3E}">
        <p14:creationId xmlns:p14="http://schemas.microsoft.com/office/powerpoint/2010/main" val="674769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We Ever </a:t>
            </a:r>
            <a:r>
              <a:rPr lang="en-US" dirty="0"/>
              <a:t>R</a:t>
            </a:r>
            <a:r>
              <a:rPr lang="en-US" dirty="0" smtClean="0"/>
              <a:t>etain?</a:t>
            </a:r>
            <a:endParaRPr lang="en-US" dirty="0"/>
          </a:p>
        </p:txBody>
      </p:sp>
      <p:sp>
        <p:nvSpPr>
          <p:cNvPr id="3" name="Content Placeholder 2"/>
          <p:cNvSpPr>
            <a:spLocks noGrp="1"/>
          </p:cNvSpPr>
          <p:nvPr>
            <p:ph idx="1"/>
          </p:nvPr>
        </p:nvSpPr>
        <p:spPr/>
        <p:txBody>
          <a:bodyPr/>
          <a:lstStyle/>
          <a:p>
            <a:r>
              <a:rPr lang="en-US" dirty="0" smtClean="0"/>
              <a:t>Are there certain groups of students, though, for which retention is potentially beneficial?</a:t>
            </a:r>
            <a:endParaRPr lang="en-US" dirty="0"/>
          </a:p>
          <a:p>
            <a:r>
              <a:rPr lang="en-US" dirty="0" smtClean="0"/>
              <a:t>What factors should teachers, administrators, policy-makers, and parents consider when faced with decisions regarding retention?</a:t>
            </a:r>
            <a:endParaRPr lang="en-US" dirty="0"/>
          </a:p>
        </p:txBody>
      </p:sp>
      <p:pic>
        <p:nvPicPr>
          <p:cNvPr id="4" name="Picture 3" descr="community-meet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194" y="3995401"/>
            <a:ext cx="6968678" cy="2698880"/>
          </a:xfrm>
          <a:prstGeom prst="rect">
            <a:avLst/>
          </a:prstGeom>
        </p:spPr>
      </p:pic>
    </p:spTree>
    <p:extLst>
      <p:ext uri="{BB962C8B-B14F-4D97-AF65-F5344CB8AC3E}">
        <p14:creationId xmlns:p14="http://schemas.microsoft.com/office/powerpoint/2010/main" val="100753530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393</TotalTime>
  <Words>1156</Words>
  <Application>Microsoft Macintosh PowerPoint</Application>
  <PresentationFormat>On-screen Show (4:3)</PresentationFormat>
  <Paragraphs>134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Breeze</vt:lpstr>
      <vt:lpstr>To Retain or Not to Retain?</vt:lpstr>
      <vt:lpstr>PowerPoint Presentation</vt:lpstr>
      <vt:lpstr>Agenda</vt:lpstr>
      <vt:lpstr>Retention: A Popular Practice</vt:lpstr>
      <vt:lpstr>Negative Effects &amp; Correlations</vt:lpstr>
      <vt:lpstr>Who is Most Likely to Experience Retention?</vt:lpstr>
      <vt:lpstr>A Failure of Social Justice?</vt:lpstr>
      <vt:lpstr>Retention is Ineffective</vt:lpstr>
      <vt:lpstr>Should We Ever Retain?</vt:lpstr>
      <vt:lpstr>Student Characteristics Study #1</vt:lpstr>
      <vt:lpstr>Student Characteristics Study #2</vt:lpstr>
      <vt:lpstr>Student Characteristics Study #3</vt:lpstr>
      <vt:lpstr>Student Characteristics Study #4</vt:lpstr>
      <vt:lpstr>Student Characteristics Study#5</vt:lpstr>
      <vt:lpstr>Student Characteristics Conclusions</vt:lpstr>
      <vt:lpstr>School Characteristics</vt:lpstr>
      <vt:lpstr>Recommendations for Practice</vt:lpstr>
      <vt:lpstr>Recommendations for Practice</vt:lpstr>
      <vt:lpstr>And If You Have to Retain?</vt:lpstr>
      <vt:lpstr>PowerPoint Presentation</vt:lpstr>
      <vt:lpstr>Parting Words</vt:lpstr>
    </vt:vector>
  </TitlesOfParts>
  <Company>DART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Retain or Not to Retain?</dc:title>
  <dc:creator>Laura Efford</dc:creator>
  <cp:lastModifiedBy>Laura Efford</cp:lastModifiedBy>
  <cp:revision>45</cp:revision>
  <dcterms:created xsi:type="dcterms:W3CDTF">2017-04-07T16:05:00Z</dcterms:created>
  <dcterms:modified xsi:type="dcterms:W3CDTF">2017-04-25T23:34:42Z</dcterms:modified>
</cp:coreProperties>
</file>